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Default Extension="wdp" ContentType="image/vnd.ms-photo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940" r:id="rId1"/>
  </p:sldMasterIdLst>
  <p:notesMasterIdLst>
    <p:notesMasterId r:id="rId15"/>
  </p:notesMasterIdLst>
  <p:sldIdLst>
    <p:sldId id="2686" r:id="rId2"/>
    <p:sldId id="2732" r:id="rId3"/>
    <p:sldId id="2697" r:id="rId4"/>
    <p:sldId id="2733" r:id="rId5"/>
    <p:sldId id="2699" r:id="rId6"/>
    <p:sldId id="2700" r:id="rId7"/>
    <p:sldId id="2703" r:id="rId8"/>
    <p:sldId id="2718" r:id="rId9"/>
    <p:sldId id="2725" r:id="rId10"/>
    <p:sldId id="2726" r:id="rId11"/>
    <p:sldId id="2727" r:id="rId12"/>
    <p:sldId id="2705" r:id="rId13"/>
    <p:sldId id="2714" r:id="rId14"/>
  </p:sldIdLst>
  <p:sldSz cx="12858750" cy="7232650"/>
  <p:notesSz cx="6858000" cy="9144000"/>
  <p:custDataLst>
    <p:tags r:id="rId16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639763" indent="-18256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1282700" indent="-3683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925638" indent="-55403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2568575" indent="-73977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736" userDrawn="1">
          <p15:clr>
            <a:srgbClr val="A4A3A4"/>
          </p15:clr>
        </p15:guide>
        <p15:guide id="2" pos="4050" userDrawn="1">
          <p15:clr>
            <a:srgbClr val="A4A3A4"/>
          </p15:clr>
        </p15:guide>
        <p15:guide id="3" pos="512" userDrawn="1">
          <p15:clr>
            <a:srgbClr val="A4A3A4"/>
          </p15:clr>
        </p15:guide>
        <p15:guide id="5" orient="horz" pos="4183" userDrawn="1">
          <p15:clr>
            <a:srgbClr val="A4A3A4"/>
          </p15:clr>
        </p15:guide>
        <p15:guide id="6" pos="758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CCAC2"/>
    <a:srgbClr val="D6B1CB"/>
    <a:srgbClr val="EED1CA"/>
    <a:srgbClr val="C65568"/>
    <a:srgbClr val="591F0E"/>
    <a:srgbClr val="725A41"/>
    <a:srgbClr val="F1D8D2"/>
    <a:srgbClr val="BC3A61"/>
    <a:srgbClr val="124471"/>
    <a:srgbClr val="F7C5C6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39" autoAdjust="0"/>
    <p:restoredTop sz="92986" autoAdjust="0"/>
  </p:normalViewPr>
  <p:slideViewPr>
    <p:cSldViewPr>
      <p:cViewPr>
        <p:scale>
          <a:sx n="100" d="100"/>
          <a:sy n="100" d="100"/>
        </p:scale>
        <p:origin x="348" y="876"/>
      </p:cViewPr>
      <p:guideLst>
        <p:guide orient="horz" pos="736"/>
        <p:guide orient="horz" pos="4183"/>
        <p:guide pos="4050"/>
        <p:guide pos="512"/>
        <p:guide pos="7588"/>
      </p:guideLst>
    </p:cSldViewPr>
  </p:slideViewPr>
  <p:outlineViewPr>
    <p:cViewPr>
      <p:scale>
        <a:sx n="100" d="100"/>
        <a:sy n="100" d="100"/>
      </p:scale>
      <p:origin x="0" y="-1441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25" d="100"/>
        <a:sy n="125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6024D97-E667-405D-B634-E583E2108D71}" type="datetimeFigureOut">
              <a:rPr lang="zh-CN" altLang="en-US"/>
              <a:pPr>
                <a:defRPr/>
              </a:pPr>
              <a:t>2019/5/30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18F03C3-53C1-4F10-8DAF-D1F318E96C6E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0605404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55613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12813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370013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827213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285493" algn="l" defTabSz="91419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742592" algn="l" defTabSz="91419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199692" algn="l" defTabSz="91419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656788" algn="l" defTabSz="91419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36617503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34386839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1227531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39827972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35394040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4038924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12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36474293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13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6703846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93E93-166D-47F5-9EF1-ACEABE24AEEA}" type="datetimeFigureOut">
              <a:rPr lang="zh-CN" altLang="en-US" smtClean="0"/>
              <a:pPr/>
              <a:t>2019/5/30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D5ACA-62CA-46DB-AD6B-12EDD6D51A2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67791892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>
        <p:comb/>
      </p:transition>
    </mc:Choice>
    <mc:Fallback>
      <p:transition>
        <p:comb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-51345" y="-16648"/>
            <a:ext cx="1942208" cy="149014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808032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>
        <p:comb/>
      </p:transition>
    </mc:Choice>
    <mc:Fallback>
      <p:transition>
        <p:comb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84238" y="385763"/>
            <a:ext cx="11090275" cy="1397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84238" y="1925638"/>
            <a:ext cx="11090275" cy="45894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84238" y="6704013"/>
            <a:ext cx="28924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A93E93-166D-47F5-9EF1-ACEABE24AEEA}" type="datetimeFigureOut">
              <a:rPr lang="zh-CN" altLang="en-US" smtClean="0"/>
              <a:pPr/>
              <a:t>2019/5/30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259263" y="6704013"/>
            <a:ext cx="43402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9082088" y="6704013"/>
            <a:ext cx="28924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8D5ACA-62CA-46DB-AD6B-12EDD6D51A2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78975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7" r:id="rId1"/>
    <p:sldLayoutId id="2147483975" r:id="rId2"/>
  </p:sldLayoutIdLst>
  <mc:AlternateContent xmlns:mc="http://schemas.openxmlformats.org/markup-compatibility/2006">
    <mc:Choice xmlns="" xmlns:p14="http://schemas.microsoft.com/office/powerpoint/2010/main" Requires="p14">
      <p:transition p14:dur="10">
        <p:comb/>
      </p:transition>
    </mc:Choice>
    <mc:Fallback>
      <p:transition>
        <p:comb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9279" t="11171" r="45520" b="24115"/>
          <a:stretch/>
        </p:blipFill>
        <p:spPr>
          <a:xfrm>
            <a:off x="9630125" y="-1105912"/>
            <a:ext cx="6687017" cy="9659026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7760" t="11172" r="27039" b="23119"/>
          <a:stretch/>
        </p:blipFill>
        <p:spPr>
          <a:xfrm>
            <a:off x="-3470252" y="-1254510"/>
            <a:ext cx="6687017" cy="9807624"/>
          </a:xfrm>
          <a:prstGeom prst="rect">
            <a:avLst/>
          </a:prstGeom>
        </p:spPr>
      </p:pic>
      <p:sp>
        <p:nvSpPr>
          <p:cNvPr id="10" name="矩形 259"/>
          <p:cNvSpPr>
            <a:spLocks noChangeArrowheads="1"/>
          </p:cNvSpPr>
          <p:nvPr/>
        </p:nvSpPr>
        <p:spPr bwMode="auto">
          <a:xfrm>
            <a:off x="2684959" y="2032149"/>
            <a:ext cx="7458872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en-US" altLang="zh-CN" sz="5400" b="1" dirty="0" smtClean="0">
                <a:solidFill>
                  <a:srgbClr val="591F0E"/>
                </a:solidFill>
                <a:cs typeface="Arial" panose="020B0604020202020204" pitchFamily="34" charset="0"/>
              </a:rPr>
              <a:t>2019</a:t>
            </a:r>
            <a:r>
              <a:rPr lang="zh-CN" altLang="en-US" sz="5400" b="1" dirty="0" smtClean="0">
                <a:solidFill>
                  <a:srgbClr val="591F0E"/>
                </a:solidFill>
                <a:cs typeface="Arial" panose="020B0604020202020204" pitchFamily="34" charset="0"/>
              </a:rPr>
              <a:t>春季</a:t>
            </a:r>
            <a:r>
              <a:rPr lang="en-US" altLang="zh-CN" sz="5400" b="1" dirty="0" smtClean="0">
                <a:solidFill>
                  <a:srgbClr val="591F0E"/>
                </a:solidFill>
                <a:cs typeface="Arial" panose="020B0604020202020204" pitchFamily="34" charset="0"/>
              </a:rPr>
              <a:t>《02510</a:t>
            </a:r>
            <a:r>
              <a:rPr lang="zh-CN" altLang="en-US" sz="5400" b="1" dirty="0" smtClean="0">
                <a:solidFill>
                  <a:srgbClr val="591F0E"/>
                </a:solidFill>
                <a:cs typeface="Arial" panose="020B0604020202020204" pitchFamily="34" charset="0"/>
              </a:rPr>
              <a:t>中国当代文学</a:t>
            </a:r>
            <a:r>
              <a:rPr lang="en-US" altLang="zh-CN" sz="5400" b="1" dirty="0" smtClean="0">
                <a:solidFill>
                  <a:srgbClr val="591F0E"/>
                </a:solidFill>
                <a:cs typeface="Arial" panose="020B0604020202020204" pitchFamily="34" charset="0"/>
              </a:rPr>
              <a:t>》</a:t>
            </a:r>
            <a:r>
              <a:rPr lang="zh-CN" altLang="en-US" sz="5400" b="1" dirty="0" smtClean="0">
                <a:solidFill>
                  <a:srgbClr val="591F0E"/>
                </a:solidFill>
                <a:cs typeface="Arial" panose="020B0604020202020204" pitchFamily="34" charset="0"/>
              </a:rPr>
              <a:t>导学方案</a:t>
            </a:r>
            <a:endParaRPr lang="zh-CN" altLang="en-US" sz="5400" b="1" dirty="0">
              <a:solidFill>
                <a:srgbClr val="591F0E"/>
              </a:solidFill>
              <a:cs typeface="Arial" panose="020B0604020202020204" pitchFamily="34" charset="0"/>
            </a:endParaRPr>
          </a:p>
        </p:txBody>
      </p:sp>
      <p:sp>
        <p:nvSpPr>
          <p:cNvPr id="12" name="矩形 259"/>
          <p:cNvSpPr>
            <a:spLocks noChangeArrowheads="1"/>
          </p:cNvSpPr>
          <p:nvPr/>
        </p:nvSpPr>
        <p:spPr bwMode="auto">
          <a:xfrm>
            <a:off x="3044999" y="4480421"/>
            <a:ext cx="637961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zh-CN" altLang="en-US" sz="2400" dirty="0">
                <a:solidFill>
                  <a:srgbClr val="591F0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李卫清</a:t>
            </a:r>
          </a:p>
        </p:txBody>
      </p:sp>
    </p:spTree>
    <p:extLst>
      <p:ext uri="{BB962C8B-B14F-4D97-AF65-F5344CB8AC3E}">
        <p14:creationId xmlns="" xmlns:p14="http://schemas.microsoft.com/office/powerpoint/2010/main" val="366742558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>
        <p:comb/>
      </p:transition>
    </mc:Choice>
    <mc:Fallback>
      <p:transition>
        <p:comb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600"/>
                            </p:stCondLst>
                            <p:childTnLst>
                              <p:par>
                                <p:cTn id="24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100"/>
                            </p:stCondLst>
                            <p:childTnLst>
                              <p:par>
                                <p:cTn id="2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56967" y="1024037"/>
            <a:ext cx="7523163" cy="394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>
        <p:comb/>
      </p:transition>
    </mc:Choice>
    <mc:Fallback>
      <p:transition>
        <p:comb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33550" y="958850"/>
            <a:ext cx="9390063" cy="531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>
        <p:comb/>
      </p:transition>
    </mc:Choice>
    <mc:Fallback>
      <p:transition>
        <p:comb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矩形 44"/>
          <p:cNvSpPr/>
          <p:nvPr/>
        </p:nvSpPr>
        <p:spPr>
          <a:xfrm>
            <a:off x="1325777" y="842671"/>
            <a:ext cx="7119821" cy="461665"/>
          </a:xfrm>
          <a:prstGeom prst="rect">
            <a:avLst/>
          </a:prstGeom>
          <a:effectLst/>
        </p:spPr>
        <p:txBody>
          <a:bodyPr vert="horz" wrap="square">
            <a:spAutoFit/>
          </a:bodyPr>
          <a:lstStyle/>
          <a:p>
            <a:r>
              <a:rPr lang="zh-CN" altLang="en-US" sz="2400" dirty="0" smtClean="0">
                <a:solidFill>
                  <a:srgbClr val="591F0E"/>
                </a:solidFill>
                <a:latin typeface="+mj-lt"/>
                <a:ea typeface="微软雅黑" panose="020B0503020204020204" pitchFamily="34" charset="-122"/>
              </a:rPr>
              <a:t>八、点击</a:t>
            </a:r>
            <a:r>
              <a:rPr lang="en-US" altLang="zh-CN" sz="2400" dirty="0" smtClean="0">
                <a:solidFill>
                  <a:srgbClr val="591F0E"/>
                </a:solidFill>
                <a:latin typeface="+mj-lt"/>
                <a:ea typeface="微软雅黑" panose="020B0503020204020204" pitchFamily="34" charset="-122"/>
              </a:rPr>
              <a:t>IP</a:t>
            </a:r>
            <a:r>
              <a:rPr lang="zh-CN" altLang="en-US" sz="2400" dirty="0" smtClean="0">
                <a:solidFill>
                  <a:srgbClr val="591F0E"/>
                </a:solidFill>
                <a:latin typeface="+mj-lt"/>
                <a:ea typeface="微软雅黑" panose="020B0503020204020204" pitchFamily="34" charset="-122"/>
              </a:rPr>
              <a:t>课件</a:t>
            </a:r>
            <a:endParaRPr lang="zh-CN" altLang="en-US" sz="2400" dirty="0">
              <a:solidFill>
                <a:srgbClr val="591F0E"/>
              </a:solidFill>
              <a:latin typeface="+mj-lt"/>
              <a:ea typeface="微软雅黑" panose="020B0503020204020204" pitchFamily="34" charset="-122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47850" y="1368425"/>
            <a:ext cx="9161463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94663592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>
        <p:comb/>
      </p:transition>
    </mc:Choice>
    <mc:Fallback>
      <p:transition>
        <p:comb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9279" t="11171" r="45520" b="24115"/>
          <a:stretch/>
        </p:blipFill>
        <p:spPr>
          <a:xfrm>
            <a:off x="9630125" y="-1105912"/>
            <a:ext cx="6687017" cy="9659026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7760" t="11172" r="27039" b="23119"/>
          <a:stretch/>
        </p:blipFill>
        <p:spPr>
          <a:xfrm>
            <a:off x="-3470252" y="-1254510"/>
            <a:ext cx="6687017" cy="9807624"/>
          </a:xfrm>
          <a:prstGeom prst="rect">
            <a:avLst/>
          </a:prstGeom>
        </p:spPr>
      </p:pic>
      <p:sp>
        <p:nvSpPr>
          <p:cNvPr id="11" name="矩形 259"/>
          <p:cNvSpPr>
            <a:spLocks noChangeArrowheads="1"/>
          </p:cNvSpPr>
          <p:nvPr/>
        </p:nvSpPr>
        <p:spPr bwMode="auto">
          <a:xfrm>
            <a:off x="3547885" y="2320181"/>
            <a:ext cx="572701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zh-CN" altLang="en-US" cap="all" dirty="0" smtClean="0">
                <a:solidFill>
                  <a:srgbClr val="591F0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九、页面的全部学习资料</a:t>
            </a:r>
            <a:endParaRPr lang="zh-CN" altLang="en-US" cap="all" dirty="0">
              <a:solidFill>
                <a:srgbClr val="591F0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84959" y="3616325"/>
            <a:ext cx="8205291" cy="285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74322895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>
        <p:comb/>
      </p:transition>
    </mc:Choice>
    <mc:Fallback>
      <p:transition>
        <p:comb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38438" y="868363"/>
            <a:ext cx="7380287" cy="549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>
        <p:comb/>
      </p:transition>
    </mc:Choice>
    <mc:Fallback>
      <p:transition>
        <p:comb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Freeform 191"/>
          <p:cNvSpPr>
            <a:spLocks noEditPoints="1"/>
          </p:cNvSpPr>
          <p:nvPr/>
        </p:nvSpPr>
        <p:spPr bwMode="auto">
          <a:xfrm>
            <a:off x="8273371" y="5283273"/>
            <a:ext cx="1769260" cy="655661"/>
          </a:xfrm>
          <a:custGeom>
            <a:avLst/>
            <a:gdLst>
              <a:gd name="T0" fmla="*/ 86 w 109"/>
              <a:gd name="T1" fmla="*/ 88 h 88"/>
              <a:gd name="T2" fmla="*/ 84 w 109"/>
              <a:gd name="T3" fmla="*/ 44 h 88"/>
              <a:gd name="T4" fmla="*/ 80 w 109"/>
              <a:gd name="T5" fmla="*/ 71 h 88"/>
              <a:gd name="T6" fmla="*/ 109 w 109"/>
              <a:gd name="T7" fmla="*/ 0 h 88"/>
              <a:gd name="T8" fmla="*/ 92 w 109"/>
              <a:gd name="T9" fmla="*/ 33 h 88"/>
              <a:gd name="T10" fmla="*/ 80 w 109"/>
              <a:gd name="T11" fmla="*/ 25 h 88"/>
              <a:gd name="T12" fmla="*/ 67 w 109"/>
              <a:gd name="T13" fmla="*/ 68 h 88"/>
              <a:gd name="T14" fmla="*/ 37 w 109"/>
              <a:gd name="T15" fmla="*/ 73 h 88"/>
              <a:gd name="T16" fmla="*/ 19 w 109"/>
              <a:gd name="T17" fmla="*/ 63 h 88"/>
              <a:gd name="T18" fmla="*/ 0 w 109"/>
              <a:gd name="T19" fmla="*/ 56 h 88"/>
              <a:gd name="T20" fmla="*/ 25 w 109"/>
              <a:gd name="T21" fmla="*/ 48 h 88"/>
              <a:gd name="T22" fmla="*/ 30 w 109"/>
              <a:gd name="T23" fmla="*/ 57 h 88"/>
              <a:gd name="T24" fmla="*/ 44 w 109"/>
              <a:gd name="T25" fmla="*/ 29 h 88"/>
              <a:gd name="T26" fmla="*/ 66 w 109"/>
              <a:gd name="T27" fmla="*/ 50 h 88"/>
              <a:gd name="T28" fmla="*/ 68 w 109"/>
              <a:gd name="T29" fmla="*/ 18 h 88"/>
              <a:gd name="T30" fmla="*/ 78 w 109"/>
              <a:gd name="T31" fmla="*/ 12 h 88"/>
              <a:gd name="T32" fmla="*/ 90 w 109"/>
              <a:gd name="T33" fmla="*/ 1 h 88"/>
              <a:gd name="T34" fmla="*/ 22 w 109"/>
              <a:gd name="T35" fmla="*/ 88 h 88"/>
              <a:gd name="T36" fmla="*/ 29 w 109"/>
              <a:gd name="T37" fmla="*/ 80 h 88"/>
              <a:gd name="T38" fmla="*/ 22 w 109"/>
              <a:gd name="T39" fmla="*/ 79 h 88"/>
              <a:gd name="T40" fmla="*/ 11 w 109"/>
              <a:gd name="T41" fmla="*/ 88 h 88"/>
              <a:gd name="T42" fmla="*/ 17 w 109"/>
              <a:gd name="T43" fmla="*/ 71 h 88"/>
              <a:gd name="T44" fmla="*/ 11 w 109"/>
              <a:gd name="T45" fmla="*/ 73 h 88"/>
              <a:gd name="T46" fmla="*/ 34 w 109"/>
              <a:gd name="T47" fmla="*/ 88 h 88"/>
              <a:gd name="T48" fmla="*/ 40 w 109"/>
              <a:gd name="T49" fmla="*/ 79 h 88"/>
              <a:gd name="T50" fmla="*/ 34 w 109"/>
              <a:gd name="T51" fmla="*/ 80 h 88"/>
              <a:gd name="T52" fmla="*/ 45 w 109"/>
              <a:gd name="T53" fmla="*/ 88 h 88"/>
              <a:gd name="T54" fmla="*/ 52 w 109"/>
              <a:gd name="T55" fmla="*/ 63 h 88"/>
              <a:gd name="T56" fmla="*/ 45 w 109"/>
              <a:gd name="T57" fmla="*/ 69 h 88"/>
              <a:gd name="T58" fmla="*/ 57 w 109"/>
              <a:gd name="T59" fmla="*/ 88 h 88"/>
              <a:gd name="T60" fmla="*/ 63 w 109"/>
              <a:gd name="T61" fmla="*/ 73 h 88"/>
              <a:gd name="T62" fmla="*/ 57 w 109"/>
              <a:gd name="T63" fmla="*/ 88 h 88"/>
              <a:gd name="T64" fmla="*/ 75 w 109"/>
              <a:gd name="T65" fmla="*/ 88 h 88"/>
              <a:gd name="T66" fmla="*/ 68 w 109"/>
              <a:gd name="T67" fmla="*/ 75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09" h="88">
                <a:moveTo>
                  <a:pt x="80" y="88"/>
                </a:moveTo>
                <a:cubicBezTo>
                  <a:pt x="86" y="88"/>
                  <a:pt x="86" y="88"/>
                  <a:pt x="86" y="88"/>
                </a:cubicBezTo>
                <a:cubicBezTo>
                  <a:pt x="86" y="44"/>
                  <a:pt x="86" y="44"/>
                  <a:pt x="86" y="44"/>
                </a:cubicBezTo>
                <a:cubicBezTo>
                  <a:pt x="84" y="44"/>
                  <a:pt x="84" y="44"/>
                  <a:pt x="84" y="44"/>
                </a:cubicBezTo>
                <a:cubicBezTo>
                  <a:pt x="82" y="70"/>
                  <a:pt x="82" y="70"/>
                  <a:pt x="82" y="70"/>
                </a:cubicBezTo>
                <a:cubicBezTo>
                  <a:pt x="80" y="71"/>
                  <a:pt x="80" y="71"/>
                  <a:pt x="80" y="71"/>
                </a:cubicBezTo>
                <a:cubicBezTo>
                  <a:pt x="80" y="88"/>
                  <a:pt x="80" y="88"/>
                  <a:pt x="80" y="88"/>
                </a:cubicBezTo>
                <a:close/>
                <a:moveTo>
                  <a:pt x="109" y="0"/>
                </a:moveTo>
                <a:cubicBezTo>
                  <a:pt x="100" y="17"/>
                  <a:pt x="100" y="17"/>
                  <a:pt x="100" y="17"/>
                </a:cubicBezTo>
                <a:cubicBezTo>
                  <a:pt x="92" y="33"/>
                  <a:pt x="92" y="33"/>
                  <a:pt x="92" y="33"/>
                </a:cubicBezTo>
                <a:cubicBezTo>
                  <a:pt x="84" y="22"/>
                  <a:pt x="84" y="22"/>
                  <a:pt x="84" y="22"/>
                </a:cubicBezTo>
                <a:cubicBezTo>
                  <a:pt x="80" y="25"/>
                  <a:pt x="80" y="25"/>
                  <a:pt x="80" y="25"/>
                </a:cubicBezTo>
                <a:cubicBezTo>
                  <a:pt x="77" y="64"/>
                  <a:pt x="77" y="64"/>
                  <a:pt x="77" y="64"/>
                </a:cubicBezTo>
                <a:cubicBezTo>
                  <a:pt x="67" y="68"/>
                  <a:pt x="67" y="68"/>
                  <a:pt x="67" y="68"/>
                </a:cubicBezTo>
                <a:cubicBezTo>
                  <a:pt x="48" y="50"/>
                  <a:pt x="48" y="50"/>
                  <a:pt x="48" y="50"/>
                </a:cubicBezTo>
                <a:cubicBezTo>
                  <a:pt x="37" y="73"/>
                  <a:pt x="37" y="73"/>
                  <a:pt x="37" y="73"/>
                </a:cubicBezTo>
                <a:cubicBezTo>
                  <a:pt x="26" y="73"/>
                  <a:pt x="26" y="73"/>
                  <a:pt x="26" y="73"/>
                </a:cubicBezTo>
                <a:cubicBezTo>
                  <a:pt x="19" y="63"/>
                  <a:pt x="19" y="63"/>
                  <a:pt x="19" y="63"/>
                </a:cubicBezTo>
                <a:cubicBezTo>
                  <a:pt x="4" y="67"/>
                  <a:pt x="4" y="67"/>
                  <a:pt x="4" y="67"/>
                </a:cubicBezTo>
                <a:cubicBezTo>
                  <a:pt x="0" y="56"/>
                  <a:pt x="0" y="56"/>
                  <a:pt x="0" y="56"/>
                </a:cubicBezTo>
                <a:cubicBezTo>
                  <a:pt x="20" y="50"/>
                  <a:pt x="20" y="50"/>
                  <a:pt x="20" y="50"/>
                </a:cubicBezTo>
                <a:cubicBezTo>
                  <a:pt x="25" y="48"/>
                  <a:pt x="25" y="48"/>
                  <a:pt x="25" y="48"/>
                </a:cubicBezTo>
                <a:cubicBezTo>
                  <a:pt x="27" y="52"/>
                  <a:pt x="27" y="52"/>
                  <a:pt x="27" y="52"/>
                </a:cubicBezTo>
                <a:cubicBezTo>
                  <a:pt x="30" y="57"/>
                  <a:pt x="30" y="57"/>
                  <a:pt x="30" y="57"/>
                </a:cubicBezTo>
                <a:cubicBezTo>
                  <a:pt x="40" y="37"/>
                  <a:pt x="40" y="37"/>
                  <a:pt x="40" y="37"/>
                </a:cubicBezTo>
                <a:cubicBezTo>
                  <a:pt x="44" y="29"/>
                  <a:pt x="44" y="29"/>
                  <a:pt x="44" y="29"/>
                </a:cubicBezTo>
                <a:cubicBezTo>
                  <a:pt x="50" y="35"/>
                  <a:pt x="50" y="35"/>
                  <a:pt x="50" y="35"/>
                </a:cubicBezTo>
                <a:cubicBezTo>
                  <a:pt x="66" y="50"/>
                  <a:pt x="66" y="50"/>
                  <a:pt x="66" y="50"/>
                </a:cubicBezTo>
                <a:cubicBezTo>
                  <a:pt x="68" y="21"/>
                  <a:pt x="68" y="21"/>
                  <a:pt x="68" y="21"/>
                </a:cubicBezTo>
                <a:cubicBezTo>
                  <a:pt x="68" y="18"/>
                  <a:pt x="68" y="18"/>
                  <a:pt x="68" y="18"/>
                </a:cubicBezTo>
                <a:cubicBezTo>
                  <a:pt x="71" y="16"/>
                  <a:pt x="71" y="16"/>
                  <a:pt x="71" y="16"/>
                </a:cubicBezTo>
                <a:cubicBezTo>
                  <a:pt x="78" y="12"/>
                  <a:pt x="78" y="12"/>
                  <a:pt x="78" y="12"/>
                </a:cubicBezTo>
                <a:cubicBezTo>
                  <a:pt x="72" y="2"/>
                  <a:pt x="72" y="2"/>
                  <a:pt x="72" y="2"/>
                </a:cubicBezTo>
                <a:cubicBezTo>
                  <a:pt x="90" y="1"/>
                  <a:pt x="90" y="1"/>
                  <a:pt x="90" y="1"/>
                </a:cubicBezTo>
                <a:cubicBezTo>
                  <a:pt x="109" y="0"/>
                  <a:pt x="109" y="0"/>
                  <a:pt x="109" y="0"/>
                </a:cubicBezTo>
                <a:close/>
                <a:moveTo>
                  <a:pt x="22" y="88"/>
                </a:moveTo>
                <a:cubicBezTo>
                  <a:pt x="24" y="88"/>
                  <a:pt x="27" y="88"/>
                  <a:pt x="29" y="88"/>
                </a:cubicBezTo>
                <a:cubicBezTo>
                  <a:pt x="29" y="80"/>
                  <a:pt x="29" y="80"/>
                  <a:pt x="29" y="80"/>
                </a:cubicBezTo>
                <a:cubicBezTo>
                  <a:pt x="23" y="81"/>
                  <a:pt x="23" y="81"/>
                  <a:pt x="23" y="81"/>
                </a:cubicBezTo>
                <a:cubicBezTo>
                  <a:pt x="22" y="79"/>
                  <a:pt x="22" y="79"/>
                  <a:pt x="22" y="79"/>
                </a:cubicBezTo>
                <a:cubicBezTo>
                  <a:pt x="22" y="88"/>
                  <a:pt x="22" y="88"/>
                  <a:pt x="22" y="88"/>
                </a:cubicBezTo>
                <a:close/>
                <a:moveTo>
                  <a:pt x="11" y="88"/>
                </a:moveTo>
                <a:cubicBezTo>
                  <a:pt x="17" y="88"/>
                  <a:pt x="17" y="88"/>
                  <a:pt x="17" y="88"/>
                </a:cubicBezTo>
                <a:cubicBezTo>
                  <a:pt x="17" y="71"/>
                  <a:pt x="17" y="71"/>
                  <a:pt x="17" y="71"/>
                </a:cubicBezTo>
                <a:cubicBezTo>
                  <a:pt x="17" y="71"/>
                  <a:pt x="17" y="71"/>
                  <a:pt x="17" y="71"/>
                </a:cubicBezTo>
                <a:cubicBezTo>
                  <a:pt x="11" y="73"/>
                  <a:pt x="11" y="73"/>
                  <a:pt x="11" y="73"/>
                </a:cubicBezTo>
                <a:cubicBezTo>
                  <a:pt x="11" y="88"/>
                  <a:pt x="11" y="88"/>
                  <a:pt x="11" y="88"/>
                </a:cubicBezTo>
                <a:close/>
                <a:moveTo>
                  <a:pt x="34" y="88"/>
                </a:moveTo>
                <a:cubicBezTo>
                  <a:pt x="36" y="88"/>
                  <a:pt x="38" y="88"/>
                  <a:pt x="40" y="88"/>
                </a:cubicBezTo>
                <a:cubicBezTo>
                  <a:pt x="40" y="79"/>
                  <a:pt x="40" y="79"/>
                  <a:pt x="40" y="79"/>
                </a:cubicBezTo>
                <a:cubicBezTo>
                  <a:pt x="40" y="80"/>
                  <a:pt x="40" y="80"/>
                  <a:pt x="40" y="80"/>
                </a:cubicBezTo>
                <a:cubicBezTo>
                  <a:pt x="34" y="80"/>
                  <a:pt x="34" y="80"/>
                  <a:pt x="34" y="80"/>
                </a:cubicBezTo>
                <a:cubicBezTo>
                  <a:pt x="34" y="88"/>
                  <a:pt x="34" y="88"/>
                  <a:pt x="34" y="88"/>
                </a:cubicBezTo>
                <a:close/>
                <a:moveTo>
                  <a:pt x="45" y="88"/>
                </a:moveTo>
                <a:cubicBezTo>
                  <a:pt x="47" y="88"/>
                  <a:pt x="50" y="88"/>
                  <a:pt x="52" y="88"/>
                </a:cubicBezTo>
                <a:cubicBezTo>
                  <a:pt x="52" y="63"/>
                  <a:pt x="52" y="63"/>
                  <a:pt x="52" y="63"/>
                </a:cubicBezTo>
                <a:cubicBezTo>
                  <a:pt x="49" y="60"/>
                  <a:pt x="49" y="60"/>
                  <a:pt x="49" y="60"/>
                </a:cubicBezTo>
                <a:cubicBezTo>
                  <a:pt x="45" y="69"/>
                  <a:pt x="45" y="69"/>
                  <a:pt x="45" y="69"/>
                </a:cubicBezTo>
                <a:cubicBezTo>
                  <a:pt x="45" y="88"/>
                  <a:pt x="45" y="88"/>
                  <a:pt x="45" y="88"/>
                </a:cubicBezTo>
                <a:close/>
                <a:moveTo>
                  <a:pt x="57" y="88"/>
                </a:moveTo>
                <a:cubicBezTo>
                  <a:pt x="59" y="88"/>
                  <a:pt x="61" y="88"/>
                  <a:pt x="63" y="88"/>
                </a:cubicBezTo>
                <a:cubicBezTo>
                  <a:pt x="63" y="73"/>
                  <a:pt x="63" y="73"/>
                  <a:pt x="63" y="73"/>
                </a:cubicBezTo>
                <a:cubicBezTo>
                  <a:pt x="57" y="67"/>
                  <a:pt x="57" y="67"/>
                  <a:pt x="57" y="67"/>
                </a:cubicBezTo>
                <a:cubicBezTo>
                  <a:pt x="57" y="88"/>
                  <a:pt x="57" y="88"/>
                  <a:pt x="57" y="88"/>
                </a:cubicBezTo>
                <a:close/>
                <a:moveTo>
                  <a:pt x="68" y="88"/>
                </a:moveTo>
                <a:cubicBezTo>
                  <a:pt x="70" y="88"/>
                  <a:pt x="73" y="88"/>
                  <a:pt x="75" y="88"/>
                </a:cubicBezTo>
                <a:cubicBezTo>
                  <a:pt x="75" y="72"/>
                  <a:pt x="75" y="72"/>
                  <a:pt x="75" y="72"/>
                </a:cubicBezTo>
                <a:cubicBezTo>
                  <a:pt x="68" y="75"/>
                  <a:pt x="68" y="75"/>
                  <a:pt x="68" y="75"/>
                </a:cubicBezTo>
                <a:lnTo>
                  <a:pt x="68" y="8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96435" tIns="48218" rIns="96435" bIns="48218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9" name="矩形 68"/>
          <p:cNvSpPr/>
          <p:nvPr/>
        </p:nvSpPr>
        <p:spPr>
          <a:xfrm>
            <a:off x="9277663" y="2198268"/>
            <a:ext cx="2395778" cy="1268855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 17"/>
          <p:cNvSpPr/>
          <p:nvPr/>
        </p:nvSpPr>
        <p:spPr>
          <a:xfrm>
            <a:off x="1325778" y="842671"/>
            <a:ext cx="3057247" cy="523220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r>
              <a:rPr lang="zh-CN" altLang="en-US" sz="2800" dirty="0" smtClean="0">
                <a:solidFill>
                  <a:srgbClr val="591F0E"/>
                </a:solidFill>
                <a:latin typeface="+mj-lt"/>
                <a:ea typeface="微软雅黑" panose="020B0503020204020204" pitchFamily="34" charset="-122"/>
              </a:rPr>
              <a:t>二、点击进入课程</a:t>
            </a:r>
            <a:endParaRPr lang="zh-CN" altLang="en-US" sz="2800" dirty="0">
              <a:solidFill>
                <a:srgbClr val="591F0E"/>
              </a:solidFill>
              <a:latin typeface="+mj-lt"/>
              <a:ea typeface="微软雅黑" panose="020B0503020204020204" pitchFamily="34" charset="-122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2283593" y="1960141"/>
            <a:ext cx="14754225" cy="595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23870473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>
        <p:comb/>
      </p:transition>
    </mc:Choice>
    <mc:Fallback>
      <p:transition>
        <p:comb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 animBg="1"/>
      <p:bldP spid="6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108895" y="663997"/>
            <a:ext cx="533614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 smtClean="0">
                <a:solidFill>
                  <a:srgbClr val="0070C0"/>
                </a:solidFill>
              </a:rPr>
              <a:t>三、进入学习界面</a:t>
            </a:r>
            <a:endParaRPr lang="zh-CN" alt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44799" y="1536700"/>
            <a:ext cx="9399587" cy="49599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>
        <p:comb/>
      </p:transition>
    </mc:Choice>
    <mc:Fallback>
      <p:transition>
        <p:comb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22">
            <a:extLst>
              <a:ext uri="{FF2B5EF4-FFF2-40B4-BE49-F238E27FC236}">
                <a16:creationId xmlns="" xmlns:a16="http://schemas.microsoft.com/office/drawing/2014/main" id="{774D994E-12B1-4A4F-9B98-0258EF97941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4799" t="11172" r="24800" b="12167"/>
          <a:stretch/>
        </p:blipFill>
        <p:spPr>
          <a:xfrm rot="2682414">
            <a:off x="9126463" y="2881351"/>
            <a:ext cx="4356396" cy="3727138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="" xmlns:a16="http://schemas.microsoft.com/office/drawing/2014/main" id="{11B511C3-F16B-4B23-9E61-24CE8F6F31F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1518163" y="1900834"/>
            <a:ext cx="905525" cy="612068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="" xmlns:a16="http://schemas.microsoft.com/office/drawing/2014/main" id="{A87619D0-EAF9-45E5-9358-043015BFAF8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 rot="3138825">
            <a:off x="1676642" y="3684674"/>
            <a:ext cx="513024" cy="716465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="" xmlns:a16="http://schemas.microsoft.com/office/drawing/2014/main" id="{7C8EE7CB-BDE4-485C-90A5-2BD8E1B4F95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1049781" y="2951248"/>
            <a:ext cx="584155" cy="576153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="" xmlns:a16="http://schemas.microsoft.com/office/drawing/2014/main" id="{ECAAED94-EB44-43AA-9B80-FA09F5403959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-9867" b="-9867"/>
          <a:stretch/>
        </p:blipFill>
        <p:spPr>
          <a:xfrm>
            <a:off x="1076079" y="4740123"/>
            <a:ext cx="467439" cy="315954"/>
          </a:xfrm>
          <a:prstGeom prst="rect">
            <a:avLst/>
          </a:prstGeom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396927" y="1528093"/>
            <a:ext cx="7227887" cy="543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60990363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>
        <p:comb/>
      </p:transition>
    </mc:Choice>
    <mc:Fallback>
      <p:transition>
        <p:comb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1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dministrator\Desktop\中国风素材\56cac3e4c2dee_1024.jpg">
            <a:extLst>
              <a:ext uri="{FF2B5EF4-FFF2-40B4-BE49-F238E27FC236}">
                <a16:creationId xmlns="" xmlns:a16="http://schemas.microsoft.com/office/drawing/2014/main" id="{475B1F52-73E2-4DD4-981B-F545772BBE2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t="44444"/>
          <a:stretch/>
        </p:blipFill>
        <p:spPr bwMode="auto">
          <a:xfrm>
            <a:off x="353" y="1521101"/>
            <a:ext cx="12858045" cy="296337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2711" y="4624437"/>
            <a:ext cx="11737304" cy="2827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矩形 5"/>
          <p:cNvSpPr/>
          <p:nvPr/>
        </p:nvSpPr>
        <p:spPr>
          <a:xfrm>
            <a:off x="1028776" y="3431659"/>
            <a:ext cx="80320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 smtClean="0">
                <a:solidFill>
                  <a:srgbClr val="0070C0"/>
                </a:solidFill>
              </a:rPr>
              <a:t>五、点击学习论坛和老师进行交流。</a:t>
            </a:r>
            <a:endParaRPr lang="zh-CN" altLang="en-US" dirty="0"/>
          </a:p>
        </p:txBody>
      </p:sp>
    </p:spTree>
    <p:extLst>
      <p:ext uri="{BB962C8B-B14F-4D97-AF65-F5344CB8AC3E}">
        <p14:creationId xmlns="" xmlns:p14="http://schemas.microsoft.com/office/powerpoint/2010/main" val="295582194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>
        <p:comb/>
      </p:transition>
    </mc:Choice>
    <mc:Fallback>
      <p:transition>
        <p:comb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extBox 24"/>
          <p:cNvSpPr txBox="1"/>
          <p:nvPr/>
        </p:nvSpPr>
        <p:spPr>
          <a:xfrm>
            <a:off x="7725519" y="5199698"/>
            <a:ext cx="41044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/>
            <a:endParaRPr lang="en-US" altLang="zh-CN" sz="1600" dirty="0" smtClean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/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1325778" y="842671"/>
            <a:ext cx="9856125" cy="338554"/>
          </a:xfrm>
          <a:prstGeom prst="rect">
            <a:avLst/>
          </a:prstGeom>
          <a:effectLst/>
        </p:spPr>
        <p:txBody>
          <a:bodyPr vert="horz" wrap="square">
            <a:spAutoFit/>
          </a:bodyPr>
          <a:lstStyle/>
          <a:p>
            <a:r>
              <a:rPr lang="zh-CN" altLang="en-US" sz="1600" dirty="0" smtClean="0">
                <a:solidFill>
                  <a:srgbClr val="591F0E"/>
                </a:solidFill>
                <a:latin typeface="+mj-lt"/>
                <a:ea typeface="微软雅黑" panose="020B0503020204020204" pitchFamily="34" charset="-122"/>
              </a:rPr>
              <a:t>六、可以开启一个新话题，与同学交流学习。页可以点击教学辅导等栏目</a:t>
            </a:r>
            <a:endParaRPr lang="zh-CN" altLang="en-US" sz="1600" dirty="0">
              <a:solidFill>
                <a:srgbClr val="591F0E"/>
              </a:solidFill>
              <a:latin typeface="+mj-lt"/>
              <a:ea typeface="微软雅黑" panose="020B0503020204020204" pitchFamily="34" charset="-122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16807" y="1888133"/>
            <a:ext cx="10657184" cy="41792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66708329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>
        <p:comb/>
      </p:transition>
    </mc:Choice>
    <mc:Fallback>
      <p:transition>
        <p:comb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90713" y="1473200"/>
            <a:ext cx="9075737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68450120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>
        <p:comb/>
      </p:transition>
    </mc:Choice>
    <mc:Fallback>
      <p:transition>
        <p:comb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73225"/>
            <a:ext cx="1339215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>
        <p:comb/>
      </p:transition>
    </mc:Choice>
    <mc:Fallback>
      <p:transition>
        <p:comb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bt018.pptx"/>
</p:tagLst>
</file>

<file path=ppt/theme/theme1.xml><?xml version="1.0" encoding="utf-8"?>
<a:theme xmlns:a="http://schemas.openxmlformats.org/drawingml/2006/main" name="1_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109</Words>
  <Application>Microsoft Office PowerPoint</Application>
  <PresentationFormat>自定义</PresentationFormat>
  <Paragraphs>16</Paragraphs>
  <Slides>13</Slides>
  <Notes>8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14" baseType="lpstr">
      <vt:lpstr>1_自定义设计方案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bt018.pptx</dc:title>
  <dc:creator/>
  <cp:lastModifiedBy/>
  <cp:revision>1</cp:revision>
  <dcterms:created xsi:type="dcterms:W3CDTF">2016-09-17T14:09:48Z</dcterms:created>
  <dcterms:modified xsi:type="dcterms:W3CDTF">2019-05-30T07:06:23Z</dcterms:modified>
</cp:coreProperties>
</file>