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0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45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C5E4B403-A997-4FC3-975D-5C0BEDC27C27}" type="datetimeFigureOut">
              <a:rPr lang="zh-CN" altLang="en-US" smtClean="0"/>
              <a:t>2019/11/28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45EF6C9-C975-4594-B72D-45137B9B259B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mailto:714140118@qq.com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27" y="6732"/>
            <a:ext cx="9144000" cy="6851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17581" y="4221088"/>
            <a:ext cx="7175351" cy="704369"/>
          </a:xfrm>
        </p:spPr>
        <p:txBody>
          <a:bodyPr>
            <a:normAutofit fontScale="90000"/>
          </a:bodyPr>
          <a:lstStyle/>
          <a:p>
            <a:pPr marL="182880" indent="0">
              <a:buNone/>
            </a:pPr>
            <a:r>
              <a:rPr lang="en-US" altLang="zh-CN" sz="66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黑体" pitchFamily="2" charset="-122"/>
                <a:ea typeface="黑体" pitchFamily="2" charset="-122"/>
              </a:rPr>
              <a:t>2019</a:t>
            </a:r>
            <a:r>
              <a:rPr lang="zh-CN" altLang="en-US" sz="6600" b="1" dirty="0" smtClean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黑体" pitchFamily="2" charset="-122"/>
                <a:ea typeface="黑体" pitchFamily="2" charset="-122"/>
              </a:rPr>
              <a:t>秋导学方案</a:t>
            </a:r>
            <a:endParaRPr lang="zh-CN" altLang="en-US" sz="6600" b="1" dirty="0">
              <a:solidFill>
                <a:schemeClr val="bg1"/>
              </a:solidFill>
              <a:effectLst>
                <a:outerShdw blurRad="60007" dist="310007" dir="7680000" sy="30000" kx="1300200" algn="ctr" rotWithShape="0">
                  <a:schemeClr val="bg1">
                    <a:alpha val="32000"/>
                  </a:schemeClr>
                </a:outerShdw>
              </a:effectLst>
              <a:latin typeface="黑体" pitchFamily="2" charset="-122"/>
              <a:ea typeface="黑体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473795" y="5445224"/>
            <a:ext cx="5637010" cy="1008112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</a:rPr>
              <a:t>乔少华</a:t>
            </a:r>
            <a:endParaRPr lang="zh-CN" altLang="en-US" sz="4000" b="1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33"/>
            <a:ext cx="9129773" cy="6851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548955" y="5262299"/>
            <a:ext cx="452239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黑体" pitchFamily="2" charset="-122"/>
                <a:ea typeface="黑体" pitchFamily="2" charset="-122"/>
              </a:rPr>
              <a:t>2019</a:t>
            </a:r>
            <a:r>
              <a:rPr lang="zh-CN" altLang="en-US" sz="4800" b="1" dirty="0">
                <a:solidFill>
                  <a:schemeClr val="bg1"/>
                </a:solidFill>
                <a:effectLst>
                  <a:outerShdw blurRad="60007" dist="310007" dir="7680000" sy="30000" kx="1300200" algn="ctr" rotWithShape="0">
                    <a:schemeClr val="bg1">
                      <a:alpha val="32000"/>
                    </a:schemeClr>
                  </a:outerShdw>
                </a:effectLst>
                <a:latin typeface="黑体" pitchFamily="2" charset="-122"/>
                <a:ea typeface="黑体" pitchFamily="2" charset="-122"/>
              </a:rPr>
              <a:t>秋导学方案</a:t>
            </a:r>
            <a:endParaRPr lang="zh-CN" altLang="en-US" sz="4800" dirty="0"/>
          </a:p>
        </p:txBody>
      </p:sp>
      <p:sp>
        <p:nvSpPr>
          <p:cNvPr id="6" name="矩形 5"/>
          <p:cNvSpPr/>
          <p:nvPr/>
        </p:nvSpPr>
        <p:spPr>
          <a:xfrm>
            <a:off x="3810151" y="6093296"/>
            <a:ext cx="15696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600" b="1" dirty="0">
                <a:solidFill>
                  <a:schemeClr val="bg1"/>
                </a:solidFill>
              </a:rPr>
              <a:t>乔少华</a:t>
            </a:r>
            <a:endParaRPr lang="zh-CN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36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78497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924944"/>
            <a:ext cx="8784975" cy="3933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024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dirty="0"/>
              <a:t>第八步：点击这里完成作业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060848"/>
            <a:ext cx="8784976" cy="4797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9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第九步：在这里查看学习情况及完成作业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21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第十步：</a:t>
            </a:r>
            <a:r>
              <a:rPr lang="zh-CN" altLang="zh-CN" dirty="0"/>
              <a:t>点击这里开始</a:t>
            </a:r>
            <a:r>
              <a:rPr lang="zh-CN" altLang="en-US" dirty="0"/>
              <a:t>完成第一次形考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2348880"/>
            <a:ext cx="8784977" cy="4509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066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573016"/>
          </a:xfrm>
        </p:spPr>
        <p:txBody>
          <a:bodyPr>
            <a:normAutofit/>
          </a:bodyPr>
          <a:lstStyle/>
          <a:p>
            <a:pPr algn="l"/>
            <a:r>
              <a:rPr lang="zh-CN" altLang="en-US" dirty="0" smtClean="0"/>
              <a:t>题型分为三种类型：客观题、实操题、实训项目。其中客观题、实</a:t>
            </a:r>
            <a:r>
              <a:rPr lang="zh-CN" altLang="en-US" dirty="0"/>
              <a:t>操题</a:t>
            </a:r>
            <a:r>
              <a:rPr lang="zh-CN" altLang="en-US" dirty="0" smtClean="0"/>
              <a:t>是完成模块一、二、三。实训项目完成一、二、三。</a:t>
            </a:r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083594"/>
            <a:ext cx="8784976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0" y="3559092"/>
            <a:ext cx="875419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290" y="4025817"/>
            <a:ext cx="8754198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9" y="4492542"/>
            <a:ext cx="8756739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0" y="4959267"/>
            <a:ext cx="8743818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70" y="5378367"/>
            <a:ext cx="8743818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86" y="5840831"/>
            <a:ext cx="8728502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18" y="6307556"/>
            <a:ext cx="876407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47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客观题完成方法</a:t>
            </a:r>
            <a:endParaRPr lang="zh-CN" alt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8"/>
            <a:ext cx="8856984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8856984" cy="3356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34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实操题的完成方法</a:t>
            </a:r>
            <a:endParaRPr lang="zh-CN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76872"/>
            <a:ext cx="8856983" cy="458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773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实训</a:t>
            </a:r>
            <a:r>
              <a:rPr lang="zh-CN" altLang="en-US" dirty="0" smtClean="0"/>
              <a:t>项目的完成方法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28800"/>
            <a:ext cx="8686800" cy="52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7847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实训项目</a:t>
            </a:r>
            <a:r>
              <a:rPr lang="zh-CN" altLang="en-US" dirty="0" smtClean="0"/>
              <a:t>的提交作业方法</a:t>
            </a:r>
            <a:endParaRPr lang="zh-CN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964487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68088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第十一步</a:t>
            </a:r>
            <a:r>
              <a:rPr lang="zh-CN" altLang="en-US" dirty="0"/>
              <a:t>：点击学习论坛进行发贴讨论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628800"/>
            <a:ext cx="864096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107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第一步：先打开国家开放大学学习平台，点击学生登录。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2132856"/>
            <a:ext cx="8784976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9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每个学习模块都有不同的讨论区</a:t>
            </a:r>
            <a:endParaRPr lang="zh-CN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762125"/>
            <a:ext cx="8712968" cy="509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8211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435280" cy="1252728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第十二步：点击</a:t>
            </a:r>
            <a:r>
              <a:rPr lang="zh-CN" altLang="en-US" dirty="0"/>
              <a:t>进入讨论区开始发贴。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00807"/>
            <a:ext cx="8856984" cy="5157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372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第十三步</a:t>
            </a:r>
            <a:r>
              <a:rPr lang="zh-CN" altLang="en-US" dirty="0"/>
              <a:t>：在文本框内输入想要问的问题，点击发贴。</a:t>
            </a:r>
          </a:p>
        </p:txBody>
      </p:sp>
      <p:pic>
        <p:nvPicPr>
          <p:cNvPr id="4" name="内容占位符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700808"/>
            <a:ext cx="8784976" cy="51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6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3068960"/>
            <a:ext cx="8784975" cy="3789039"/>
          </a:xfrm>
        </p:spPr>
        <p:txBody>
          <a:bodyPr>
            <a:normAutofit/>
          </a:bodyPr>
          <a:lstStyle/>
          <a:p>
            <a:r>
              <a:rPr lang="zh-CN" altLang="en-US" sz="3200" dirty="0"/>
              <a:t>联系我们：如在学习过程中遇到问题，可以随时联系到课程任课教师，用</a:t>
            </a:r>
            <a:r>
              <a:rPr lang="en-US" altLang="zh-CN" sz="3200" dirty="0"/>
              <a:t>QQ</a:t>
            </a:r>
            <a:r>
              <a:rPr lang="zh-CN" altLang="en-US" sz="3200" dirty="0"/>
              <a:t>或者微信、打电话咨询，到学校来请教等方式都可以进行学习。</a:t>
            </a:r>
            <a:endParaRPr lang="en-US" altLang="zh-CN" sz="3200" dirty="0"/>
          </a:p>
          <a:p>
            <a:r>
              <a:rPr lang="en-US" altLang="zh-CN" sz="3200" dirty="0"/>
              <a:t>QQ</a:t>
            </a:r>
            <a:r>
              <a:rPr lang="zh-CN" altLang="en-US" sz="3200" dirty="0"/>
              <a:t>号码：</a:t>
            </a:r>
            <a:r>
              <a:rPr lang="en-US" altLang="zh-CN" sz="3200" dirty="0">
                <a:hlinkClick r:id="rId2"/>
              </a:rPr>
              <a:t>714140118@qq.com</a:t>
            </a:r>
            <a:endParaRPr lang="en-US" altLang="zh-CN" sz="3200" dirty="0"/>
          </a:p>
          <a:p>
            <a:r>
              <a:rPr lang="zh-CN" altLang="en-US" sz="3200" dirty="0"/>
              <a:t>微信号码与手机同号：</a:t>
            </a:r>
            <a:r>
              <a:rPr lang="en-US" altLang="zh-CN" sz="3200" dirty="0"/>
              <a:t>18991099833</a:t>
            </a:r>
            <a:endParaRPr lang="zh-CN" altLang="en-US" sz="32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第十四步</a:t>
            </a:r>
            <a:r>
              <a:rPr lang="zh-CN" altLang="en-US" dirty="0"/>
              <a:t>：依次</a:t>
            </a:r>
            <a:r>
              <a:rPr lang="zh-CN" altLang="en-US" dirty="0" smtClean="0"/>
              <a:t>完成作业</a:t>
            </a:r>
            <a:r>
              <a:rPr lang="zh-CN" altLang="en-US" dirty="0"/>
              <a:t>，发贴十贴以上，完成课程学习任务。</a:t>
            </a:r>
          </a:p>
        </p:txBody>
      </p:sp>
    </p:spTree>
    <p:extLst>
      <p:ext uri="{BB962C8B-B14F-4D97-AF65-F5344CB8AC3E}">
        <p14:creationId xmlns:p14="http://schemas.microsoft.com/office/powerpoint/2010/main" val="231362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872067" y="1844825"/>
            <a:ext cx="7408333" cy="4281338"/>
          </a:xfrm>
        </p:spPr>
        <p:txBody>
          <a:bodyPr>
            <a:normAutofit/>
          </a:bodyPr>
          <a:lstStyle/>
          <a:p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祝同学们学习顺利</a:t>
            </a: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，</a:t>
            </a:r>
            <a:endParaRPr lang="en-US" altLang="zh-CN" sz="6600" dirty="0" smtClean="0">
              <a:solidFill>
                <a:schemeClr val="bg2">
                  <a:lumMod val="50000"/>
                </a:schemeClr>
              </a:solidFill>
              <a:latin typeface="华文琥珀" pitchFamily="2" charset="-122"/>
              <a:ea typeface="华文琥珀" pitchFamily="2" charset="-122"/>
            </a:endParaRPr>
          </a:p>
          <a:p>
            <a:pPr marL="0" indent="0">
              <a:buNone/>
            </a:pPr>
            <a:r>
              <a:rPr lang="zh-CN" altLang="en-US" sz="6600" dirty="0" smtClean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考</a:t>
            </a:r>
            <a:r>
              <a:rPr lang="zh-CN" altLang="en-US" sz="6600" dirty="0">
                <a:solidFill>
                  <a:schemeClr val="bg2">
                    <a:lumMod val="50000"/>
                  </a:schemeClr>
                </a:solidFill>
                <a:latin typeface="华文琥珀" pitchFamily="2" charset="-122"/>
                <a:ea typeface="华文琥珀" pitchFamily="2" charset="-122"/>
              </a:rPr>
              <a:t>出好成绩！！</a:t>
            </a:r>
          </a:p>
          <a:p>
            <a:endParaRPr lang="zh-CN" altLang="en-US" sz="6600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836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826352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第二步：请输入用户名（学号），密码（出生年月日八位）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" name="内容占位符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712968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31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1196752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zh-CN" altLang="zh-CN" dirty="0"/>
              <a:t>第三步：首先登录到学习页面，在学课程中选择</a:t>
            </a:r>
            <a:r>
              <a:rPr lang="zh-CN" altLang="zh-CN" dirty="0" smtClean="0"/>
              <a:t>《</a:t>
            </a:r>
            <a:r>
              <a:rPr lang="zh-CN" altLang="en-US" dirty="0" smtClean="0"/>
              <a:t>信息技术</a:t>
            </a:r>
            <a:r>
              <a:rPr lang="zh-CN" altLang="en-US" dirty="0"/>
              <a:t>应用</a:t>
            </a:r>
            <a:r>
              <a:rPr lang="zh-CN" altLang="zh-CN" dirty="0" smtClean="0"/>
              <a:t>》</a:t>
            </a:r>
            <a:r>
              <a:rPr lang="zh-CN" altLang="zh-CN" dirty="0"/>
              <a:t>点击进入。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8784976" cy="4509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76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zh-CN" dirty="0"/>
              <a:t>第四步：进入到课程学习主页</a:t>
            </a:r>
            <a:br>
              <a:rPr lang="zh-CN" altLang="zh-CN" dirty="0"/>
            </a:br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268759"/>
            <a:ext cx="8640961" cy="5589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42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zh-CN" altLang="en-US" dirty="0"/>
              <a:t>第五步：进入到课程学习主页，点击课程导学，查看课程考核方式。</a:t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84784"/>
            <a:ext cx="8712967" cy="537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67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>第六步：点击进入到</a:t>
            </a:r>
            <a:r>
              <a:rPr lang="zh-CN" altLang="en-US" dirty="0" smtClean="0"/>
              <a:t>怎么学</a:t>
            </a:r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8"/>
            <a:ext cx="8784976" cy="5157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学习过程与学习资源配合使用图</a:t>
            </a:r>
            <a:endParaRPr lang="zh-CN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76350"/>
            <a:ext cx="8784976" cy="5393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51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179512" y="1988840"/>
            <a:ext cx="8784976" cy="4869160"/>
          </a:xfrm>
        </p:spPr>
        <p:txBody>
          <a:bodyPr>
            <a:normAutofit/>
          </a:bodyPr>
          <a:lstStyle/>
          <a:p>
            <a:r>
              <a:rPr lang="en-US" altLang="zh-CN" dirty="0"/>
              <a:t>1. </a:t>
            </a:r>
            <a:r>
              <a:rPr lang="zh-CN" altLang="en-US" dirty="0"/>
              <a:t>考核</a:t>
            </a:r>
            <a:r>
              <a:rPr lang="zh-CN" altLang="en-US" dirty="0" smtClean="0"/>
              <a:t>目标</a:t>
            </a:r>
            <a:endParaRPr lang="zh-CN" altLang="en-US" dirty="0"/>
          </a:p>
          <a:p>
            <a:r>
              <a:rPr lang="zh-CN" altLang="en-US" dirty="0"/>
              <a:t>本课程以掌握计算机的基础知识、微型计算机的基本使用方法、文字和数据信息处理技术、计算机网络和一些工具软件的基本使用方法为最终目的，着重考察学生对基础知识、基本概念和基本操作技能的掌握情况</a:t>
            </a:r>
            <a:r>
              <a:rPr lang="zh-CN" altLang="en-US" dirty="0" smtClean="0"/>
              <a:t>。</a:t>
            </a:r>
            <a:endParaRPr lang="zh-CN" altLang="en-US" dirty="0"/>
          </a:p>
          <a:p>
            <a:r>
              <a:rPr lang="en-US" altLang="zh-CN" dirty="0"/>
              <a:t>2. </a:t>
            </a:r>
            <a:r>
              <a:rPr lang="zh-CN" altLang="en-US" dirty="0"/>
              <a:t>考核</a:t>
            </a:r>
            <a:r>
              <a:rPr lang="zh-CN" altLang="en-US" dirty="0" smtClean="0"/>
              <a:t>方式</a:t>
            </a:r>
            <a:endParaRPr lang="zh-CN" altLang="en-US" dirty="0"/>
          </a:p>
          <a:p>
            <a:r>
              <a:rPr lang="zh-CN" altLang="en-US" dirty="0"/>
              <a:t>本课程考核采用 </a:t>
            </a:r>
            <a:r>
              <a:rPr lang="en-US" altLang="zh-CN" dirty="0"/>
              <a:t>100%</a:t>
            </a:r>
            <a:r>
              <a:rPr lang="zh-CN" altLang="en-US" dirty="0"/>
              <a:t>形成性考核方式。其中作业“计算机应用基础课程形成性考核册”成绩占 </a:t>
            </a:r>
            <a:r>
              <a:rPr lang="en-US" altLang="zh-CN" dirty="0"/>
              <a:t>35%</a:t>
            </a:r>
            <a:r>
              <a:rPr lang="zh-CN" altLang="en-US" dirty="0"/>
              <a:t>，实训成绩占 </a:t>
            </a:r>
            <a:r>
              <a:rPr lang="en-US" altLang="zh-CN" dirty="0"/>
              <a:t>50%</a:t>
            </a:r>
            <a:r>
              <a:rPr lang="zh-CN" altLang="en-US" dirty="0"/>
              <a:t>，教学单位规定的考核内容占 </a:t>
            </a:r>
            <a:r>
              <a:rPr lang="en-US" altLang="zh-CN" dirty="0"/>
              <a:t>15%</a:t>
            </a:r>
            <a:r>
              <a:rPr lang="zh-CN" altLang="en-US" dirty="0"/>
              <a:t>。课程综合成绩达到 </a:t>
            </a:r>
            <a:r>
              <a:rPr lang="en-US" altLang="zh-CN" dirty="0"/>
              <a:t>60 </a:t>
            </a:r>
            <a:r>
              <a:rPr lang="zh-CN" altLang="en-US" dirty="0"/>
              <a:t>分及以上（及格），可获得本课程相应学分。</a:t>
            </a:r>
          </a:p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 smtClean="0"/>
              <a:t>第七步</a:t>
            </a:r>
            <a:r>
              <a:rPr lang="zh-CN" altLang="en-US" dirty="0"/>
              <a:t>：点击进入到怎么考</a:t>
            </a:r>
            <a:br>
              <a:rPr lang="zh-CN" altLang="en-US" dirty="0"/>
            </a:b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63680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波形">
  <a:themeElements>
    <a:clrScheme name="波形">
      <a:dk1>
        <a:sysClr val="windowText" lastClr="000000"/>
      </a:dk1>
      <a:lt1>
        <a:sysClr val="window" lastClr="CCE8C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波形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波形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108</TotalTime>
  <Words>444</Words>
  <Application>Microsoft Office PowerPoint</Application>
  <PresentationFormat>全屏显示(4:3)</PresentationFormat>
  <Paragraphs>34</Paragraphs>
  <Slides>24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波形</vt:lpstr>
      <vt:lpstr>2019秋导学方案</vt:lpstr>
      <vt:lpstr>第一步：先打开国家开放大学学习平台，点击学生登录。</vt:lpstr>
      <vt:lpstr>第二步：请输入用户名（学号），密码（出生年月日八位） </vt:lpstr>
      <vt:lpstr>第三步：首先登录到学习页面，在学课程中选择《信息技术应用》点击进入。 </vt:lpstr>
      <vt:lpstr>第四步：进入到课程学习主页 </vt:lpstr>
      <vt:lpstr>第五步：进入到课程学习主页，点击课程导学，查看课程考核方式。 </vt:lpstr>
      <vt:lpstr>第六步：点击进入到怎么学 </vt:lpstr>
      <vt:lpstr>学习过程与学习资源配合使用图</vt:lpstr>
      <vt:lpstr>第七步：点击进入到怎么考 </vt:lpstr>
      <vt:lpstr>PowerPoint 演示文稿</vt:lpstr>
      <vt:lpstr>第八步：点击这里完成作业</vt:lpstr>
      <vt:lpstr>第九步：在这里查看学习情况及完成作业</vt:lpstr>
      <vt:lpstr>第十步：点击这里开始完成第一次形考</vt:lpstr>
      <vt:lpstr>题型分为三种类型：客观题、实操题、实训项目。其中客观题、实操题是完成模块一、二、三。实训项目完成一、二、三。</vt:lpstr>
      <vt:lpstr>客观题完成方法</vt:lpstr>
      <vt:lpstr>实操题的完成方法</vt:lpstr>
      <vt:lpstr>实训项目的完成方法</vt:lpstr>
      <vt:lpstr>实训项目的提交作业方法</vt:lpstr>
      <vt:lpstr>第十一步：点击学习论坛进行发贴讨论</vt:lpstr>
      <vt:lpstr>每个学习模块都有不同的讨论区</vt:lpstr>
      <vt:lpstr>第十二步：点击进入讨论区开始发贴。</vt:lpstr>
      <vt:lpstr>第十三步：在文本框内输入想要问的问题，点击发贴。</vt:lpstr>
      <vt:lpstr>第十四步：依次完成作业，发贴十贴以上，完成课程学习任务。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2019秋导学方案</dc:title>
  <dc:creator>ylddypf</dc:creator>
  <cp:lastModifiedBy>ylddypf</cp:lastModifiedBy>
  <cp:revision>39</cp:revision>
  <dcterms:created xsi:type="dcterms:W3CDTF">2019-11-28T06:42:27Z</dcterms:created>
  <dcterms:modified xsi:type="dcterms:W3CDTF">2019-11-28T08:48:52Z</dcterms:modified>
</cp:coreProperties>
</file>