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4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926E8-71C0-4A9A-BCA8-4168628C9385}" type="datetimeFigureOut">
              <a:rPr lang="zh-CN" altLang="en-US" smtClean="0"/>
              <a:t>2019/11/29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EFA1B-BD4D-4BAF-B003-3D9F36ECDA5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926E8-71C0-4A9A-BCA8-4168628C9385}" type="datetimeFigureOut">
              <a:rPr lang="zh-CN" altLang="en-US" smtClean="0"/>
              <a:t>2019/11/29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EFA1B-BD4D-4BAF-B003-3D9F36ECDA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926E8-71C0-4A9A-BCA8-4168628C9385}" type="datetimeFigureOut">
              <a:rPr lang="zh-CN" altLang="en-US" smtClean="0"/>
              <a:t>2019/11/29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EFA1B-BD4D-4BAF-B003-3D9F36ECDA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926E8-71C0-4A9A-BCA8-4168628C9385}" type="datetimeFigureOut">
              <a:rPr lang="zh-CN" altLang="en-US" smtClean="0"/>
              <a:t>2019/11/29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EFA1B-BD4D-4BAF-B003-3D9F36ECDA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926E8-71C0-4A9A-BCA8-4168628C9385}" type="datetimeFigureOut">
              <a:rPr lang="zh-CN" altLang="en-US" smtClean="0"/>
              <a:t>2019/11/29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EFA1B-BD4D-4BAF-B003-3D9F36ECDA5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926E8-71C0-4A9A-BCA8-4168628C9385}" type="datetimeFigureOut">
              <a:rPr lang="zh-CN" altLang="en-US" smtClean="0"/>
              <a:t>2019/11/29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EFA1B-BD4D-4BAF-B003-3D9F36ECDA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926E8-71C0-4A9A-BCA8-4168628C9385}" type="datetimeFigureOut">
              <a:rPr lang="zh-CN" altLang="en-US" smtClean="0"/>
              <a:t>2019/11/29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EFA1B-BD4D-4BAF-B003-3D9F36ECDA51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926E8-71C0-4A9A-BCA8-4168628C9385}" type="datetimeFigureOut">
              <a:rPr lang="zh-CN" altLang="en-US" smtClean="0"/>
              <a:t>2019/11/29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EFA1B-BD4D-4BAF-B003-3D9F36ECDA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926E8-71C0-4A9A-BCA8-4168628C9385}" type="datetimeFigureOut">
              <a:rPr lang="zh-CN" altLang="en-US" smtClean="0"/>
              <a:t>2019/11/29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EFA1B-BD4D-4BAF-B003-3D9F36ECDA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926E8-71C0-4A9A-BCA8-4168628C9385}" type="datetimeFigureOut">
              <a:rPr lang="zh-CN" altLang="en-US" smtClean="0"/>
              <a:t>2019/11/29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EFA1B-BD4D-4BAF-B003-3D9F36ECDA51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926E8-71C0-4A9A-BCA8-4168628C9385}" type="datetimeFigureOut">
              <a:rPr lang="zh-CN" altLang="en-US" smtClean="0"/>
              <a:t>2019/11/29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EFA1B-BD4D-4BAF-B003-3D9F36ECDA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B3926E8-71C0-4A9A-BCA8-4168628C9385}" type="datetimeFigureOut">
              <a:rPr lang="zh-CN" altLang="en-US" smtClean="0"/>
              <a:t>2019/11/29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6A3EFA1B-BD4D-4BAF-B003-3D9F36ECDA5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3" y="0"/>
            <a:ext cx="9146904" cy="479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62000" y="4509120"/>
            <a:ext cx="6858000" cy="1584176"/>
          </a:xfrm>
        </p:spPr>
        <p:txBody>
          <a:bodyPr>
            <a:normAutofit/>
          </a:bodyPr>
          <a:lstStyle/>
          <a:p>
            <a:pPr algn="ctr"/>
            <a:r>
              <a:rPr lang="en-US" altLang="zh-CN" sz="5400" b="1" dirty="0" smtClean="0">
                <a:solidFill>
                  <a:srgbClr val="0070C0"/>
                </a:solidFill>
                <a:latin typeface="华文彩云" pitchFamily="2" charset="-122"/>
                <a:ea typeface="华文彩云" pitchFamily="2" charset="-122"/>
              </a:rPr>
              <a:t>2019</a:t>
            </a:r>
            <a:r>
              <a:rPr lang="zh-CN" altLang="en-US" sz="5400" b="1" dirty="0" smtClean="0">
                <a:solidFill>
                  <a:srgbClr val="0070C0"/>
                </a:solidFill>
                <a:latin typeface="华文彩云" pitchFamily="2" charset="-122"/>
                <a:ea typeface="华文彩云" pitchFamily="2" charset="-122"/>
              </a:rPr>
              <a:t>秋导学方案</a:t>
            </a:r>
            <a:endParaRPr lang="en-US" altLang="zh-CN" sz="5400" b="1" dirty="0" smtClean="0">
              <a:solidFill>
                <a:srgbClr val="0070C0"/>
              </a:solidFill>
              <a:latin typeface="华文彩云" pitchFamily="2" charset="-122"/>
              <a:ea typeface="华文彩云" pitchFamily="2" charset="-122"/>
            </a:endParaRPr>
          </a:p>
          <a:p>
            <a:pPr algn="ctr"/>
            <a:r>
              <a:rPr lang="zh-CN" altLang="en-US" b="1" dirty="0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乔少华</a:t>
            </a:r>
            <a:endParaRPr lang="zh-CN" altLang="en-US" b="1" dirty="0">
              <a:solidFill>
                <a:srgbClr val="0070C0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20542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136904" cy="1761133"/>
          </a:xfrm>
        </p:spPr>
        <p:txBody>
          <a:bodyPr>
            <a:normAutofit/>
          </a:bodyPr>
          <a:lstStyle/>
          <a:p>
            <a:endParaRPr lang="zh-CN" altLang="en-US" sz="4400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5576" y="2708920"/>
            <a:ext cx="7550224" cy="1863080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42493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0552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568" y="548681"/>
            <a:ext cx="8136904" cy="1296144"/>
          </a:xfrm>
        </p:spPr>
        <p:txBody>
          <a:bodyPr>
            <a:normAutofit/>
          </a:bodyPr>
          <a:lstStyle/>
          <a:p>
            <a:r>
              <a:rPr lang="zh-CN" altLang="en-US" sz="4400" dirty="0">
                <a:solidFill>
                  <a:srgbClr val="C00000"/>
                </a:solidFill>
              </a:rPr>
              <a:t>第八步：点击这里完成作业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5576" y="2708920"/>
            <a:ext cx="7550224" cy="1863080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60848"/>
            <a:ext cx="9144000" cy="479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4400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568" y="548681"/>
            <a:ext cx="8136904" cy="1296144"/>
          </a:xfrm>
        </p:spPr>
        <p:txBody>
          <a:bodyPr>
            <a:normAutofit/>
          </a:bodyPr>
          <a:lstStyle/>
          <a:p>
            <a:r>
              <a:rPr lang="zh-CN" altLang="en-US" sz="4400" dirty="0">
                <a:solidFill>
                  <a:srgbClr val="C00000"/>
                </a:solidFill>
              </a:rPr>
              <a:t>第九步：点击这里进入形考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5576" y="2708920"/>
            <a:ext cx="7550224" cy="1863080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76424"/>
            <a:ext cx="9144000" cy="4216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1554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" y="548681"/>
            <a:ext cx="8820471" cy="1296144"/>
          </a:xfrm>
        </p:spPr>
        <p:txBody>
          <a:bodyPr>
            <a:normAutofit fontScale="90000"/>
          </a:bodyPr>
          <a:lstStyle/>
          <a:p>
            <a:r>
              <a:rPr lang="zh-CN" altLang="en-US" sz="4400" dirty="0">
                <a:solidFill>
                  <a:srgbClr val="C00000"/>
                </a:solidFill>
              </a:rPr>
              <a:t>第十步：点击这里开始完成第一次形考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5576" y="2708920"/>
            <a:ext cx="7550224" cy="1863080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7" y="2204864"/>
            <a:ext cx="910590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9588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" y="188641"/>
            <a:ext cx="9143999" cy="1440160"/>
          </a:xfrm>
        </p:spPr>
        <p:txBody>
          <a:bodyPr>
            <a:normAutofit/>
          </a:bodyPr>
          <a:lstStyle/>
          <a:p>
            <a:r>
              <a:rPr lang="zh-CN" altLang="en-US" sz="3600" dirty="0">
                <a:solidFill>
                  <a:srgbClr val="C00000"/>
                </a:solidFill>
              </a:rPr>
              <a:t>第十一步：依次答题</a:t>
            </a:r>
            <a:r>
              <a:rPr lang="zh-CN" altLang="en-US" sz="3600" dirty="0" smtClean="0">
                <a:solidFill>
                  <a:srgbClr val="C00000"/>
                </a:solidFill>
              </a:rPr>
              <a:t>，点击下一页答题，最后</a:t>
            </a:r>
            <a:r>
              <a:rPr lang="zh-CN" altLang="en-US" sz="3600" dirty="0">
                <a:solidFill>
                  <a:srgbClr val="C00000"/>
                </a:solidFill>
              </a:rPr>
              <a:t>点击结束</a:t>
            </a:r>
            <a:r>
              <a:rPr lang="zh-CN" altLang="en-US" sz="3600" dirty="0" smtClean="0">
                <a:solidFill>
                  <a:srgbClr val="C00000"/>
                </a:solidFill>
              </a:rPr>
              <a:t>答题完成任务。</a:t>
            </a:r>
            <a:endParaRPr lang="zh-CN" altLang="en-US" sz="3600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5576" y="2708920"/>
            <a:ext cx="7550224" cy="1863080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9144000" cy="49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7958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" y="188641"/>
            <a:ext cx="9143999" cy="1440160"/>
          </a:xfrm>
        </p:spPr>
        <p:txBody>
          <a:bodyPr>
            <a:normAutofit/>
          </a:bodyPr>
          <a:lstStyle/>
          <a:p>
            <a:r>
              <a:rPr lang="zh-CN" altLang="en-US" sz="3600" dirty="0">
                <a:solidFill>
                  <a:srgbClr val="C00000"/>
                </a:solidFill>
              </a:rPr>
              <a:t>第十二步：点击这里提交答案并结束，依次完成所有形考任务。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5576" y="2708920"/>
            <a:ext cx="7550224" cy="1863080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1988840"/>
            <a:ext cx="9039225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8778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" y="188641"/>
            <a:ext cx="9143999" cy="1296143"/>
          </a:xfrm>
        </p:spPr>
        <p:txBody>
          <a:bodyPr>
            <a:normAutofit/>
          </a:bodyPr>
          <a:lstStyle/>
          <a:p>
            <a:r>
              <a:rPr lang="zh-CN" altLang="en-US" sz="3600" dirty="0">
                <a:solidFill>
                  <a:srgbClr val="C00000"/>
                </a:solidFill>
              </a:rPr>
              <a:t>第十三步：点击这里开始学习讨论。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5576" y="2708920"/>
            <a:ext cx="7550224" cy="1863080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44824"/>
            <a:ext cx="9144000" cy="4189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2306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" y="188641"/>
            <a:ext cx="9143999" cy="1296143"/>
          </a:xfrm>
        </p:spPr>
        <p:txBody>
          <a:bodyPr>
            <a:normAutofit/>
          </a:bodyPr>
          <a:lstStyle/>
          <a:p>
            <a:endParaRPr lang="zh-CN" altLang="en-US" sz="3600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5576" y="2708920"/>
            <a:ext cx="7550224" cy="1863080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8178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" y="548680"/>
            <a:ext cx="9143999" cy="1224136"/>
          </a:xfrm>
        </p:spPr>
        <p:txBody>
          <a:bodyPr>
            <a:normAutofit/>
          </a:bodyPr>
          <a:lstStyle/>
          <a:p>
            <a:r>
              <a:rPr lang="zh-CN" altLang="en-US" sz="3600" dirty="0">
                <a:solidFill>
                  <a:srgbClr val="C00000"/>
                </a:solidFill>
              </a:rPr>
              <a:t>第十四步</a:t>
            </a:r>
            <a:r>
              <a:rPr lang="zh-CN" altLang="en-US" sz="3600" dirty="0" smtClean="0">
                <a:solidFill>
                  <a:srgbClr val="C00000"/>
                </a:solidFill>
              </a:rPr>
              <a:t>：不同</a:t>
            </a:r>
            <a:r>
              <a:rPr lang="zh-CN" altLang="en-US" sz="3600" dirty="0">
                <a:solidFill>
                  <a:srgbClr val="C00000"/>
                </a:solidFill>
              </a:rPr>
              <a:t>的讨论区域，点击进入讨论区开始发贴。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5576" y="2708920"/>
            <a:ext cx="7550224" cy="1863080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60848"/>
            <a:ext cx="914400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735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" y="548680"/>
            <a:ext cx="9143999" cy="1224136"/>
          </a:xfrm>
        </p:spPr>
        <p:txBody>
          <a:bodyPr>
            <a:normAutofit/>
          </a:bodyPr>
          <a:lstStyle/>
          <a:p>
            <a:r>
              <a:rPr lang="zh-CN" altLang="en-US" sz="3600" dirty="0">
                <a:solidFill>
                  <a:srgbClr val="C00000"/>
                </a:solidFill>
              </a:rPr>
              <a:t>第十五步：在文本框内输入想要问的问题，点击发贴。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5576" y="2708920"/>
            <a:ext cx="7550224" cy="1863080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6" name="内容占位符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8840"/>
            <a:ext cx="9144000" cy="486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6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136904" cy="1600200"/>
          </a:xfrm>
        </p:spPr>
        <p:txBody>
          <a:bodyPr>
            <a:normAutofit/>
          </a:bodyPr>
          <a:lstStyle/>
          <a:p>
            <a:r>
              <a:rPr lang="zh-CN" altLang="en-US" sz="4400" dirty="0">
                <a:solidFill>
                  <a:srgbClr val="C00000"/>
                </a:solidFill>
              </a:rPr>
              <a:t>第一步：先打开国家开放大学学习平台，点击学生登录。</a:t>
            </a:r>
          </a:p>
        </p:txBody>
      </p:sp>
      <p:pic>
        <p:nvPicPr>
          <p:cNvPr id="4" name="内容占位符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204864"/>
            <a:ext cx="9144000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9433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" y="548680"/>
            <a:ext cx="9143999" cy="1224136"/>
          </a:xfrm>
        </p:spPr>
        <p:txBody>
          <a:bodyPr>
            <a:normAutofit/>
          </a:bodyPr>
          <a:lstStyle/>
          <a:p>
            <a:r>
              <a:rPr lang="zh-CN" altLang="en-US" sz="3600" dirty="0">
                <a:solidFill>
                  <a:srgbClr val="C00000"/>
                </a:solidFill>
              </a:rPr>
              <a:t>第十六步：依次完成六次作业，发贴十贴以上，完成课程学习任务。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988840"/>
            <a:ext cx="8568952" cy="3960440"/>
          </a:xfrm>
        </p:spPr>
        <p:txBody>
          <a:bodyPr>
            <a:normAutofit/>
          </a:bodyPr>
          <a:lstStyle/>
          <a:p>
            <a:r>
              <a:rPr lang="zh-CN" altLang="en-US" sz="3200" dirty="0">
                <a:solidFill>
                  <a:srgbClr val="C00000"/>
                </a:solidFill>
              </a:rPr>
              <a:t>联系我们：如在学习过程中遇到问题，可以随时联系到课程任课教师，用</a:t>
            </a:r>
            <a:r>
              <a:rPr lang="en-US" altLang="zh-CN" sz="3200" dirty="0">
                <a:solidFill>
                  <a:srgbClr val="C00000"/>
                </a:solidFill>
              </a:rPr>
              <a:t>QQ</a:t>
            </a:r>
            <a:r>
              <a:rPr lang="zh-CN" altLang="en-US" sz="3200" dirty="0">
                <a:solidFill>
                  <a:srgbClr val="C00000"/>
                </a:solidFill>
              </a:rPr>
              <a:t>或者微信、打电话咨询，到学校来请教等方式都可以进行学习。</a:t>
            </a:r>
          </a:p>
          <a:p>
            <a:r>
              <a:rPr lang="en-US" altLang="zh-CN" sz="3200" dirty="0">
                <a:solidFill>
                  <a:srgbClr val="C00000"/>
                </a:solidFill>
              </a:rPr>
              <a:t>QQ</a:t>
            </a:r>
            <a:r>
              <a:rPr lang="zh-CN" altLang="en-US" sz="3200" dirty="0">
                <a:solidFill>
                  <a:srgbClr val="C00000"/>
                </a:solidFill>
              </a:rPr>
              <a:t>号码：</a:t>
            </a:r>
            <a:r>
              <a:rPr lang="en-US" altLang="zh-CN" sz="3200" dirty="0">
                <a:solidFill>
                  <a:srgbClr val="C00000"/>
                </a:solidFill>
              </a:rPr>
              <a:t>714140118@qq.com</a:t>
            </a:r>
          </a:p>
          <a:p>
            <a:r>
              <a:rPr lang="zh-CN" altLang="en-US" sz="3200" dirty="0">
                <a:solidFill>
                  <a:srgbClr val="C00000"/>
                </a:solidFill>
              </a:rPr>
              <a:t>微信号码与手机同号：</a:t>
            </a:r>
            <a:r>
              <a:rPr lang="en-US" altLang="zh-CN" sz="3200" dirty="0">
                <a:solidFill>
                  <a:srgbClr val="C00000"/>
                </a:solidFill>
              </a:rPr>
              <a:t>18991099833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29162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" y="548680"/>
            <a:ext cx="9143999" cy="1224136"/>
          </a:xfrm>
        </p:spPr>
        <p:txBody>
          <a:bodyPr>
            <a:normAutofit/>
          </a:bodyPr>
          <a:lstStyle/>
          <a:p>
            <a:endParaRPr lang="zh-CN" altLang="en-US" sz="3600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2060848"/>
            <a:ext cx="8568952" cy="3960440"/>
          </a:xfrm>
        </p:spPr>
        <p:txBody>
          <a:bodyPr>
            <a:normAutofit/>
          </a:bodyPr>
          <a:lstStyle/>
          <a:p>
            <a:r>
              <a:rPr lang="zh-CN" altLang="en-US" sz="6600" b="1" dirty="0">
                <a:solidFill>
                  <a:srgbClr val="C00000"/>
                </a:solidFill>
                <a:latin typeface="华文彩云" pitchFamily="2" charset="-122"/>
                <a:ea typeface="华文彩云" pitchFamily="2" charset="-122"/>
              </a:rPr>
              <a:t>祝同学们学习顺利，   考出好成绩！！</a:t>
            </a:r>
          </a:p>
          <a:p>
            <a:endParaRPr lang="zh-CN" altLang="en-US" sz="6600" b="1" dirty="0">
              <a:solidFill>
                <a:srgbClr val="C00000"/>
              </a:solidFill>
              <a:latin typeface="华文彩云" pitchFamily="2" charset="-122"/>
              <a:ea typeface="华文彩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3474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136904" cy="1944216"/>
          </a:xfrm>
        </p:spPr>
        <p:txBody>
          <a:bodyPr>
            <a:normAutofit fontScale="90000"/>
          </a:bodyPr>
          <a:lstStyle/>
          <a:p>
            <a:r>
              <a:rPr lang="zh-CN" altLang="en-US" sz="4400" dirty="0">
                <a:solidFill>
                  <a:srgbClr val="C00000"/>
                </a:solidFill>
              </a:rPr>
              <a:t>第二步：请输入用户名（学号），密码（出生年月日八位）</a:t>
            </a:r>
            <a:br>
              <a:rPr lang="zh-CN" altLang="en-US" sz="4400" dirty="0">
                <a:solidFill>
                  <a:srgbClr val="C00000"/>
                </a:solidFill>
              </a:rPr>
            </a:br>
            <a:endParaRPr lang="zh-CN" altLang="en-US" sz="4400" dirty="0">
              <a:solidFill>
                <a:srgbClr val="C00000"/>
              </a:solidFill>
            </a:endParaRPr>
          </a:p>
        </p:txBody>
      </p:sp>
      <p:pic>
        <p:nvPicPr>
          <p:cNvPr id="5" name="内容占位符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2060848"/>
            <a:ext cx="754380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422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136904" cy="2304256"/>
          </a:xfrm>
        </p:spPr>
        <p:txBody>
          <a:bodyPr>
            <a:normAutofit fontScale="90000"/>
          </a:bodyPr>
          <a:lstStyle/>
          <a:p>
            <a:r>
              <a:rPr lang="zh-CN" altLang="en-US" sz="4400" dirty="0">
                <a:solidFill>
                  <a:srgbClr val="C00000"/>
                </a:solidFill>
              </a:rPr>
              <a:t>第三步：首先登录到学习页面，在学课程中选择</a:t>
            </a:r>
            <a:r>
              <a:rPr lang="en-US" altLang="zh-CN" sz="4400" dirty="0">
                <a:solidFill>
                  <a:srgbClr val="C00000"/>
                </a:solidFill>
              </a:rPr>
              <a:t>《</a:t>
            </a:r>
            <a:r>
              <a:rPr lang="zh-CN" altLang="en-US" sz="4400" dirty="0">
                <a:solidFill>
                  <a:srgbClr val="C00000"/>
                </a:solidFill>
              </a:rPr>
              <a:t>电子商务概论</a:t>
            </a:r>
            <a:r>
              <a:rPr lang="en-US" altLang="zh-CN" sz="4400" dirty="0">
                <a:solidFill>
                  <a:srgbClr val="C00000"/>
                </a:solidFill>
              </a:rPr>
              <a:t>》</a:t>
            </a:r>
            <a:r>
              <a:rPr lang="zh-CN" altLang="en-US" sz="4400" dirty="0">
                <a:solidFill>
                  <a:srgbClr val="C00000"/>
                </a:solidFill>
              </a:rPr>
              <a:t>点击进入。</a:t>
            </a:r>
            <a:br>
              <a:rPr lang="zh-CN" altLang="en-US" sz="4400" dirty="0">
                <a:solidFill>
                  <a:srgbClr val="C00000"/>
                </a:solidFill>
              </a:rPr>
            </a:br>
            <a:endParaRPr lang="zh-CN" altLang="en-US" sz="4400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09813"/>
            <a:ext cx="8208912" cy="3927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280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136904" cy="1761133"/>
          </a:xfrm>
        </p:spPr>
        <p:txBody>
          <a:bodyPr>
            <a:normAutofit/>
          </a:bodyPr>
          <a:lstStyle/>
          <a:p>
            <a:r>
              <a:rPr lang="zh-CN" altLang="en-US" sz="4400" dirty="0">
                <a:solidFill>
                  <a:srgbClr val="C00000"/>
                </a:solidFill>
              </a:rPr>
              <a:t>第四步：进入到课程学习主页</a:t>
            </a:r>
            <a:br>
              <a:rPr lang="zh-CN" altLang="en-US" sz="4400" dirty="0">
                <a:solidFill>
                  <a:srgbClr val="C00000"/>
                </a:solidFill>
              </a:rPr>
            </a:br>
            <a:endParaRPr lang="zh-CN" altLang="en-US" sz="4400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5576" y="2708920"/>
            <a:ext cx="7550224" cy="1863080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8136904" cy="4121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0391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136904" cy="1761133"/>
          </a:xfrm>
        </p:spPr>
        <p:txBody>
          <a:bodyPr>
            <a:normAutofit fontScale="90000"/>
          </a:bodyPr>
          <a:lstStyle/>
          <a:p>
            <a:r>
              <a:rPr lang="zh-CN" altLang="en-US" sz="4400" dirty="0">
                <a:solidFill>
                  <a:srgbClr val="C00000"/>
                </a:solidFill>
              </a:rPr>
              <a:t>第五步：进入到课程学习主页，点击课程导学，查看课程考核方式。</a:t>
            </a:r>
            <a:br>
              <a:rPr lang="zh-CN" altLang="en-US" sz="4400" dirty="0">
                <a:solidFill>
                  <a:srgbClr val="C00000"/>
                </a:solidFill>
              </a:rPr>
            </a:br>
            <a:endParaRPr lang="zh-CN" altLang="en-US" sz="4400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5576" y="2708920"/>
            <a:ext cx="7550224" cy="1863080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772815"/>
            <a:ext cx="8239125" cy="4392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31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136904" cy="1761133"/>
          </a:xfrm>
        </p:spPr>
        <p:txBody>
          <a:bodyPr>
            <a:normAutofit/>
          </a:bodyPr>
          <a:lstStyle/>
          <a:p>
            <a:r>
              <a:rPr lang="zh-CN" altLang="en-US" sz="4400" dirty="0">
                <a:solidFill>
                  <a:srgbClr val="C00000"/>
                </a:solidFill>
              </a:rPr>
              <a:t>第六步：点击进入到怎么学</a:t>
            </a:r>
            <a:br>
              <a:rPr lang="zh-CN" altLang="en-US" sz="4400" dirty="0">
                <a:solidFill>
                  <a:srgbClr val="C00000"/>
                </a:solidFill>
              </a:rPr>
            </a:br>
            <a:endParaRPr lang="zh-CN" altLang="en-US" sz="4400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5576" y="2708920"/>
            <a:ext cx="7550224" cy="1863080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844823"/>
            <a:ext cx="8553450" cy="432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3457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136904" cy="1761133"/>
          </a:xfrm>
        </p:spPr>
        <p:txBody>
          <a:bodyPr>
            <a:normAutofit/>
          </a:bodyPr>
          <a:lstStyle/>
          <a:p>
            <a:r>
              <a:rPr lang="zh-CN" altLang="en-US" sz="4400" dirty="0">
                <a:solidFill>
                  <a:srgbClr val="C00000"/>
                </a:solidFill>
              </a:rPr>
              <a:t>第七步：点击进入到怎么考</a:t>
            </a:r>
            <a:br>
              <a:rPr lang="zh-CN" altLang="en-US" sz="4400" dirty="0">
                <a:solidFill>
                  <a:srgbClr val="C00000"/>
                </a:solidFill>
              </a:rPr>
            </a:br>
            <a:endParaRPr lang="zh-CN" altLang="en-US" sz="4400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5576" y="2708920"/>
            <a:ext cx="7550224" cy="1863080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8280920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123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136904" cy="1761133"/>
          </a:xfrm>
        </p:spPr>
        <p:txBody>
          <a:bodyPr>
            <a:normAutofit/>
          </a:bodyPr>
          <a:lstStyle/>
          <a:p>
            <a:endParaRPr lang="zh-CN" altLang="en-US" sz="4400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5576" y="2708920"/>
            <a:ext cx="7550224" cy="1863080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620688"/>
            <a:ext cx="7953375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99668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CCE8C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30</TotalTime>
  <Words>287</Words>
  <Application>Microsoft Office PowerPoint</Application>
  <PresentationFormat>全屏显示(4:3)</PresentationFormat>
  <Paragraphs>22</Paragraphs>
  <Slides>21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NewsPrint</vt:lpstr>
      <vt:lpstr>PowerPoint 演示文稿</vt:lpstr>
      <vt:lpstr>第一步：先打开国家开放大学学习平台，点击学生登录。</vt:lpstr>
      <vt:lpstr>第二步：请输入用户名（学号），密码（出生年月日八位） </vt:lpstr>
      <vt:lpstr>第三步：首先登录到学习页面，在学课程中选择《电子商务概论》点击进入。 </vt:lpstr>
      <vt:lpstr>第四步：进入到课程学习主页 </vt:lpstr>
      <vt:lpstr>第五步：进入到课程学习主页，点击课程导学，查看课程考核方式。 </vt:lpstr>
      <vt:lpstr>第六步：点击进入到怎么学 </vt:lpstr>
      <vt:lpstr>第七步：点击进入到怎么考 </vt:lpstr>
      <vt:lpstr>PowerPoint 演示文稿</vt:lpstr>
      <vt:lpstr>PowerPoint 演示文稿</vt:lpstr>
      <vt:lpstr>第八步：点击这里完成作业</vt:lpstr>
      <vt:lpstr>第九步：点击这里进入形考</vt:lpstr>
      <vt:lpstr>第十步：点击这里开始完成第一次形考</vt:lpstr>
      <vt:lpstr>第十一步：依次答题，点击下一页答题，最后点击结束答题完成任务。</vt:lpstr>
      <vt:lpstr>第十二步：点击这里提交答案并结束，依次完成所有形考任务。</vt:lpstr>
      <vt:lpstr>第十三步：点击这里开始学习讨论。</vt:lpstr>
      <vt:lpstr>PowerPoint 演示文稿</vt:lpstr>
      <vt:lpstr>第十四步：不同的讨论区域，点击进入讨论区开始发贴。</vt:lpstr>
      <vt:lpstr>第十五步：在文本框内输入想要问的问题，点击发贴。</vt:lpstr>
      <vt:lpstr>第十六步：依次完成六次作业，发贴十贴以上，完成课程学习任务。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ylddypf</dc:creator>
  <cp:lastModifiedBy>ylddypf</cp:lastModifiedBy>
  <cp:revision>5</cp:revision>
  <dcterms:created xsi:type="dcterms:W3CDTF">2019-11-29T07:59:13Z</dcterms:created>
  <dcterms:modified xsi:type="dcterms:W3CDTF">2019-11-29T08:29:29Z</dcterms:modified>
</cp:coreProperties>
</file>