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343535"/>
            <a:ext cx="9144000" cy="2171700"/>
          </a:xfrm>
        </p:spPr>
        <p:txBody>
          <a:bodyPr>
            <a:normAutofit/>
          </a:bodyPr>
          <a:p>
            <a:r>
              <a:rPr lang="zh-CN" altLang="en-US" sz="4400">
                <a:sym typeface="+mn-ea"/>
              </a:rPr>
              <a:t>《高级财务会计》导学方案</a:t>
            </a:r>
            <a:br>
              <a:rPr lang="zh-CN" altLang="en-US" sz="3555">
                <a:sym typeface="+mn-ea"/>
              </a:rPr>
            </a:br>
            <a:br>
              <a:rPr lang="zh-CN" altLang="en-US" sz="3555">
                <a:sym typeface="+mn-ea"/>
              </a:rPr>
            </a:br>
            <a:r>
              <a:rPr lang="zh-CN" altLang="en-US" sz="3200">
                <a:sym typeface="+mn-ea"/>
              </a:rPr>
              <a:t>绥德继续教育服务中心  高晓瑞</a:t>
            </a:r>
            <a:endParaRPr lang="zh-CN" altLang="en-US" sz="32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2265" y="2616200"/>
            <a:ext cx="9144000" cy="3430270"/>
          </a:xfrm>
        </p:spPr>
        <p:txBody>
          <a:bodyPr>
            <a:normAutofit/>
          </a:bodyPr>
          <a:p>
            <a:pPr algn="l"/>
            <a:r>
              <a:rPr lang="en-US" altLang="zh-CN" sz="3600">
                <a:sym typeface="+mn-ea"/>
              </a:rPr>
              <a:t>1</a:t>
            </a:r>
            <a:r>
              <a:rPr lang="zh-CN" altLang="en-US" sz="3600">
                <a:sym typeface="+mn-ea"/>
              </a:rPr>
              <a:t>、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一网一平台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登录步骤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2</a:t>
            </a:r>
            <a:r>
              <a:rPr lang="zh-CN" altLang="en-US" sz="3600">
                <a:sym typeface="+mn-ea"/>
              </a:rPr>
              <a:t>、课程考核方式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3</a:t>
            </a:r>
            <a:r>
              <a:rPr lang="zh-CN" altLang="en-US" sz="3600">
                <a:sym typeface="+mn-ea"/>
              </a:rPr>
              <a:t>、学习方法步骤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4</a:t>
            </a:r>
            <a:r>
              <a:rPr lang="zh-CN" altLang="en-US" sz="3600">
                <a:sym typeface="+mn-ea"/>
              </a:rPr>
              <a:t>、查看</a:t>
            </a:r>
            <a:r>
              <a:rPr lang="en-US" altLang="zh-CN" sz="3600">
                <a:sym typeface="+mn-ea"/>
              </a:rPr>
              <a:t>“</a:t>
            </a:r>
            <a:r>
              <a:rPr lang="zh-CN" altLang="en-US" sz="3600">
                <a:sym typeface="+mn-ea"/>
              </a:rPr>
              <a:t>导学助学</a:t>
            </a:r>
            <a:r>
              <a:rPr lang="en-US" altLang="zh-CN" sz="3600">
                <a:sym typeface="+mn-ea"/>
              </a:rPr>
              <a:t>”</a:t>
            </a:r>
            <a:r>
              <a:rPr lang="zh-CN" altLang="en-US" sz="3600">
                <a:sym typeface="+mn-ea"/>
              </a:rPr>
              <a:t>资料方法</a:t>
            </a:r>
            <a:endParaRPr lang="zh-CN" altLang="en-US" sz="3600"/>
          </a:p>
          <a:p>
            <a:pPr algn="l"/>
            <a:r>
              <a:rPr lang="en-US" altLang="zh-CN" sz="3600">
                <a:sym typeface="+mn-ea"/>
              </a:rPr>
              <a:t>5</a:t>
            </a:r>
            <a:r>
              <a:rPr lang="zh-CN" altLang="en-US" sz="3600">
                <a:sym typeface="+mn-ea"/>
              </a:rPr>
              <a:t>、导学教师联系方式</a:t>
            </a:r>
            <a:endParaRPr lang="zh-CN" altLang="en-US" sz="36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0485" y="0"/>
            <a:ext cx="1226312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五、辅导教师联系方式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辅 导 教 师：高晓瑞</a:t>
            </a:r>
            <a:endParaRPr lang="zh-CN" altLang="en-US"/>
          </a:p>
          <a:p>
            <a:r>
              <a:rPr lang="zh-CN" altLang="en-US">
                <a:sym typeface="+mn-ea"/>
              </a:rPr>
              <a:t>电 话：15929195184（微信同号）</a:t>
            </a:r>
            <a:endParaRPr lang="zh-CN" altLang="en-US"/>
          </a:p>
          <a:p>
            <a:r>
              <a:rPr lang="zh-CN" altLang="en-US">
                <a:sym typeface="+mn-ea"/>
              </a:rPr>
              <a:t>Q Q号：469954345</a:t>
            </a:r>
            <a:endParaRPr lang="zh-CN" altLang="en-US"/>
          </a:p>
          <a:p>
            <a:r>
              <a:rPr lang="zh-CN" altLang="en-US">
                <a:sym typeface="+mn-ea"/>
              </a:rPr>
              <a:t>邮　箱：469954345@qq.com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6630"/>
          </a:xfrm>
        </p:spPr>
        <p:txBody>
          <a:bodyPr>
            <a:normAutofit fontScale="90000"/>
          </a:bodyPr>
          <a:p>
            <a:r>
              <a:rPr lang="zh-CN" altLang="en-US" sz="4000">
                <a:sym typeface="+mn-ea"/>
              </a:rPr>
              <a:t>一、登录“国家开放大学一网一平台”步骤</a:t>
            </a:r>
            <a:br>
              <a:rPr lang="zh-CN" altLang="en-US" sz="4000">
                <a:sym typeface="+mn-ea"/>
              </a:rPr>
            </a:br>
            <a:r>
              <a:rPr lang="zh-CN" altLang="en-US" sz="3555">
                <a:sym typeface="+mn-ea"/>
              </a:rPr>
              <a:t>1、登录国家开放大学网站，网址：http://one.ouchn.cn/</a:t>
            </a:r>
            <a:endParaRPr lang="zh-CN" altLang="en-US" sz="3555"/>
          </a:p>
        </p:txBody>
      </p:sp>
      <p:pic>
        <p:nvPicPr>
          <p:cNvPr id="4" name="内容占位符 3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94685" y="1825625"/>
            <a:ext cx="5801995" cy="4351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1579245"/>
            <a:ext cx="11866880" cy="5175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二、课程考核方式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本课程考核采用形成性考核与终结性考试相结合的方式。形成性考核占课程综合成绩的50%，终结性考试占课程综合成绩的50%。课程考核成绩统一采用百分制，即形成性考核、终结性考试、课程综合成绩均采用百分制。课程综合成绩达到60分及以上（及格），可获得本课程相应学分。</a:t>
            </a:r>
            <a:endParaRPr lang="zh-CN" altLang="en-US" sz="3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187577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15265"/>
            <a:ext cx="10515600" cy="1475740"/>
          </a:xfrm>
        </p:spPr>
        <p:txBody>
          <a:bodyPr>
            <a:normAutofit fontScale="90000"/>
          </a:bodyPr>
          <a:p>
            <a:r>
              <a:rPr lang="zh-CN" altLang="en-US">
                <a:sym typeface="+mn-ea"/>
              </a:rPr>
              <a:t>三、学习方法步骤</a:t>
            </a:r>
            <a:br>
              <a:rPr lang="zh-CN" altLang="en-US">
                <a:sym typeface="+mn-ea"/>
              </a:rPr>
            </a:br>
            <a:r>
              <a:rPr lang="en-US" altLang="zh-CN" sz="3555">
                <a:sym typeface="+mn-ea"/>
              </a:rPr>
              <a:t>1</a:t>
            </a:r>
            <a:r>
              <a:rPr lang="zh-CN" altLang="en-US" sz="3555">
                <a:sym typeface="+mn-ea"/>
              </a:rPr>
              <a:t>、选择《高级财务会计》点击“去学习，就可以进行网上学习了。</a:t>
            </a:r>
            <a:endParaRPr lang="zh-CN" altLang="en-US" sz="3555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3165" y="1861820"/>
            <a:ext cx="10300970" cy="43472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09167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、进入学习环节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7565" y="1691005"/>
            <a:ext cx="9342755" cy="47777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12151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3705" y="133350"/>
            <a:ext cx="10920095" cy="1557655"/>
          </a:xfrm>
        </p:spPr>
        <p:txBody>
          <a:bodyPr>
            <a:normAutofit fontScale="90000"/>
          </a:bodyPr>
          <a:p>
            <a:r>
              <a:rPr lang="en-US" altLang="zh-CN" sz="3110">
                <a:sym typeface="+mn-ea"/>
              </a:rPr>
              <a:t>3</a:t>
            </a:r>
            <a:r>
              <a:rPr lang="zh-CN" altLang="en-US" sz="3110">
                <a:sym typeface="+mn-ea"/>
              </a:rPr>
              <a:t>、在</a:t>
            </a:r>
            <a:r>
              <a:rPr lang="en-US" altLang="zh-CN" sz="3110">
                <a:sym typeface="+mn-ea"/>
              </a:rPr>
              <a:t>“</a:t>
            </a:r>
            <a:r>
              <a:rPr lang="zh-CN" altLang="en-US" sz="3110">
                <a:sym typeface="+mn-ea"/>
              </a:rPr>
              <a:t>讨论</a:t>
            </a:r>
            <a:r>
              <a:rPr lang="en-US" altLang="zh-CN" sz="3110">
                <a:sym typeface="+mn-ea"/>
              </a:rPr>
              <a:t>”</a:t>
            </a:r>
            <a:r>
              <a:rPr lang="zh-CN" altLang="en-US" sz="3110">
                <a:sym typeface="+mn-ea"/>
              </a:rPr>
              <a:t>区发布帖子，内容包括但不限于发布本科程的知识、对所学知识的疑问以及学习平台操作中存在的问题，不要发布例如：“好好学习”、“加油”、“努力”等无效帖子。期末评阅作业时，根据发帖质量酌情考虑增减适量形考分数。</a:t>
            </a:r>
            <a:endParaRPr lang="zh-CN" altLang="en-US" sz="311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3705" y="1825625"/>
            <a:ext cx="4968875" cy="4351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9765" y="2011680"/>
            <a:ext cx="5835650" cy="4165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 sz="3200">
                <a:sym typeface="+mn-ea"/>
              </a:rPr>
              <a:t>4</a:t>
            </a:r>
            <a:r>
              <a:rPr lang="zh-CN" altLang="en-US" sz="3200">
                <a:sym typeface="+mn-ea"/>
              </a:rPr>
              <a:t>、在国开平台中，进入课程学习后，点击页面区“形考任务”。依次完成形考任务。</a:t>
            </a:r>
            <a:endParaRPr lang="zh-CN" altLang="en-US" sz="3200">
              <a:sym typeface="+mn-ea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7425" y="1825625"/>
            <a:ext cx="10365740" cy="435165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内容占位符 4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35" y="88900"/>
            <a:ext cx="12122150" cy="67684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2415" y="201295"/>
            <a:ext cx="11465560" cy="1946910"/>
          </a:xfrm>
        </p:spPr>
        <p:txBody>
          <a:bodyPr>
            <a:normAutofit fontScale="90000"/>
          </a:bodyPr>
          <a:p>
            <a:r>
              <a:rPr lang="zh-CN" altLang="en-US" sz="4000">
                <a:sym typeface="+mn-ea"/>
              </a:rPr>
              <a:t>四、在“榆林市开放大学”网站查看导学助学资料（作业参考答案）</a:t>
            </a:r>
            <a:br>
              <a:rPr lang="zh-CN" altLang="en-US">
                <a:sym typeface="+mn-ea"/>
              </a:rPr>
            </a:br>
            <a:r>
              <a:rPr lang="en-US" altLang="zh-CN" sz="3555">
                <a:sym typeface="+mn-ea"/>
              </a:rPr>
              <a:t>1</a:t>
            </a:r>
            <a:r>
              <a:rPr lang="zh-CN" altLang="en-US" sz="3555">
                <a:sym typeface="+mn-ea"/>
              </a:rPr>
              <a:t>、登录榆林市开放大学网站：http://yl.sxrtvu.edu/index.htm。点击主页面区的“导学助学”模块。</a:t>
            </a:r>
            <a:endParaRPr lang="zh-CN" altLang="en-US" sz="3555"/>
          </a:p>
        </p:txBody>
      </p:sp>
      <p:pic>
        <p:nvPicPr>
          <p:cNvPr id="4" name="图片 -2147482591" descr="f0f32b844ca200c01bb83117885364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" y="2148205"/>
            <a:ext cx="11458575" cy="4638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微信图片_202302170833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sz="3555">
                <a:sym typeface="+mn-ea"/>
              </a:rPr>
              <a:t>2、“信息搜索栏”输入课程名称或者课程ID号</a:t>
            </a:r>
            <a:endParaRPr lang="zh-CN" altLang="en-US" sz="3555"/>
          </a:p>
        </p:txBody>
      </p:sp>
      <p:pic>
        <p:nvPicPr>
          <p:cNvPr id="5" name="内容占位符 4" descr="微信图片_2023021708335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194685" y="1825625"/>
            <a:ext cx="5801995" cy="4351655"/>
          </a:xfrm>
          <a:prstGeom prst="rect">
            <a:avLst/>
          </a:prstGeom>
        </p:spPr>
      </p:pic>
      <p:pic>
        <p:nvPicPr>
          <p:cNvPr id="4" name="内容占位符 -2147482590" descr="26ba0daf805d82d24bc5d414656c5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65" y="1503045"/>
            <a:ext cx="10454005" cy="5147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ZDI2YzBhNDNlMGJlYmJhMTYyZTQzNmI4ODAyZjc5MmE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659</Words>
  <Application>WPS 演示</Application>
  <PresentationFormat>宽屏</PresentationFormat>
  <Paragraphs>35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Calibri</vt:lpstr>
      <vt:lpstr>Arial Unicode MS</vt:lpstr>
      <vt:lpstr>WPS</vt:lpstr>
      <vt:lpstr>《高级财务会计》导学方案  绥德继续教育服务中心  高晓瑞</vt:lpstr>
      <vt:lpstr>一、登录“国家开放大学一网一平台”步骤 1、登录国家开放大学网站，网址：http://one.ouchn.cn/</vt:lpstr>
      <vt:lpstr>二、课程考核方式</vt:lpstr>
      <vt:lpstr>三、学习方法步骤 1、选择《高级财务会计》点击“去学习，就可以进行网上学习了。</vt:lpstr>
      <vt:lpstr>2、进入学习环节</vt:lpstr>
      <vt:lpstr>3、在“讨论”区发布帖子，内容包括但不限于发布本科程的知识、对所学知识的疑问以及学习平台操作中存在的问题，不要发布例如：“好好学习”、“加油”、“努力”等无效帖子。期末评阅作业时，根据发帖质量酌情考虑增减适量形考分数。</vt:lpstr>
      <vt:lpstr>4、在国开平台中，进入课程学习后，点击页面区“形考任务”。依次完成形考任务。</vt:lpstr>
      <vt:lpstr>四、在“榆林市开放大学”网站查看导学助学资料（作业参考答案） 1、登录榆林市开放大学网站：http://yl.sxrtvu.edu/index.htm。点击主页面区的“导学助学”模块。</vt:lpstr>
      <vt:lpstr>2、“信息搜索栏”输入课程名称或者课程ID号</vt:lpstr>
      <vt:lpstr>五、辅导教师联系方式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33123</dc:creator>
  <cp:lastModifiedBy>86159</cp:lastModifiedBy>
  <cp:revision>7</cp:revision>
  <dcterms:created xsi:type="dcterms:W3CDTF">2023-08-09T12:44:00Z</dcterms:created>
  <dcterms:modified xsi:type="dcterms:W3CDTF">2024-11-28T06:48:03Z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2052-12.1.0.18372</vt:lpwstr>
  </property>
</Properties>
</file>