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7" r:id="rId12"/>
    <p:sldId id="269" r:id="rId13"/>
    <p:sldId id="26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330" y="1429385"/>
            <a:ext cx="10968355" cy="381635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en-US" alt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00328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38505" y="635"/>
            <a:ext cx="10076815" cy="2738120"/>
          </a:xfrm>
        </p:spPr>
        <p:txBody>
          <a:bodyPr>
            <a:normAutofit/>
          </a:bodyPr>
          <a:p>
            <a:r>
              <a:rPr lang="zh-CN" altLang="en-US" sz="4890">
                <a:sym typeface="+mn-ea"/>
              </a:rPr>
              <a:t>《高层建筑施工》导学方案</a:t>
            </a:r>
            <a:br>
              <a:rPr lang="zh-CN" altLang="en-US" sz="4890">
                <a:sym typeface="+mn-ea"/>
              </a:rPr>
            </a:br>
            <a:br>
              <a:rPr lang="zh-CN" altLang="en-US" sz="4890">
                <a:sym typeface="+mn-ea"/>
              </a:rPr>
            </a:br>
            <a:r>
              <a:rPr lang="zh-CN" altLang="en-US" sz="3200">
                <a:sym typeface="+mn-ea"/>
              </a:rPr>
              <a:t>绥德继续教育服务中心  高晓瑞</a:t>
            </a:r>
            <a:endParaRPr lang="zh-CN" altLang="en-US" sz="32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55570" y="3100070"/>
            <a:ext cx="8012430" cy="3222625"/>
          </a:xfrm>
        </p:spPr>
        <p:txBody>
          <a:bodyPr>
            <a:noAutofit/>
          </a:bodyPr>
          <a:p>
            <a:pPr algn="l"/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一网一平台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登录步骤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、课程考核方式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3</a:t>
            </a:r>
            <a:r>
              <a:rPr lang="zh-CN" altLang="en-US" sz="3600">
                <a:sym typeface="+mn-ea"/>
              </a:rPr>
              <a:t>、学习方法步骤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4</a:t>
            </a:r>
            <a:r>
              <a:rPr lang="zh-CN" altLang="en-US" sz="3600">
                <a:sym typeface="+mn-ea"/>
              </a:rPr>
              <a:t>、查看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导学助学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资料方法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5</a:t>
            </a:r>
            <a:r>
              <a:rPr lang="zh-CN" altLang="en-US" sz="3600">
                <a:sym typeface="+mn-ea"/>
              </a:rPr>
              <a:t>、导学教师联系方式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85926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555">
                <a:sym typeface="+mn-ea"/>
              </a:rPr>
              <a:t>2、“信息搜索栏”输入课程名称或者课程ID号</a:t>
            </a:r>
            <a:endParaRPr lang="zh-CN" altLang="en-US" sz="3555">
              <a:sym typeface="+mn-ea"/>
            </a:endParaRPr>
          </a:p>
        </p:txBody>
      </p:sp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4" name="内容占位符 -2147482590" descr="26ba0daf805d82d24bc5d414656c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432560"/>
            <a:ext cx="10344785" cy="5147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555">
                <a:sym typeface="+mn-ea"/>
              </a:rPr>
              <a:t>2、“信息搜索栏”输入课程名称或者课程ID号</a:t>
            </a:r>
            <a:endParaRPr lang="zh-CN" altLang="en-US" sz="3555">
              <a:sym typeface="+mn-ea"/>
            </a:endParaRPr>
          </a:p>
        </p:txBody>
      </p:sp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4" name="内容占位符 -2147482590" descr="26ba0daf805d82d24bc5d414656c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" y="1503045"/>
            <a:ext cx="10605135" cy="5147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五、辅导教师联系方式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辅 导 教 师：高晓瑞</a:t>
            </a:r>
            <a:endParaRPr lang="zh-CN" altLang="en-US"/>
          </a:p>
          <a:p>
            <a:r>
              <a:rPr lang="zh-CN" altLang="en-US">
                <a:sym typeface="+mn-ea"/>
              </a:rPr>
              <a:t>电 话：15929195184（微信同号）</a:t>
            </a:r>
            <a:endParaRPr lang="zh-CN" altLang="en-US"/>
          </a:p>
          <a:p>
            <a:r>
              <a:rPr lang="zh-CN" altLang="en-US">
                <a:sym typeface="+mn-ea"/>
              </a:rPr>
              <a:t>Q Q号：469954345</a:t>
            </a:r>
            <a:endParaRPr lang="zh-CN" altLang="en-US"/>
          </a:p>
          <a:p>
            <a:r>
              <a:rPr lang="zh-CN" altLang="en-US">
                <a:sym typeface="+mn-ea"/>
              </a:rPr>
              <a:t>邮　箱：469954345@qq.com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7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05465" cy="1325880"/>
          </a:xfrm>
        </p:spPr>
        <p:txBody>
          <a:bodyPr>
            <a:normAutofit fontScale="90000"/>
          </a:bodyPr>
          <a:p>
            <a:r>
              <a:rPr lang="zh-CN" altLang="en-US" sz="3555">
                <a:sym typeface="+mn-ea"/>
              </a:rPr>
              <a:t>一、</a:t>
            </a:r>
            <a:r>
              <a:rPr lang="zh-CN" altLang="en-US" sz="4445">
                <a:sym typeface="+mn-ea"/>
              </a:rPr>
              <a:t>登录“国家开放大学一网一平台”步骤</a:t>
            </a:r>
            <a:br>
              <a:rPr lang="zh-CN" altLang="en-US" sz="3555">
                <a:sym typeface="+mn-ea"/>
              </a:rPr>
            </a:br>
            <a:r>
              <a:rPr lang="zh-CN" altLang="en-US" sz="3555">
                <a:sym typeface="+mn-ea"/>
              </a:rPr>
              <a:t>1、登录国家开放大学网站，网址：http://one.ouchn.cn/</a:t>
            </a:r>
            <a:endParaRPr lang="zh-CN" altLang="en-US" sz="3555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579245"/>
            <a:ext cx="1186688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22150" cy="6857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75565"/>
            <a:ext cx="11354435" cy="6607810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二、课程考核方式</a:t>
            </a:r>
            <a:br>
              <a:rPr lang="zh-CN" altLang="en-US">
                <a:sym typeface="+mn-ea"/>
              </a:rPr>
            </a:br>
            <a:br>
              <a:rPr lang="zh-CN" altLang="en-US">
                <a:sym typeface="+mn-ea"/>
              </a:rPr>
            </a:br>
            <a:r>
              <a:rPr lang="zh-CN" altLang="en-US" sz="3600">
                <a:sym typeface="+mn-ea"/>
              </a:rPr>
              <a:t>本 课 程 采 用 形 成 性 考 核 和 终 结 性 考 核 （ 期 末 考 试 ） 相 结 合 的 考 核 方 式 ， 满 分 为 1 0 0 分 ， 及 格 为 6 0 分 。 其 中 期 末 考 试 成 绩 满 分 为 1 0 0 分 ， 占 考 核 总 成 绩 的 7 0 % ； 形 成 性 考 核 成 绩 占 考 核 总 成 绩 的 3 0 % 。 形成性考核 题目由国家开放大学 统一编制，题型主要为 ：判断题、单选题和多 选题。全部 为客观题。 终结性 ( 期末 ) 考核期未由国家开放 大学统一命题，统一组 织考试。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09611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三、学习方法步骤</a:t>
            </a:r>
            <a:br>
              <a:rPr lang="zh-CN" altLang="en-US">
                <a:sym typeface="+mn-ea"/>
              </a:rPr>
            </a:br>
            <a:r>
              <a:rPr lang="en-US" altLang="zh-CN" sz="3555">
                <a:sym typeface="+mn-ea"/>
              </a:rPr>
              <a:t>1</a:t>
            </a:r>
            <a:r>
              <a:rPr lang="zh-CN" altLang="en-US" sz="3555">
                <a:sym typeface="+mn-ea"/>
              </a:rPr>
              <a:t>、选择《</a:t>
            </a:r>
            <a:r>
              <a:rPr lang="zh-CN" altLang="en-US" sz="3555">
                <a:sym typeface="+mn-ea"/>
              </a:rPr>
              <a:t>高层建筑施工</a:t>
            </a:r>
            <a:r>
              <a:rPr lang="zh-CN" altLang="en-US" sz="3555">
                <a:sym typeface="+mn-ea"/>
              </a:rPr>
              <a:t>》点击“去学习，就可以进行网上学习了。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3425" y="1774825"/>
            <a:ext cx="10435590" cy="3973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03134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675" y="365125"/>
            <a:ext cx="10525125" cy="1325880"/>
          </a:xfrm>
        </p:spPr>
        <p:txBody>
          <a:bodyPr/>
          <a:p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、点击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章节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进入学习环节</a:t>
            </a:r>
            <a:endParaRPr lang="zh-CN" altLang="en-US" sz="36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1385" y="1492250"/>
            <a:ext cx="10054590" cy="4886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sz="3555">
                <a:sym typeface="+mn-ea"/>
              </a:rPr>
              <a:t>3</a:t>
            </a:r>
            <a:r>
              <a:rPr lang="zh-CN" altLang="en-US" sz="3555">
                <a:sym typeface="+mn-ea"/>
              </a:rPr>
              <a:t>、进入</a:t>
            </a:r>
            <a:r>
              <a:rPr lang="en-US" altLang="zh-CN" sz="3555">
                <a:sym typeface="+mn-ea"/>
              </a:rPr>
              <a:t>“</a:t>
            </a:r>
            <a:r>
              <a:rPr lang="zh-CN" altLang="en-US" sz="3555">
                <a:sym typeface="+mn-ea"/>
              </a:rPr>
              <a:t>直播课专区</a:t>
            </a:r>
            <a:r>
              <a:rPr lang="en-US" altLang="zh-CN" sz="3555">
                <a:sym typeface="+mn-ea"/>
              </a:rPr>
              <a:t>”</a:t>
            </a:r>
            <a:r>
              <a:rPr lang="zh-CN" altLang="en-US" sz="3555">
                <a:sym typeface="+mn-ea"/>
              </a:rPr>
              <a:t>按时收看直播课程，提示：直播课程是形考成绩的一部分。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02740"/>
            <a:ext cx="10515600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0"/>
            <a:ext cx="11968480" cy="2245995"/>
          </a:xfrm>
        </p:spPr>
        <p:txBody>
          <a:bodyPr>
            <a:normAutofit fontScale="90000"/>
          </a:bodyPr>
          <a:p>
            <a:r>
              <a:rPr lang="en-US" altLang="zh-CN" sz="3555">
                <a:sym typeface="+mn-ea"/>
              </a:rPr>
              <a:t>4</a:t>
            </a:r>
            <a:r>
              <a:rPr lang="zh-CN" altLang="en-US" sz="3555">
                <a:sym typeface="+mn-ea"/>
              </a:rPr>
              <a:t>、在</a:t>
            </a:r>
            <a:r>
              <a:rPr lang="en-US" altLang="zh-CN" sz="3555">
                <a:sym typeface="+mn-ea"/>
              </a:rPr>
              <a:t>“</a:t>
            </a:r>
            <a:r>
              <a:rPr lang="zh-CN" altLang="en-US" sz="3555">
                <a:sym typeface="+mn-ea"/>
              </a:rPr>
              <a:t>讨论</a:t>
            </a:r>
            <a:r>
              <a:rPr lang="en-US" altLang="zh-CN" sz="3555">
                <a:sym typeface="+mn-ea"/>
              </a:rPr>
              <a:t>”</a:t>
            </a:r>
            <a:r>
              <a:rPr lang="zh-CN" altLang="en-US" sz="3555">
                <a:sym typeface="+mn-ea"/>
              </a:rPr>
              <a:t>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7665" y="1976755"/>
            <a:ext cx="11761470" cy="4881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3086100"/>
            <a:ext cx="692785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2215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sz="3555">
                <a:sym typeface="+mn-ea"/>
              </a:rPr>
              <a:t>5</a:t>
            </a:r>
            <a:r>
              <a:rPr lang="zh-CN" altLang="en-US" sz="3555">
                <a:sym typeface="+mn-ea"/>
              </a:rPr>
              <a:t>、在国开平台中，进入课程学习后，点击页面区“形考任务”。依次完成形考任务。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630" y="1573530"/>
            <a:ext cx="10767060" cy="48660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635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415" y="102870"/>
            <a:ext cx="11081385" cy="1971675"/>
          </a:xfrm>
        </p:spPr>
        <p:txBody>
          <a:bodyPr>
            <a:normAutofit fontScale="90000"/>
          </a:bodyPr>
          <a:p>
            <a:r>
              <a:rPr lang="zh-CN" altLang="en-US" sz="4000">
                <a:sym typeface="+mn-ea"/>
              </a:rPr>
              <a:t>四、</a:t>
            </a:r>
            <a:r>
              <a:rPr lang="zh-CN" altLang="en-US" sz="4445">
                <a:sym typeface="+mn-ea"/>
              </a:rPr>
              <a:t>在“榆林市开放大学”网站查看导学助学资料（作业参考答案）</a:t>
            </a:r>
            <a:br>
              <a:rPr lang="zh-CN" altLang="en-US">
                <a:sym typeface="+mn-ea"/>
              </a:rPr>
            </a:br>
            <a:r>
              <a:rPr lang="en-US" altLang="zh-CN" sz="3110">
                <a:sym typeface="+mn-ea"/>
              </a:rPr>
              <a:t>1</a:t>
            </a:r>
            <a:r>
              <a:rPr lang="zh-CN" altLang="en-US" sz="3110">
                <a:sym typeface="+mn-ea"/>
              </a:rPr>
              <a:t>、登录榆林市开放大学网站：http://yl.sxrtvu.edu/index.htm。点击主页面区的“导学助学”模块。</a:t>
            </a:r>
            <a:endParaRPr lang="zh-CN" altLang="en-US" sz="3110"/>
          </a:p>
        </p:txBody>
      </p:sp>
      <p:pic>
        <p:nvPicPr>
          <p:cNvPr id="4" name="图片 -2147482591" descr="f0f32b844ca200c01bb8311788536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936750"/>
            <a:ext cx="11458575" cy="4850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commondata" val="eyJoZGlkIjoiZDI2YzBhNDNlMGJlYmJhMTYyZTQzNmI4ODAyZjc5Mm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宽屏</PresentationFormat>
  <Paragraphs>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《高层建筑施工》导学方案  绥德继续教育服务中心  高晓瑞</vt:lpstr>
      <vt:lpstr>一、登录“国家开放大学一网一平台”步骤 1、登录国家开放大学网站，网址：http://one.ouchn.cn/</vt:lpstr>
      <vt:lpstr>二、课程考核方式  本 课 程 采 用 形 成 性 考 核 和 终 结 性 考 核 （ 期 末 考 试 ） 相 结 合 的 考 核 方 式 ， 满 分 为 1 0 0 分 ， 及 格 为 6 0 分 。 其 中 期 末 考 试 成 绩 满 分 为 1 0 0 分 ， 占 考 核 总 成 绩 的 7 0 % ； 形 成 性 考 核 成 绩 占 考 核 总 成 绩 的 3 0 % 。 形成性考核 题目由国家开放大学 统一编制，题型主要为 ：判断题、单选题和多 选题。全部 为客观题。 终结性 ( 期末 ) 考核期未由国家开放 大学统一命题，统一组 织考试。</vt:lpstr>
      <vt:lpstr>三、学习方法步骤 1、选择《高层建筑施工》点击“去学习，就可以进行网上学习了。</vt:lpstr>
      <vt:lpstr>2、点击“章节”进入学习环节</vt:lpstr>
      <vt:lpstr>3、进入“直播课专区”按时收看直播课程，提示：直播课程是形考成绩的一部分。</vt:lpstr>
      <vt:lpstr>4、在“讨论”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vt:lpstr>
      <vt:lpstr>5、在国开平台中，进入课程学习后，点击页面区“形考任务”。依次完成形考任务。</vt:lpstr>
      <vt:lpstr>四、在“榆林市开放大学”网站查看导学助学资料（作业参考答案） 1、登录榆林市开放大学网站：http://yl.sxrtvu.edu/index.htm。点击主页面区的“导学助学”模块。</vt:lpstr>
      <vt:lpstr>2、“信息搜索栏”输入课程名称或者课程ID号</vt:lpstr>
      <vt:lpstr>2、“信息搜索栏”输入课程名称或者课程ID号</vt:lpstr>
      <vt:lpstr>五、辅导教师联系方式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33123</dc:creator>
  <cp:lastModifiedBy>86159</cp:lastModifiedBy>
  <cp:revision>16</cp:revision>
  <dcterms:created xsi:type="dcterms:W3CDTF">2023-08-09T12:44:00Z</dcterms:created>
  <dcterms:modified xsi:type="dcterms:W3CDTF">2024-11-28T06:47:37Z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2052-12.1.0.18372</vt:lpwstr>
  </property>
</Properties>
</file>