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70" r:id="rId2"/>
    <p:sldId id="257" r:id="rId3"/>
    <p:sldId id="258" r:id="rId4"/>
    <p:sldId id="259" r:id="rId5"/>
    <p:sldId id="260" r:id="rId6"/>
    <p:sldId id="269" r:id="rId7"/>
    <p:sldId id="261" r:id="rId8"/>
    <p:sldId id="267" r:id="rId9"/>
    <p:sldId id="268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19"/>
  </p:normalViewPr>
  <p:slideViewPr>
    <p:cSldViewPr showGuides="1"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/>
            <a:fld id="{9A0DB2DC-4C9A-4742-B13C-FB6460FD3503}" type="slidenum">
              <a:rPr lang="zh-CN" altLang="en-US" smtClean="0">
                <a:ea typeface="华文行楷" panose="02010800040101010101" pitchFamily="2" charset="-122"/>
              </a:rPr>
              <a:pPr algn="ctr" eaLnBrk="1" hangingPunct="1"/>
              <a:t>‹#›</a:t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smtClean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sz="quarter"/>
          </p:nvPr>
        </p:nvSpPr>
        <p:spPr>
          <a:xfrm>
            <a:off x="323528" y="381000"/>
            <a:ext cx="8591872" cy="2543944"/>
          </a:xfrm>
        </p:spPr>
        <p:txBody>
          <a:bodyPr/>
          <a:lstStyle/>
          <a:p>
            <a:r>
              <a:rPr lang="en-US" altLang="zh-CN" dirty="0" smtClean="0"/>
              <a:t>  《</a:t>
            </a:r>
            <a:r>
              <a:rPr lang="zh-CN" altLang="en-US" dirty="0" smtClean="0"/>
              <a:t>中央银行理论与实务</a:t>
            </a:r>
            <a:r>
              <a:rPr lang="en-US" altLang="zh-CN" dirty="0" smtClean="0"/>
              <a:t>》</a:t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r>
              <a:rPr lang="zh-CN" altLang="en-US" dirty="0" smtClean="0"/>
              <a:t>导 学 方 案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sz="quarter" idx="1"/>
          </p:nvPr>
        </p:nvSpPr>
        <p:spPr>
          <a:xfrm>
            <a:off x="3851920" y="4149080"/>
            <a:ext cx="5029200" cy="1507232"/>
          </a:xfrm>
        </p:spPr>
        <p:txBody>
          <a:bodyPr/>
          <a:lstStyle/>
          <a:p>
            <a:r>
              <a:rPr lang="zh-CN" altLang="en-US" dirty="0" smtClean="0"/>
              <a:t>张琼尹</a:t>
            </a:r>
            <a:endParaRPr lang="en-US" altLang="zh-CN" dirty="0" smtClean="0"/>
          </a:p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</a:t>
            </a:r>
            <a:r>
              <a:rPr lang="en-US" altLang="zh-CN" smtClean="0"/>
              <a:t>11</a:t>
            </a:r>
            <a:r>
              <a:rPr lang="zh-CN" altLang="en-US" smtClean="0"/>
              <a:t>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8888" y="2492375"/>
            <a:ext cx="7499350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祝大家学习愉快！！！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350" y="476250"/>
            <a:ext cx="7497763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zh-CN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  习  目  标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一、浏览、学习课程资源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二、完成形考任务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三、参与网上教学活动</a:t>
            </a:r>
            <a:r>
              <a:rPr kumimoji="0" lang="en-US" altLang="zh-CN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0" lang="en-US" altLang="zh-CN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</a:br>
            <a:endParaRPr kumimoji="0" lang="zh-CN" altLang="zh-CN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920038" cy="57467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打开国家开放大学学习网（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http://one.ouchn.cn/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）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,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选择“登录”</a:t>
            </a:r>
          </a:p>
        </p:txBody>
      </p:sp>
      <p:pic>
        <p:nvPicPr>
          <p:cNvPr id="8193" name="Picture 1" descr="C:\Users\Administrator.WIN7U-20180903J\AppData\Roaming\Tencent\Users\414546379\QQ\WinTemp\RichOle\DIH1VBP12DVN_SGJ`AGQW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196752"/>
            <a:ext cx="748883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913" y="692150"/>
            <a:ext cx="7497763" cy="7207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用“学号”和“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Ouchn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出生年月日”登录</a:t>
            </a:r>
          </a:p>
        </p:txBody>
      </p:sp>
      <p:pic>
        <p:nvPicPr>
          <p:cNvPr id="3" name="图片 2" descr="360截图2023022408032319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1405" y="1844040"/>
            <a:ext cx="7667059" cy="3660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549275"/>
            <a:ext cx="8087434" cy="93916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击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“中央银行理论与实务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进入课程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7308215" y="1663065"/>
            <a:ext cx="1368425" cy="1334135"/>
          </a:xfrm>
          <a:prstGeom prst="wedgeRoundRectCallout">
            <a:avLst>
              <a:gd name="adj1" fmla="val -53990"/>
              <a:gd name="adj2" fmla="val 979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点击进入课程</a:t>
            </a:r>
          </a:p>
        </p:txBody>
      </p:sp>
      <p:pic>
        <p:nvPicPr>
          <p:cNvPr id="3" name="Picture 1" descr="C:\Users\Administrator.WIN7U-20180903J\AppData\Roaming\Tencent\Users\414546379\QQ\WinTemp\RichOle\L@5(0E11M6DD1P}@${]VOS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756084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414592" cy="1008112"/>
          </a:xfr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课</a:t>
            </a:r>
            <a: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程考核说明</a:t>
            </a:r>
            <a:b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71600" y="1484784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2800" dirty="0" smtClean="0">
                <a:solidFill>
                  <a:schemeClr val="bg2"/>
                </a:solidFill>
              </a:rPr>
              <a:t>    </a:t>
            </a:r>
            <a:r>
              <a:rPr lang="en-US" altLang="zh-CN" sz="2800" dirty="0" smtClean="0"/>
              <a:t>1</a:t>
            </a:r>
            <a:r>
              <a:rPr lang="en-US" altLang="zh-CN" sz="2800" dirty="0" smtClean="0"/>
              <a:t>. </a:t>
            </a:r>
            <a:r>
              <a:rPr lang="zh-CN" altLang="en-US" sz="2800" dirty="0" smtClean="0"/>
              <a:t>考</a:t>
            </a:r>
            <a:r>
              <a:rPr lang="zh-CN" altLang="en-US" sz="2800" dirty="0" smtClean="0"/>
              <a:t>核目的</a:t>
            </a:r>
          </a:p>
          <a:p>
            <a:r>
              <a:rPr lang="zh-CN" altLang="en-US" sz="2800" dirty="0" smtClean="0"/>
              <a:t>        加</a:t>
            </a:r>
            <a:r>
              <a:rPr lang="zh-CN" altLang="en-US" sz="2800" dirty="0" smtClean="0"/>
              <a:t>强对学生平时自主学习过程的指导和监督，重在对学生自主学习过程进行指导</a:t>
            </a:r>
            <a:r>
              <a:rPr lang="zh-CN" altLang="en-US" sz="2800" dirty="0" smtClean="0"/>
              <a:t>和检</a:t>
            </a:r>
            <a:r>
              <a:rPr lang="zh-CN" altLang="en-US" sz="2800" dirty="0" smtClean="0"/>
              <a:t>测，引导学生按照教学要求和学习计划完成学习任务，达到掌握知识、提高能力的</a:t>
            </a:r>
            <a:r>
              <a:rPr lang="zh-CN" altLang="en-US" sz="2800" dirty="0" smtClean="0"/>
              <a:t>目标</a:t>
            </a:r>
            <a:r>
              <a:rPr lang="zh-CN" altLang="en-US" sz="2800" dirty="0" smtClean="0"/>
              <a:t>，提高学生的综合素质。</a:t>
            </a:r>
          </a:p>
          <a:p>
            <a:r>
              <a:rPr lang="en-US" altLang="zh-CN" sz="2800" dirty="0" smtClean="0"/>
              <a:t>    2.</a:t>
            </a:r>
            <a:r>
              <a:rPr lang="zh-CN" altLang="en-US" sz="2800" dirty="0" smtClean="0"/>
              <a:t>考</a:t>
            </a:r>
            <a:r>
              <a:rPr lang="zh-CN" altLang="en-US" sz="2800" dirty="0" smtClean="0"/>
              <a:t>核手</a:t>
            </a:r>
            <a:r>
              <a:rPr lang="zh-CN" altLang="en-US" sz="2800" dirty="0" smtClean="0"/>
              <a:t>段</a:t>
            </a:r>
            <a:endParaRPr lang="en-US" altLang="zh-CN" sz="2800" dirty="0" smtClean="0"/>
          </a:p>
          <a:p>
            <a:r>
              <a:rPr lang="en-US" altLang="zh-CN" sz="2800" dirty="0" smtClean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采用网络形</a:t>
            </a:r>
            <a:r>
              <a:rPr lang="zh-CN" altLang="en-US" sz="2800" dirty="0" smtClean="0"/>
              <a:t>成性考核册。</a:t>
            </a:r>
          </a:p>
          <a:p>
            <a:r>
              <a:rPr lang="en-US" altLang="zh-CN" sz="2800" dirty="0" smtClean="0"/>
              <a:t>    3</a:t>
            </a:r>
            <a:r>
              <a:rPr lang="en-US" altLang="zh-CN" sz="2800" dirty="0" smtClean="0"/>
              <a:t> .</a:t>
            </a:r>
            <a:r>
              <a:rPr lang="zh-CN" altLang="en-US" sz="2800" dirty="0" smtClean="0"/>
              <a:t>网络形</a:t>
            </a:r>
            <a:r>
              <a:rPr lang="zh-CN" altLang="en-US" sz="2800" dirty="0" smtClean="0"/>
              <a:t>成性考</a:t>
            </a:r>
            <a:r>
              <a:rPr lang="zh-CN" altLang="en-US" sz="2800" dirty="0" smtClean="0"/>
              <a:t>核任</a:t>
            </a:r>
            <a:r>
              <a:rPr lang="zh-CN" altLang="en-US" sz="2800" dirty="0" smtClean="0"/>
              <a:t>务</a:t>
            </a:r>
            <a:r>
              <a:rPr lang="zh-CN" altLang="en-US" sz="2800" dirty="0" smtClean="0"/>
              <a:t>的形</a:t>
            </a:r>
            <a:r>
              <a:rPr lang="zh-CN" altLang="en-US" sz="2800" dirty="0" smtClean="0"/>
              <a:t>式及计分方</a:t>
            </a:r>
            <a:r>
              <a:rPr lang="zh-CN" altLang="en-US" sz="2800" dirty="0" smtClean="0"/>
              <a:t>法</a:t>
            </a:r>
            <a:endParaRPr lang="en-US" altLang="zh-CN" sz="2800" dirty="0" smtClean="0"/>
          </a:p>
          <a:p>
            <a:endParaRPr lang="zh-CN" altLang="en-US" sz="2800" dirty="0" smtClean="0">
              <a:solidFill>
                <a:schemeClr val="bg2"/>
              </a:solidFill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850" cy="21463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先查看考核说明，了解本门课程是怎么样进行考核，然后进行形成性考核答题，并且提交答题！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提交后可以看到正确答案！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形考任务再靠底下！作业截止时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间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日！</a:t>
            </a:r>
          </a:p>
        </p:txBody>
      </p:sp>
      <p:pic>
        <p:nvPicPr>
          <p:cNvPr id="3" name="Picture 1" descr="C:\Users\Administrator.WIN7U-20180903J\AppData\Roaming\Tencent\Users\414546379\QQ\WinTemp\RichOle\14IIKPE`FI_K}F`140WC)K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806489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274768" cy="1512168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论坛发帖方法</a:t>
            </a:r>
          </a:p>
        </p:txBody>
      </p:sp>
      <p:pic>
        <p:nvPicPr>
          <p:cNvPr id="5" name="图片 4" descr="360截图2023022708111135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971550" y="2060575"/>
            <a:ext cx="7848921" cy="4175125"/>
          </a:xfrm>
          <a:prstGeom prst="rect">
            <a:avLst/>
          </a:prstGeom>
        </p:spPr>
      </p:pic>
      <p:sp>
        <p:nvSpPr>
          <p:cNvPr id="6" name="椭圆形标注 5"/>
          <p:cNvSpPr/>
          <p:nvPr/>
        </p:nvSpPr>
        <p:spPr>
          <a:xfrm>
            <a:off x="54610" y="2545715"/>
            <a:ext cx="916940" cy="2611755"/>
          </a:xfrm>
          <a:prstGeom prst="wedgeEllipseCallout">
            <a:avLst>
              <a:gd name="adj1" fmla="val 78324"/>
              <a:gd name="adj2" fmla="val 76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sym typeface="+mn-ea"/>
              </a:rPr>
              <a:t>点击课程讨论区发帖咨询交流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346776" cy="1340768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  习  目  标</a:t>
            </a: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43608" y="2121495"/>
            <a:ext cx="76328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2400" dirty="0" smtClean="0"/>
              <a:t>       </a:t>
            </a:r>
            <a:r>
              <a:rPr lang="zh-CN" altLang="zh-CN" sz="2400" dirty="0" smtClean="0"/>
              <a:t>通</a:t>
            </a:r>
            <a:r>
              <a:rPr lang="zh-CN" altLang="zh-CN" sz="2400" dirty="0" smtClean="0"/>
              <a:t>过本课程的学习，要求学生系统地掌握现代中央银行制度的特征、职能和组织形式；掌握有关货币政策的基本理论和金融宏观调控的基本方法；掌握有关金融监管的基本原理、主要内容和方式、方法；掌握有关中央银行主要业务的操作流程和运作方式；了解中央银行调查统计与宏观经济金融分析的基本理论和方法。在此基础上，要求学生初步具备分析和解决有关宏观金融管理问题的能力。</a:t>
            </a:r>
            <a:endParaRPr lang="zh-CN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a3eab52-2a69-4d90-94bf-1b4a88bc471f"/>
  <p:tag name="COMMONDATA" val="eyJoZGlkIjoiNTg4MjBjMzEwZjEzODZlN2E3YjI4NmYxYjZiYmJiZm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151,&quot;width&quot;:14400}"/>
</p:tagLst>
</file>

<file path=ppt/theme/theme1.xml><?xml version="1.0" encoding="utf-8"?>
<a:theme xmlns:a="http://schemas.openxmlformats.org/drawingml/2006/main" name="Mountain Top">
  <a:themeElements>
    <a:clrScheme name="Office 主题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主题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46</TotalTime>
  <Words>489</Words>
  <Application>Microsoft Office PowerPoint</Application>
  <PresentationFormat>全屏显示(4:3)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Mountain Top</vt:lpstr>
      <vt:lpstr>  《中央银行理论与实务》  导 学 方 案</vt:lpstr>
      <vt:lpstr>     学  习  目  标</vt:lpstr>
      <vt:lpstr>打开国家开放大学学习网（http://one.ouchn.cn/）,选择“登录”</vt:lpstr>
      <vt:lpstr>用“学号”和“Ouchn出生年月日”登录</vt:lpstr>
      <vt:lpstr>    点击“中央银行理论与实务 ”进入课程</vt:lpstr>
      <vt:lpstr> 课程考核说明 </vt:lpstr>
      <vt:lpstr>先查看考核说明，了解本门课程是怎么样进行考核，然后进行形成性考核答题，并且提交答题！ 提交后可以看到正确答案！ 形考任务再靠底下！作业截止时间7月8日！</vt:lpstr>
      <vt:lpstr>论坛发帖方法</vt:lpstr>
      <vt:lpstr>学  习  目  标</vt:lpstr>
      <vt:lpstr>祝大家学习愉快！！！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《大学语文》导学方案</dc:title>
  <dc:creator>lixin</dc:creator>
  <cp:lastModifiedBy>Administrator</cp:lastModifiedBy>
  <cp:revision>60</cp:revision>
  <dcterms:created xsi:type="dcterms:W3CDTF">2018-11-21T07:54:00Z</dcterms:created>
  <dcterms:modified xsi:type="dcterms:W3CDTF">2024-05-22T03:02:48Z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EDAB9C927CD742F1BF1ACDCA6CBEA7EE</vt:lpwstr>
  </property>
</Properties>
</file>