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9" r:id="rId7"/>
    <p:sldId id="261" r:id="rId8"/>
    <p:sldId id="267" r:id="rId9"/>
    <p:sldId id="268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19"/>
  </p:normalViewPr>
  <p:slideViewPr>
    <p:cSldViewPr showGuides="1">
      <p:cViewPr varScale="1">
        <p:scale>
          <a:sx n="104" d="100"/>
          <a:sy n="104" d="100"/>
        </p:scale>
        <p:origin x="-1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0" y="381000"/>
            <a:ext cx="5029200" cy="2057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2590800"/>
            <a:ext cx="5029200" cy="12192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华文宋体" pitchFamily="2" charset="-122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19400" y="5943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876800" y="5943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59436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 algn="ctr" eaLnBrk="1" hangingPunct="1"/>
            <a:fld id="{9A0DB2DC-4C9A-4742-B13C-FB6460FD3503}" type="slidenum">
              <a:rPr lang="zh-CN" altLang="en-US" smtClean="0">
                <a:ea typeface="华文行楷" panose="02010800040101010101" pitchFamily="2" charset="-122"/>
              </a:rPr>
              <a:pPr algn="ctr" eaLnBrk="1" hangingPunct="1"/>
              <a:t>‹#›</a:t>
            </a:fld>
            <a:endParaRPr lang="zh-CN" altLang="en-US" dirty="0"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45774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fld id="{9A0DB2DC-4C9A-4742-B13C-FB6460FD3503}" type="slidenum">
              <a:rPr lang="zh-CN" altLang="en-US" smtClean="0">
                <a:ea typeface="华文行楷" panose="02010800040101010101" pitchFamily="2" charset="-122"/>
              </a:rPr>
              <a:pPr algn="ctr" eaLnBrk="1" hangingPunct="1"/>
              <a:t>‹#›</a:t>
            </a:fld>
            <a:endParaRPr lang="zh-CN" altLang="en-US" dirty="0"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5396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0439" y="1143000"/>
            <a:ext cx="385396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fld id="{9A0DB2DC-4C9A-4742-B13C-FB6460FD3503}" type="slidenum">
              <a:rPr lang="zh-CN" altLang="en-US" smtClean="0">
                <a:ea typeface="华文行楷" panose="02010800040101010101" pitchFamily="2" charset="-122"/>
              </a:rPr>
              <a:pPr algn="ctr" eaLnBrk="1" hangingPunct="1"/>
              <a:t>‹#›</a:t>
            </a:fld>
            <a:endParaRPr lang="zh-CN" altLang="en-US" dirty="0"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hangingPunct="1"/>
            <a:fld id="{9A0DB2DC-4C9A-4742-B13C-FB6460FD3503}" type="slidenum">
              <a:rPr lang="zh-CN" altLang="en-US" smtClean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fld id="{9A0DB2DC-4C9A-4742-B13C-FB6460FD3503}" type="slidenum">
              <a:rPr lang="zh-CN" altLang="en-US" smtClean="0">
                <a:ea typeface="华文行楷" panose="02010800040101010101" pitchFamily="2" charset="-122"/>
              </a:rPr>
              <a:pPr algn="ctr" eaLnBrk="1" hangingPunct="1"/>
              <a:t>‹#›</a:t>
            </a:fld>
            <a:endParaRPr lang="zh-CN" altLang="en-US" dirty="0"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fld id="{9A0DB2DC-4C9A-4742-B13C-FB6460FD3503}" type="slidenum">
              <a:rPr lang="zh-CN" altLang="en-US" smtClean="0">
                <a:ea typeface="华文行楷" panose="02010800040101010101" pitchFamily="2" charset="-122"/>
              </a:rPr>
              <a:pPr algn="ctr" eaLnBrk="1" hangingPunct="1"/>
              <a:t>‹#›</a:t>
            </a:fld>
            <a:endParaRPr lang="zh-CN" altLang="en-US" dirty="0"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eaLnBrk="1" hangingPunct="1"/>
            <a:fld id="{9A0DB2DC-4C9A-4742-B13C-FB6460FD3503}" type="slidenum">
              <a:rPr lang="zh-CN" altLang="en-US" smtClean="0">
                <a:ea typeface="华文行楷" panose="02010800040101010101" pitchFamily="2" charset="-122"/>
              </a:rPr>
              <a:pPr algn="ctr" eaLnBrk="1" hangingPunct="1"/>
              <a:t>‹#›</a:t>
            </a:fld>
            <a:endParaRPr lang="zh-CN" altLang="en-US" dirty="0"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ea typeface="宋体" pitchFamily="2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019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ea typeface="宋体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019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ea typeface="宋体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smtClean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楷体_GB2312" pitchFamily="49" charset="-122"/>
          <a:ea typeface="楷体_GB2312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楷体_GB2312" pitchFamily="49" charset="-122"/>
          <a:ea typeface="楷体_GB2312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楷体_GB2312" pitchFamily="49" charset="-122"/>
          <a:ea typeface="楷体_GB2312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楷体_GB2312" pitchFamily="49" charset="-122"/>
          <a:ea typeface="楷体_GB2312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楷体_GB2312" pitchFamily="49" charset="-122"/>
          <a:ea typeface="楷体_GB2312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楷体_GB2312" pitchFamily="49" charset="-122"/>
          <a:ea typeface="楷体_GB2312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楷体_GB2312" pitchFamily="49" charset="-122"/>
          <a:ea typeface="楷体_GB2312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楷体_GB2312" pitchFamily="49" charset="-122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381000"/>
            <a:ext cx="8591872" cy="2543944"/>
          </a:xfr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小企业管理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导学方案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51920" y="4149080"/>
            <a:ext cx="5029200" cy="1507232"/>
          </a:xfrm>
        </p:spPr>
        <p:txBody>
          <a:bodyPr/>
          <a:lstStyle/>
          <a:p>
            <a:r>
              <a:rPr lang="zh-CN" altLang="en-US" dirty="0" smtClean="0"/>
              <a:t>张琼尹</a:t>
            </a:r>
            <a:endParaRPr lang="en-US" altLang="zh-CN" dirty="0" smtClean="0"/>
          </a:p>
          <a:p>
            <a:r>
              <a:rPr lang="en-US" altLang="zh-CN" dirty="0" smtClean="0"/>
              <a:t>2024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</a:t>
            </a:r>
            <a:r>
              <a:rPr lang="en-US" altLang="zh-CN" smtClean="0"/>
              <a:t>11</a:t>
            </a:r>
            <a:r>
              <a:rPr lang="zh-CN" altLang="en-US" smtClean="0"/>
              <a:t>日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8888" y="2492375"/>
            <a:ext cx="7499350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祝大家学习愉快！！！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350" y="476250"/>
            <a:ext cx="7497763" cy="1143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学习目标</a:t>
            </a:r>
            <a:endParaRPr kumimoji="0" lang="zh-CN" altLang="en-US" sz="4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altLang="zh-CN" sz="3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一、浏览、学习课程资源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二、完成形考任务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/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</a:b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三、参与网上教学活动</a:t>
            </a:r>
            <a: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/>
            </a:r>
            <a:br>
              <a: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</a:br>
            <a:endParaRPr kumimoji="0" lang="zh-CN" altLang="zh-CN" sz="3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920038" cy="574675"/>
          </a:xfr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打开国家开放大学学习网（</a:t>
            </a:r>
            <a:r>
              <a:rPr kumimoji="0" lang="en-US" altLang="zh-CN" sz="2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http://one.ouchn.cn/</a:t>
            </a:r>
            <a:r>
              <a: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）</a:t>
            </a:r>
            <a:r>
              <a:rPr kumimoji="0" lang="en-US" altLang="zh-CN" sz="2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,</a:t>
            </a:r>
            <a:r>
              <a:rPr kumimoji="0" lang="zh-CN" alt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j-cs"/>
              </a:rPr>
              <a:t>选择“登录”</a:t>
            </a:r>
          </a:p>
        </p:txBody>
      </p:sp>
      <p:pic>
        <p:nvPicPr>
          <p:cNvPr id="8193" name="Picture 1" descr="C:\Users\Administrator.WIN7U-20180903J\AppData\Roaming\Tencent\Users\414546379\QQ\WinTemp\RichOle\DIH1VBP12DVN_SGJ`AGQWD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196752"/>
            <a:ext cx="748883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913" y="692150"/>
            <a:ext cx="7497763" cy="720725"/>
          </a:xfr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用“学号”和“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Ouchn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出生年月日”登录</a:t>
            </a:r>
          </a:p>
        </p:txBody>
      </p:sp>
      <p:pic>
        <p:nvPicPr>
          <p:cNvPr id="3" name="图片 2" descr="360截图2023022408032319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405" y="1844040"/>
            <a:ext cx="7667059" cy="366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930" y="549275"/>
            <a:ext cx="7498080" cy="93916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点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击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“小企业管理 ”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进入课程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7308215" y="1663065"/>
            <a:ext cx="1368425" cy="1334135"/>
          </a:xfrm>
          <a:prstGeom prst="wedgeRoundRectCallout">
            <a:avLst>
              <a:gd name="adj1" fmla="val -53990"/>
              <a:gd name="adj2" fmla="val 979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点击进入课程</a:t>
            </a:r>
          </a:p>
        </p:txBody>
      </p:sp>
      <p:pic>
        <p:nvPicPr>
          <p:cNvPr id="6145" name="Picture 1" descr="C:\Users\Administrator.WIN7U-20180903J\AppData\Roaming\Tencent\Users\414546379\QQ\WinTemp\RichOle\H{_@LNW6WU@45B[M`P3})L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7776864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414592" cy="1008112"/>
          </a:xfrm>
        </p:spPr>
        <p:txBody>
          <a:bodyPr anchor="ctr"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课</a:t>
            </a:r>
            <a:r>
              <a:rPr kumimoji="0" lang="zh-CN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程考核说明</a:t>
            </a:r>
            <a:br>
              <a:rPr kumimoji="0" lang="zh-CN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zh-CN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59632" y="1412776"/>
            <a:ext cx="74888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．形成性考核与终结性考试相结合。形成性考核与终结性考试各占课程总成绩的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50%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，两部分合成后的成绩达到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60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分及以上，为课程成绩合格。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．形成性考核。形成性考核任务要求学生随课程学习进度完成。本课程设计了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次任务，第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1-3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次任务的题型为单项选择题、多项选择题、判断正误题、简述题和案例分析题，第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次任务要求学生撰写一篇小论文。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．终结性考试。终结性考试安排在每学期期末。开卷，考试题型包括单项选择题、多项选择题、判断正误题、简述题和案例分析题。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终结性考试实行全国统一命题，统一评分标准，统一考试时间。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1463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先查看考核说明，了解本门课程是怎么样进行考核，然后进行形成性考核答题，并且提交答题！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提交后可以看到正确答案！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形考任务再靠底下！作业截止时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间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日！</a:t>
            </a:r>
          </a:p>
        </p:txBody>
      </p:sp>
      <p:pic>
        <p:nvPicPr>
          <p:cNvPr id="4097" name="Picture 1" descr="C:\Users\Administrator.WIN7U-20180903J\AppData\Roaming\Tencent\Users\414546379\QQ\WinTemp\RichOle\JMNG@RY6FOG(U%W7H7UMH3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8100392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论坛发帖方法</a:t>
            </a:r>
          </a:p>
        </p:txBody>
      </p:sp>
      <p:pic>
        <p:nvPicPr>
          <p:cNvPr id="5" name="图片 4" descr="360截图202302270811113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971550" y="2060575"/>
            <a:ext cx="8161655" cy="4175125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54610" y="2545715"/>
            <a:ext cx="916940" cy="2611755"/>
          </a:xfrm>
          <a:prstGeom prst="wedgeEllipseCallout">
            <a:avLst>
              <a:gd name="adj1" fmla="val 78324"/>
              <a:gd name="adj2" fmla="val 76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sym typeface="+mn-ea"/>
              </a:rPr>
              <a:t>点击课程讨论区发帖咨询交流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300" b="0" i="0" u="none" strike="noStrike" kern="1200" cap="none" spc="0" normalizeH="0" baseline="0" noProof="0" dirty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学习方法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47664" y="1573664"/>
            <a:ext cx="69127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5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小企业管理是为国家开放大学工商管理专业（本科）开设的一门专业课。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课程的主要内容包括，小企业管理概述，小企业创业者与创业资源，小企业创业机会与设计，小企业融资，小企业组织模式，小企业竞争战略，小企业运营管理，小企业市场营销，小企业财务管理，小企业人力资源管理，小企业发展与退出，小企业伦理与社会责任。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通过本门课程的学习，能够使学生掌握小企业管理的基本原理和实务，了解小企业的创立程序和运营管理方法等，通过典型案例的分析提高学生解决管理实际问题的能力。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本课程课内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72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学时，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学分。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a3eab52-2a69-4d90-94bf-1b4a88bc471f"/>
  <p:tag name="COMMONDATA" val="eyJoZGlkIjoiNTg4MjBjMzEwZjEzODZlN2E3YjI4NmYxYjZiYmJiZ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151,&quot;width&quot;:14400}"/>
</p:tagLst>
</file>

<file path=ppt/theme/theme1.xml><?xml version="1.0" encoding="utf-8"?>
<a:theme xmlns:a="http://schemas.openxmlformats.org/drawingml/2006/main" name="地球仪">
  <a:themeElements>
    <a:clrScheme name="地球仪 7">
      <a:dk1>
        <a:srgbClr val="3B4257"/>
      </a:dk1>
      <a:lt1>
        <a:srgbClr val="FFFFFF"/>
      </a:lt1>
      <a:dk2>
        <a:srgbClr val="008080"/>
      </a:dk2>
      <a:lt2>
        <a:srgbClr val="FCF7FF"/>
      </a:lt2>
      <a:accent1>
        <a:srgbClr val="45868B"/>
      </a:accent1>
      <a:accent2>
        <a:srgbClr val="A76BC9"/>
      </a:accent2>
      <a:accent3>
        <a:srgbClr val="AAC0C0"/>
      </a:accent3>
      <a:accent4>
        <a:srgbClr val="DADADA"/>
      </a:accent4>
      <a:accent5>
        <a:srgbClr val="B0C3C4"/>
      </a:accent5>
      <a:accent6>
        <a:srgbClr val="9760B6"/>
      </a:accent6>
      <a:hlink>
        <a:srgbClr val="E1B7D0"/>
      </a:hlink>
      <a:folHlink>
        <a:srgbClr val="CCECFF"/>
      </a:folHlink>
    </a:clrScheme>
    <a:fontScheme name="地球仪">
      <a:majorFont>
        <a:latin typeface="楷体_GB2312"/>
        <a:ea typeface="楷体_GB2312"/>
        <a:cs typeface=""/>
      </a:majorFont>
      <a:minorFont>
        <a:latin typeface="Arial"/>
        <a:ea typeface="华文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地球仪 1">
        <a:dk1>
          <a:srgbClr val="003366"/>
        </a:dk1>
        <a:lt1>
          <a:srgbClr val="FFFFFF"/>
        </a:lt1>
        <a:dk2>
          <a:srgbClr val="000066"/>
        </a:dk2>
        <a:lt2>
          <a:srgbClr val="ECE7FF"/>
        </a:lt2>
        <a:accent1>
          <a:srgbClr val="8C55AB"/>
        </a:accent1>
        <a:accent2>
          <a:srgbClr val="D08908"/>
        </a:accent2>
        <a:accent3>
          <a:srgbClr val="AAAAB8"/>
        </a:accent3>
        <a:accent4>
          <a:srgbClr val="DADADA"/>
        </a:accent4>
        <a:accent5>
          <a:srgbClr val="C5B4D2"/>
        </a:accent5>
        <a:accent6>
          <a:srgbClr val="BC7C06"/>
        </a:accent6>
        <a:hlink>
          <a:srgbClr val="CC99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地球仪 2">
        <a:dk1>
          <a:srgbClr val="336699"/>
        </a:dk1>
        <a:lt1>
          <a:srgbClr val="FFFFFF"/>
        </a:lt1>
        <a:dk2>
          <a:srgbClr val="DDDDDD"/>
        </a:dk2>
        <a:lt2>
          <a:srgbClr val="E3EBF1"/>
        </a:lt2>
        <a:accent1>
          <a:srgbClr val="4F196D"/>
        </a:accent1>
        <a:accent2>
          <a:srgbClr val="AE7EDE"/>
        </a:accent2>
        <a:accent3>
          <a:srgbClr val="EBEBEB"/>
        </a:accent3>
        <a:accent4>
          <a:srgbClr val="DADADA"/>
        </a:accent4>
        <a:accent5>
          <a:srgbClr val="B2ABBA"/>
        </a:accent5>
        <a:accent6>
          <a:srgbClr val="9D72C9"/>
        </a:accent6>
        <a:hlink>
          <a:srgbClr val="B6D6F6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地球仪 3">
        <a:dk1>
          <a:srgbClr val="3E3E5C"/>
        </a:dk1>
        <a:lt1>
          <a:srgbClr val="FFFFFF"/>
        </a:lt1>
        <a:dk2>
          <a:srgbClr val="333399"/>
        </a:dk2>
        <a:lt2>
          <a:srgbClr val="FFFFFF"/>
        </a:lt2>
        <a:accent1>
          <a:srgbClr val="60597B"/>
        </a:accent1>
        <a:accent2>
          <a:srgbClr val="9D5EC0"/>
        </a:accent2>
        <a:accent3>
          <a:srgbClr val="ADADCA"/>
        </a:accent3>
        <a:accent4>
          <a:srgbClr val="DADADA"/>
        </a:accent4>
        <a:accent5>
          <a:srgbClr val="B6B5BF"/>
        </a:accent5>
        <a:accent6>
          <a:srgbClr val="8E54AE"/>
        </a:accent6>
        <a:hlink>
          <a:srgbClr val="CC99FF"/>
        </a:hlink>
        <a:folHlink>
          <a:srgbClr val="F8F8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地球仪 4">
        <a:dk1>
          <a:srgbClr val="B2B2B2"/>
        </a:dk1>
        <a:lt1>
          <a:srgbClr val="FFFFFF"/>
        </a:lt1>
        <a:dk2>
          <a:srgbClr val="FFF4DD"/>
        </a:dk2>
        <a:lt2>
          <a:srgbClr val="333333"/>
        </a:lt2>
        <a:accent1>
          <a:srgbClr val="F8F8F8"/>
        </a:accent1>
        <a:accent2>
          <a:srgbClr val="808080"/>
        </a:accent2>
        <a:accent3>
          <a:srgbClr val="FFFFFF"/>
        </a:accent3>
        <a:accent4>
          <a:srgbClr val="979797"/>
        </a:accent4>
        <a:accent5>
          <a:srgbClr val="FBFBFB"/>
        </a:accent5>
        <a:accent6>
          <a:srgbClr val="737373"/>
        </a:accent6>
        <a:hlink>
          <a:srgbClr val="4D4D4D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地球仪 5">
        <a:dk1>
          <a:srgbClr val="E999FF"/>
        </a:dk1>
        <a:lt1>
          <a:srgbClr val="FFFFD9"/>
        </a:lt1>
        <a:dk2>
          <a:srgbClr val="FBEFFF"/>
        </a:dk2>
        <a:lt2>
          <a:srgbClr val="777777"/>
        </a:lt2>
        <a:accent1>
          <a:srgbClr val="FFFFF7"/>
        </a:accent1>
        <a:accent2>
          <a:srgbClr val="F5C265"/>
        </a:accent2>
        <a:accent3>
          <a:srgbClr val="FFFFE9"/>
        </a:accent3>
        <a:accent4>
          <a:srgbClr val="C782DA"/>
        </a:accent4>
        <a:accent5>
          <a:srgbClr val="FFFFFA"/>
        </a:accent5>
        <a:accent6>
          <a:srgbClr val="DEB05B"/>
        </a:accent6>
        <a:hlink>
          <a:srgbClr val="CC00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地球仪 6">
        <a:dk1>
          <a:srgbClr val="CC9900"/>
        </a:dk1>
        <a:lt1>
          <a:srgbClr val="FFFFD9"/>
        </a:lt1>
        <a:dk2>
          <a:srgbClr val="FFF7FF"/>
        </a:dk2>
        <a:lt2>
          <a:srgbClr val="777777"/>
        </a:lt2>
        <a:accent1>
          <a:srgbClr val="FFFFF7"/>
        </a:accent1>
        <a:accent2>
          <a:srgbClr val="69008E"/>
        </a:accent2>
        <a:accent3>
          <a:srgbClr val="FFFFE9"/>
        </a:accent3>
        <a:accent4>
          <a:srgbClr val="AE8200"/>
        </a:accent4>
        <a:accent5>
          <a:srgbClr val="FFFFFA"/>
        </a:accent5>
        <a:accent6>
          <a:srgbClr val="5E0080"/>
        </a:accent6>
        <a:hlink>
          <a:srgbClr val="D6009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地球仪 7">
        <a:dk1>
          <a:srgbClr val="3B4257"/>
        </a:dk1>
        <a:lt1>
          <a:srgbClr val="FFFFFF"/>
        </a:lt1>
        <a:dk2>
          <a:srgbClr val="008080"/>
        </a:dk2>
        <a:lt2>
          <a:srgbClr val="FCF7FF"/>
        </a:lt2>
        <a:accent1>
          <a:srgbClr val="45868B"/>
        </a:accent1>
        <a:accent2>
          <a:srgbClr val="A76BC9"/>
        </a:accent2>
        <a:accent3>
          <a:srgbClr val="AAC0C0"/>
        </a:accent3>
        <a:accent4>
          <a:srgbClr val="DADADA"/>
        </a:accent4>
        <a:accent5>
          <a:srgbClr val="B0C3C4"/>
        </a:accent5>
        <a:accent6>
          <a:srgbClr val="9760B6"/>
        </a:accent6>
        <a:hlink>
          <a:srgbClr val="E1B7D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地球仪 8">
        <a:dk1>
          <a:srgbClr val="5C1F00"/>
        </a:dk1>
        <a:lt1>
          <a:srgbClr val="FFFFFF"/>
        </a:lt1>
        <a:dk2>
          <a:srgbClr val="990033"/>
        </a:dk2>
        <a:lt2>
          <a:srgbClr val="B28002"/>
        </a:lt2>
        <a:accent1>
          <a:srgbClr val="993366"/>
        </a:accent1>
        <a:accent2>
          <a:srgbClr val="BE7960"/>
        </a:accent2>
        <a:accent3>
          <a:srgbClr val="CAAAAD"/>
        </a:accent3>
        <a:accent4>
          <a:srgbClr val="DADADA"/>
        </a:accent4>
        <a:accent5>
          <a:srgbClr val="CAADB8"/>
        </a:accent5>
        <a:accent6>
          <a:srgbClr val="AC6D56"/>
        </a:accent6>
        <a:hlink>
          <a:srgbClr val="E5D7FD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地球仪 9">
        <a:dk1>
          <a:srgbClr val="2D2015"/>
        </a:dk1>
        <a:lt1>
          <a:srgbClr val="FFFFFF"/>
        </a:lt1>
        <a:dk2>
          <a:srgbClr val="967246"/>
        </a:dk2>
        <a:lt2>
          <a:srgbClr val="FFFFFF"/>
        </a:lt2>
        <a:accent1>
          <a:srgbClr val="8C7B70"/>
        </a:accent1>
        <a:accent2>
          <a:srgbClr val="7642A6"/>
        </a:accent2>
        <a:accent3>
          <a:srgbClr val="C9BCB0"/>
        </a:accent3>
        <a:accent4>
          <a:srgbClr val="DADADA"/>
        </a:accent4>
        <a:accent5>
          <a:srgbClr val="C5BFBB"/>
        </a:accent5>
        <a:accent6>
          <a:srgbClr val="6A3B96"/>
        </a:accent6>
        <a:hlink>
          <a:srgbClr val="EEC9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地球仪 10">
        <a:dk1>
          <a:srgbClr val="777777"/>
        </a:dk1>
        <a:lt1>
          <a:srgbClr val="FFFFFF"/>
        </a:lt1>
        <a:dk2>
          <a:srgbClr val="585A70"/>
        </a:dk2>
        <a:lt2>
          <a:srgbClr val="FFF3FF"/>
        </a:lt2>
        <a:accent1>
          <a:srgbClr val="847D95"/>
        </a:accent1>
        <a:accent2>
          <a:srgbClr val="614B81"/>
        </a:accent2>
        <a:accent3>
          <a:srgbClr val="B4B5BB"/>
        </a:accent3>
        <a:accent4>
          <a:srgbClr val="DADADA"/>
        </a:accent4>
        <a:accent5>
          <a:srgbClr val="C2BFC8"/>
        </a:accent5>
        <a:accent6>
          <a:srgbClr val="574374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地球仪 11">
        <a:dk1>
          <a:srgbClr val="E0B8E0"/>
        </a:dk1>
        <a:lt1>
          <a:srgbClr val="FFFFFF"/>
        </a:lt1>
        <a:dk2>
          <a:srgbClr val="FFE5E5"/>
        </a:dk2>
        <a:lt2>
          <a:srgbClr val="808080"/>
        </a:lt2>
        <a:accent1>
          <a:srgbClr val="9161C5"/>
        </a:accent1>
        <a:accent2>
          <a:srgbClr val="990099"/>
        </a:accent2>
        <a:accent3>
          <a:srgbClr val="FFFFFF"/>
        </a:accent3>
        <a:accent4>
          <a:srgbClr val="BF9DBF"/>
        </a:accent4>
        <a:accent5>
          <a:srgbClr val="C7B7DF"/>
        </a:accent5>
        <a:accent6>
          <a:srgbClr val="8A008A"/>
        </a:accent6>
        <a:hlink>
          <a:srgbClr val="E7C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地球仪 12">
        <a:dk1>
          <a:srgbClr val="CC9900"/>
        </a:dk1>
        <a:lt1>
          <a:srgbClr val="FFFFFF"/>
        </a:lt1>
        <a:dk2>
          <a:srgbClr val="FFFDEB"/>
        </a:dk2>
        <a:lt2>
          <a:srgbClr val="969696"/>
        </a:lt2>
        <a:accent1>
          <a:srgbClr val="FDEFAB"/>
        </a:accent1>
        <a:accent2>
          <a:srgbClr val="FF9966"/>
        </a:accent2>
        <a:accent3>
          <a:srgbClr val="FFFFFF"/>
        </a:accent3>
        <a:accent4>
          <a:srgbClr val="AE8200"/>
        </a:accent4>
        <a:accent5>
          <a:srgbClr val="FEF6D2"/>
        </a:accent5>
        <a:accent6>
          <a:srgbClr val="E78A5C"/>
        </a:accent6>
        <a:hlink>
          <a:srgbClr val="990099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地球仪</Template>
  <TotalTime>25</TotalTime>
  <Words>658</Words>
  <Application>Microsoft Office PowerPoint</Application>
  <PresentationFormat>全屏显示(4:3)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地球仪</vt:lpstr>
      <vt:lpstr>《小企业管理》导学方案</vt:lpstr>
      <vt:lpstr>学习目标</vt:lpstr>
      <vt:lpstr>打开国家开放大学学习网（http://one.ouchn.cn/）,选择“登录”</vt:lpstr>
      <vt:lpstr>用“学号”和“Ouchn出生年月日”登录</vt:lpstr>
      <vt:lpstr>    点击“小企业管理 ”进入课程</vt:lpstr>
      <vt:lpstr> 课程考核说明 </vt:lpstr>
      <vt:lpstr>先查看考核说明，了解本门课程是怎么样进行考核，然后进行形成性考核答题，并且提交答题！ 提交后可以看到正确答案！ 形考任务再靠底下！作业截止时间7月8日！</vt:lpstr>
      <vt:lpstr>论坛发帖方法</vt:lpstr>
      <vt:lpstr>学习方法</vt:lpstr>
      <vt:lpstr>祝大家学习愉快！！！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《大学语文》导学方案</dc:title>
  <dc:creator>lixin</dc:creator>
  <cp:lastModifiedBy>Administrator</cp:lastModifiedBy>
  <cp:revision>52</cp:revision>
  <dcterms:created xsi:type="dcterms:W3CDTF">2018-11-21T07:54:00Z</dcterms:created>
  <dcterms:modified xsi:type="dcterms:W3CDTF">2024-05-22T02:07:15Z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EDAB9C927CD742F1BF1ACDCA6CBEA7EE</vt:lpwstr>
  </property>
</Properties>
</file>