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sldIdLst>
    <p:sldId id="257" r:id="rId2"/>
    <p:sldId id="263" r:id="rId3"/>
    <p:sldId id="264" r:id="rId4"/>
    <p:sldId id="262" r:id="rId5"/>
    <p:sldId id="256" r:id="rId6"/>
    <p:sldId id="258" r:id="rId7"/>
    <p:sldId id="259" r:id="rId8"/>
    <p:sldId id="260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61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142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666" y="-96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2024/5/22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2024/5/22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8" r:id="rId12"/>
    <p:sldLayoutId id="2147483660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dirty="0" smtClean="0"/>
              <a:t>0</a:t>
            </a:r>
            <a:r>
              <a:rPr lang="en-US" altLang="zh-CN" dirty="0" smtClean="0"/>
              <a:t>4975</a:t>
            </a:r>
            <a:r>
              <a:rPr lang="zh-CN" altLang="zh-CN" dirty="0" smtClean="0"/>
              <a:t>《</a:t>
            </a:r>
            <a:r>
              <a:rPr lang="zh-CN" altLang="zh-CN" dirty="0" smtClean="0"/>
              <a:t>机电控制技</a:t>
            </a:r>
            <a:r>
              <a:rPr lang="zh-CN" altLang="zh-CN" dirty="0" smtClean="0"/>
              <a:t>术</a:t>
            </a:r>
            <a:r>
              <a:rPr lang="zh-CN" altLang="zh-CN" dirty="0" smtClean="0"/>
              <a:t>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zh-CN" dirty="0" smtClean="0"/>
              <a:t>导</a:t>
            </a:r>
            <a:r>
              <a:rPr lang="en-US" altLang="zh-CN" dirty="0" smtClean="0"/>
              <a:t>  </a:t>
            </a:r>
            <a:r>
              <a:rPr lang="zh-CN" altLang="zh-CN" dirty="0" smtClean="0"/>
              <a:t>学</a:t>
            </a:r>
            <a:r>
              <a:rPr lang="en-US" altLang="zh-CN" dirty="0" smtClean="0"/>
              <a:t>  </a:t>
            </a:r>
            <a:r>
              <a:rPr lang="zh-CN" altLang="zh-CN" dirty="0" smtClean="0"/>
              <a:t>方</a:t>
            </a:r>
            <a:r>
              <a:rPr lang="en-US" altLang="zh-CN" dirty="0" smtClean="0"/>
              <a:t>  </a:t>
            </a:r>
            <a:r>
              <a:rPr lang="zh-CN" altLang="zh-CN" dirty="0" smtClean="0"/>
              <a:t>案</a:t>
            </a:r>
            <a:endParaRPr lang="zh-CN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958196" y="3772000"/>
            <a:ext cx="8639336" cy="1752600"/>
          </a:xfrm>
        </p:spPr>
        <p:txBody>
          <a:bodyPr>
            <a:normAutofit fontScale="90000" lnSpcReduction="20000"/>
          </a:bodyPr>
          <a:lstStyle/>
          <a:p>
            <a:endParaRPr lang="zh-CN" altLang="en-US" sz="4000" dirty="0"/>
          </a:p>
          <a:p>
            <a:r>
              <a:rPr lang="zh-CN" altLang="en-US" sz="8000" dirty="0" smtClean="0"/>
              <a:t>202</a:t>
            </a:r>
            <a:r>
              <a:rPr lang="en-US" altLang="zh-CN" sz="8000" dirty="0" smtClean="0"/>
              <a:t>4</a:t>
            </a:r>
            <a:r>
              <a:rPr lang="zh-CN" altLang="en-US" sz="8000" dirty="0" smtClean="0"/>
              <a:t>春</a:t>
            </a:r>
            <a:r>
              <a:rPr lang="zh-CN" altLang="en-US" sz="8000" dirty="0"/>
              <a:t>季   张琼尹</a:t>
            </a:r>
            <a:endParaRPr lang="en-US" altLang="zh-CN" sz="8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66420" y="914400"/>
            <a:ext cx="10431780" cy="1056640"/>
          </a:xfrm>
        </p:spPr>
        <p:txBody>
          <a:bodyPr/>
          <a:lstStyle/>
          <a:p>
            <a:r>
              <a:rPr lang="zh-CN" altLang="zh-CN" sz="4000"/>
              <a:t>大家以同样的方法完成其他两个形考作业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0.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400" y="1971040"/>
            <a:ext cx="10563225" cy="2025650"/>
          </a:xfrm>
          <a:prstGeom prst="rect">
            <a:avLst/>
          </a:prstGeom>
        </p:spPr>
      </p:pic>
      <p:pic>
        <p:nvPicPr>
          <p:cNvPr id="5" name="图片 4" descr="10.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450" y="3996690"/>
            <a:ext cx="10544175" cy="23761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67485" y="914400"/>
            <a:ext cx="9530715" cy="979805"/>
          </a:xfrm>
        </p:spPr>
        <p:txBody>
          <a:bodyPr/>
          <a:lstStyle/>
          <a:p>
            <a:pPr algn="ctr"/>
            <a:r>
              <a:rPr lang="zh-CN" altLang="zh-CN" sz="4000" dirty="0"/>
              <a:t>完成实训项目（六选一）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1.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725" y="2024380"/>
            <a:ext cx="10502900" cy="1704340"/>
          </a:xfrm>
          <a:prstGeom prst="rect">
            <a:avLst/>
          </a:prstGeom>
        </p:spPr>
      </p:pic>
      <p:pic>
        <p:nvPicPr>
          <p:cNvPr id="5" name="图片 4" descr="11.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9345" y="3728720"/>
            <a:ext cx="10495280" cy="25152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12520" y="300990"/>
            <a:ext cx="9799320" cy="1132840"/>
          </a:xfrm>
        </p:spPr>
        <p:txBody>
          <a:bodyPr/>
          <a:lstStyle/>
          <a:p>
            <a:pPr algn="ctr"/>
            <a:r>
              <a:rPr lang="zh-CN" altLang="zh-CN" sz="4000" dirty="0"/>
              <a:t>查看作业要求、写好作业，交卷</a:t>
            </a:r>
          </a:p>
        </p:txBody>
      </p:sp>
      <p:pic>
        <p:nvPicPr>
          <p:cNvPr id="4" name="图片 3" descr="12.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3050" y="1567815"/>
            <a:ext cx="9283065" cy="1686560"/>
          </a:xfrm>
          <a:prstGeom prst="rect">
            <a:avLst/>
          </a:prstGeom>
        </p:spPr>
      </p:pic>
      <p:pic>
        <p:nvPicPr>
          <p:cNvPr id="5" name="图片 4" descr="12.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2415" y="3197225"/>
            <a:ext cx="9283700" cy="1592580"/>
          </a:xfrm>
          <a:prstGeom prst="rect">
            <a:avLst/>
          </a:prstGeom>
        </p:spPr>
      </p:pic>
      <p:pic>
        <p:nvPicPr>
          <p:cNvPr id="6" name="图片 5" descr="12.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2415" y="4789805"/>
            <a:ext cx="9283700" cy="1826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90880" y="655320"/>
            <a:ext cx="9799320" cy="835660"/>
          </a:xfrm>
        </p:spPr>
        <p:txBody>
          <a:bodyPr>
            <a:normAutofit/>
          </a:bodyPr>
          <a:lstStyle/>
          <a:p>
            <a:r>
              <a:rPr lang="zh-CN" altLang="en-US" sz="4000">
                <a:sym typeface="+mn-ea"/>
              </a:rPr>
              <a:t>三、课程讨论区发帖方法及要求</a:t>
            </a:r>
            <a:endParaRPr lang="zh-CN" altLang="zh-CN" sz="4000"/>
          </a:p>
        </p:txBody>
      </p:sp>
      <p:pic>
        <p:nvPicPr>
          <p:cNvPr id="5" name="图片 4" descr="14.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3140" y="1855812"/>
            <a:ext cx="9660650" cy="22244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8078" y="3752491"/>
            <a:ext cx="9655712" cy="30261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83945" y="655955"/>
            <a:ext cx="9799320" cy="1056640"/>
          </a:xfrm>
        </p:spPr>
        <p:txBody>
          <a:bodyPr/>
          <a:lstStyle/>
          <a:p>
            <a:r>
              <a:rPr lang="zh-CN" altLang="zh-CN" sz="4000"/>
              <a:t>发帖过程如下，点击保存表示发帖成功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" y="2173857"/>
            <a:ext cx="11458575" cy="43012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80" y="406400"/>
            <a:ext cx="9799320" cy="127635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zh-CN" sz="4445" dirty="0"/>
              <a:t>四、课程学习方法：点击可查看网上相关学习资源、利用教材</a:t>
            </a:r>
          </a:p>
        </p:txBody>
      </p:sp>
      <p:pic>
        <p:nvPicPr>
          <p:cNvPr id="3073" name="Picture 1" descr="C:\Users\Administrator.WIN7U-20180903J\AppData\Roaming\Tencent\Users\414546379\QQ\WinTemp\RichOle\2@_268L(`XI79(D0JD~]B5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359" y="2104844"/>
            <a:ext cx="10101532" cy="44253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675765" y="914400"/>
            <a:ext cx="9322435" cy="1250950"/>
          </a:xfrm>
        </p:spPr>
        <p:txBody>
          <a:bodyPr/>
          <a:lstStyle/>
          <a:p>
            <a:r>
              <a:rPr lang="zh-CN" altLang="zh-CN"/>
              <a:t>预祝大家顺利完成学业!!!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80" y="2857500"/>
            <a:ext cx="8980290" cy="2175510"/>
          </a:xfrm>
        </p:spPr>
        <p:txBody>
          <a:bodyPr>
            <a:normAutofit/>
          </a:bodyPr>
          <a:lstStyle/>
          <a:p>
            <a:endParaRPr lang="zh-CN" altLang="en-US" sz="2800" dirty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课</a:t>
            </a:r>
            <a:r>
              <a:rPr lang="zh-CN" altLang="en-US" sz="2800" dirty="0"/>
              <a:t>程导学教师：张琼尹  </a:t>
            </a:r>
          </a:p>
          <a:p>
            <a:r>
              <a:rPr lang="zh-CN" altLang="en-US" sz="2800" dirty="0"/>
              <a:t> </a:t>
            </a:r>
          </a:p>
          <a:p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099310" y="388190"/>
            <a:ext cx="8898890" cy="1518248"/>
          </a:xfrm>
        </p:spPr>
        <p:txBody>
          <a:bodyPr/>
          <a:lstStyle/>
          <a:p>
            <a:pPr algn="ctr"/>
            <a:r>
              <a:rPr lang="zh-CN" altLang="zh-CN" dirty="0"/>
              <a:t>目 </a:t>
            </a:r>
            <a:r>
              <a:rPr lang="en-US" altLang="zh-CN" dirty="0" smtClean="0"/>
              <a:t>   </a:t>
            </a:r>
            <a:r>
              <a:rPr lang="zh-CN" altLang="zh-CN" dirty="0" smtClean="0"/>
              <a:t>  </a:t>
            </a:r>
            <a:r>
              <a:rPr lang="zh-CN" altLang="zh-CN" dirty="0"/>
              <a:t>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733908" y="2755900"/>
            <a:ext cx="9264291" cy="2277110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>
                <a:sym typeface="+mn-ea"/>
              </a:rPr>
              <a:t>一、平台登录方法</a:t>
            </a:r>
            <a:endParaRPr lang="zh-CN" altLang="en-US" sz="2800" dirty="0"/>
          </a:p>
          <a:p>
            <a:pPr algn="l"/>
            <a:r>
              <a:rPr lang="zh-CN" altLang="en-US" sz="2800" dirty="0" smtClean="0">
                <a:sym typeface="+mn-ea"/>
              </a:rPr>
              <a:t>二</a:t>
            </a:r>
            <a:r>
              <a:rPr lang="zh-CN" altLang="en-US" sz="2800" dirty="0">
                <a:sym typeface="+mn-ea"/>
              </a:rPr>
              <a:t>、课程考核方式及形考任务</a:t>
            </a:r>
            <a:endParaRPr lang="zh-CN" altLang="en-US" sz="2800" dirty="0"/>
          </a:p>
          <a:p>
            <a:pPr algn="l"/>
            <a:r>
              <a:rPr lang="en-US" altLang="zh-CN" sz="2800" dirty="0">
                <a:sym typeface="+mn-ea"/>
              </a:rPr>
              <a:t> </a:t>
            </a:r>
            <a:r>
              <a:rPr lang="zh-CN" altLang="en-US" sz="2800" dirty="0" smtClean="0">
                <a:sym typeface="+mn-ea"/>
              </a:rPr>
              <a:t>三</a:t>
            </a:r>
            <a:r>
              <a:rPr lang="zh-CN" altLang="en-US" sz="2800" dirty="0">
                <a:sym typeface="+mn-ea"/>
              </a:rPr>
              <a:t>、课程讨论区发帖方法及要</a:t>
            </a:r>
            <a:r>
              <a:rPr lang="zh-CN" altLang="en-US" sz="2800" dirty="0" smtClean="0">
                <a:sym typeface="+mn-ea"/>
              </a:rPr>
              <a:t>求</a:t>
            </a:r>
            <a:endParaRPr lang="en-US" altLang="zh-CN" sz="2800" dirty="0" smtClean="0">
              <a:sym typeface="+mn-ea"/>
            </a:endParaRPr>
          </a:p>
          <a:p>
            <a:pPr algn="l"/>
            <a:r>
              <a:rPr lang="en-US" altLang="zh-CN" sz="2800" dirty="0" smtClean="0">
                <a:sym typeface="+mn-ea"/>
              </a:rPr>
              <a:t> </a:t>
            </a:r>
            <a:r>
              <a:rPr lang="zh-CN" altLang="en-US" sz="2800" dirty="0">
                <a:sym typeface="+mn-ea"/>
              </a:rPr>
              <a:t>四、课程资源</a:t>
            </a:r>
            <a:r>
              <a:rPr lang="zh-CN" altLang="en-US" sz="2800" dirty="0" smtClean="0">
                <a:sym typeface="+mn-ea"/>
              </a:rPr>
              <a:t>学学</a:t>
            </a:r>
            <a:endParaRPr lang="en-US" altLang="zh-CN" sz="2800" dirty="0" smtClean="0">
              <a:sym typeface="+mn-ea"/>
            </a:endParaRPr>
          </a:p>
          <a:p>
            <a:pPr algn="l"/>
            <a:r>
              <a:rPr lang="zh-CN" altLang="en-US" sz="2800" dirty="0" smtClean="0">
                <a:sym typeface="+mn-ea"/>
              </a:rPr>
              <a:t>五</a:t>
            </a:r>
            <a:r>
              <a:rPr lang="zh-CN" altLang="en-US" sz="2800" dirty="0">
                <a:sym typeface="+mn-ea"/>
              </a:rPr>
              <a:t>、导学教师介绍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94740" y="584835"/>
            <a:ext cx="9799320" cy="1223645"/>
          </a:xfrm>
        </p:spPr>
        <p:txBody>
          <a:bodyPr>
            <a:normAutofit/>
          </a:bodyPr>
          <a:lstStyle/>
          <a:p>
            <a:r>
              <a:rPr lang="zh-CN" altLang="zh-CN" sz="4000"/>
              <a:t>一、平台登录</a:t>
            </a:r>
            <a:br>
              <a:rPr lang="zh-CN" altLang="zh-CN" sz="4000"/>
            </a:br>
            <a:r>
              <a:rPr lang="zh-CN" altLang="zh-CN" sz="4000"/>
              <a:t>输入网址https://menhu.pt.ouchn.cn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3765" y="1955165"/>
            <a:ext cx="10804525" cy="44926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15695" y="368300"/>
            <a:ext cx="9799320" cy="1859280"/>
          </a:xfrm>
        </p:spPr>
        <p:txBody>
          <a:bodyPr>
            <a:normAutofit/>
          </a:bodyPr>
          <a:lstStyle/>
          <a:p>
            <a:pPr algn="ctr"/>
            <a:r>
              <a:rPr lang="zh-CN" altLang="zh-CN" sz="4445" dirty="0"/>
              <a:t>登陆个人学习平台首页</a:t>
            </a:r>
            <a:r>
              <a:rPr lang="zh-CN" altLang="zh-CN" sz="4445" dirty="0" smtClean="0"/>
              <a:t>，</a:t>
            </a:r>
            <a:r>
              <a:rPr lang="zh-CN" altLang="en-US" sz="4445" dirty="0" smtClean="0"/>
              <a:t>机电控制技术</a:t>
            </a:r>
            <a:r>
              <a:rPr lang="zh-CN" altLang="zh-CN" sz="4445" dirty="0" smtClean="0"/>
              <a:t>这</a:t>
            </a:r>
            <a:r>
              <a:rPr lang="zh-CN" altLang="zh-CN" sz="4445" dirty="0"/>
              <a:t>门课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7" name="Picture 1" descr="C:\Users\Administrator.WIN7U-20180903J\AppData\Roaming\Tencent\Users\414546379\QQ\WinTemp\RichOle\OVA75TUYZA{`_CE}R_08AR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630" y="3200399"/>
            <a:ext cx="10420710" cy="1914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50950" y="914400"/>
            <a:ext cx="9747250" cy="143256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890" dirty="0">
                <a:sym typeface="+mn-ea"/>
              </a:rPr>
              <a:t>二、课程考核方式</a:t>
            </a:r>
            <a:r>
              <a:rPr lang="zh-CN" altLang="zh-CN" sz="4890" dirty="0"/>
              <a:t>点击可查</a:t>
            </a:r>
            <a:r>
              <a:rPr lang="zh-CN" altLang="zh-CN" sz="4890" dirty="0" smtClean="0"/>
              <a:t>看课</a:t>
            </a:r>
            <a:r>
              <a:rPr lang="zh-CN" altLang="zh-CN" sz="4890" dirty="0"/>
              <a:t>程考</a:t>
            </a:r>
            <a:r>
              <a:rPr lang="zh-CN" altLang="zh-CN" sz="4890" dirty="0" smtClean="0"/>
              <a:t>核</a:t>
            </a:r>
            <a:r>
              <a:rPr lang="en-US" altLang="zh-CN" sz="4890" dirty="0" smtClean="0"/>
              <a:t>   </a:t>
            </a:r>
            <a:r>
              <a:rPr lang="zh-CN" altLang="zh-CN" sz="4890" dirty="0" smtClean="0"/>
              <a:t>说</a:t>
            </a:r>
            <a:r>
              <a:rPr lang="zh-CN" altLang="zh-CN" sz="4890" dirty="0"/>
              <a:t>明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68985" y="2398143"/>
            <a:ext cx="10938510" cy="37266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1800" dirty="0" smtClean="0"/>
              <a:t>             本</a:t>
            </a:r>
            <a:r>
              <a:rPr lang="zh-CN" altLang="en-US" sz="1800" dirty="0" smtClean="0"/>
              <a:t>课程</a:t>
            </a:r>
            <a:r>
              <a:rPr lang="en-US" altLang="zh-CN" sz="1800" dirty="0" smtClean="0"/>
              <a:t>24</a:t>
            </a:r>
            <a:r>
              <a:rPr lang="zh-CN" altLang="en-US" sz="1800" dirty="0" smtClean="0"/>
              <a:t>春季学期全面启动计算机考试</a:t>
            </a:r>
          </a:p>
          <a:p>
            <a:pPr marL="1143000" indent="-1143000" algn="just">
              <a:lnSpc>
                <a:spcPct val="250000"/>
              </a:lnSpc>
              <a:buAutoNum type="arabicPeriod"/>
            </a:pPr>
            <a:r>
              <a:rPr lang="zh-CN" altLang="en-US" sz="1800" dirty="0" smtClean="0"/>
              <a:t>形</a:t>
            </a:r>
            <a:r>
              <a:rPr lang="zh-CN" altLang="en-US" sz="1800" dirty="0" smtClean="0"/>
              <a:t>成性考核（一）、（二）采用客观题考核，可以多次提交，取最高分为最终成绩。</a:t>
            </a:r>
          </a:p>
          <a:p>
            <a:pPr marL="1143000" indent="-1143000" algn="just">
              <a:lnSpc>
                <a:spcPct val="250000"/>
              </a:lnSpc>
              <a:buAutoNum type="arabicPeriod"/>
            </a:pPr>
            <a:r>
              <a:rPr lang="zh-CN" altLang="en-US" sz="1800" dirty="0" smtClean="0"/>
              <a:t>期</a:t>
            </a:r>
            <a:r>
              <a:rPr lang="zh-CN" altLang="en-US" sz="1800" dirty="0" smtClean="0"/>
              <a:t>末考试采用计算机考试，</a:t>
            </a:r>
            <a:r>
              <a:rPr lang="en-US" altLang="zh-CN" sz="1800" dirty="0" smtClean="0"/>
              <a:t>90</a:t>
            </a:r>
            <a:r>
              <a:rPr lang="zh-CN" altLang="en-US" sz="1800" dirty="0" smtClean="0"/>
              <a:t>分钟，全客观题作答</a:t>
            </a:r>
            <a:r>
              <a:rPr lang="zh-CN" altLang="en-US" sz="1800" dirty="0" smtClean="0"/>
              <a:t>。       </a:t>
            </a:r>
            <a:endParaRPr lang="en-US" altLang="zh-CN" sz="1800" dirty="0" smtClean="0"/>
          </a:p>
          <a:p>
            <a:pPr marL="1143000" indent="-1143000" algn="just">
              <a:lnSpc>
                <a:spcPct val="250000"/>
              </a:lnSpc>
              <a:buAutoNum type="arabicPeriod"/>
            </a:pPr>
            <a:r>
              <a:rPr lang="zh-CN" altLang="en-US" sz="1800" dirty="0" smtClean="0"/>
              <a:t> 更</a:t>
            </a:r>
            <a:r>
              <a:rPr lang="zh-CN" altLang="en-US" sz="1800" dirty="0" smtClean="0"/>
              <a:t>多详细说明请参见本课程考核说明。</a:t>
            </a:r>
          </a:p>
          <a:p>
            <a:pPr algn="just">
              <a:lnSpc>
                <a:spcPct val="250000"/>
              </a:lnSpc>
            </a:pPr>
            <a:r>
              <a:rPr lang="zh-CN" altLang="en-US" sz="1800" dirty="0" smtClean="0"/>
              <a:t>                                                                                         祝</a:t>
            </a:r>
            <a:r>
              <a:rPr lang="zh-CN" altLang="en-US" sz="1800" dirty="0" smtClean="0"/>
              <a:t>同学们学有所获！</a:t>
            </a:r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50390" y="425450"/>
            <a:ext cx="9243695" cy="979805"/>
          </a:xfrm>
        </p:spPr>
        <p:txBody>
          <a:bodyPr>
            <a:normAutofit/>
          </a:bodyPr>
          <a:lstStyle/>
          <a:p>
            <a:pPr algn="l"/>
            <a:r>
              <a:rPr lang="zh-CN" altLang="zh-CN" sz="4000" dirty="0"/>
              <a:t>点击查看形考任务并完成作业</a:t>
            </a:r>
            <a:r>
              <a:rPr lang="en-US" altLang="zh-CN" sz="4000" dirty="0"/>
              <a:t>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2289" name="Picture 1" descr="C:\Users\Administrator.WIN7U-20180903J\AppData\Roaming\Tencent\Users\414546379\QQ\WinTemp\RichOle\868R}N%[`D[I]Q]1U@BN}{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8468" y="2044460"/>
            <a:ext cx="10196423" cy="48135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23440" y="262255"/>
            <a:ext cx="8129905" cy="10280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zh-CN" sz="4445"/>
              <a:t>点击形考任务，弹出答题页面</a:t>
            </a:r>
          </a:p>
        </p:txBody>
      </p:sp>
      <p:pic>
        <p:nvPicPr>
          <p:cNvPr id="4" name="图片 3" descr="7.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4075" y="1290320"/>
            <a:ext cx="8129270" cy="2244725"/>
          </a:xfrm>
          <a:prstGeom prst="rect">
            <a:avLst/>
          </a:prstGeom>
        </p:spPr>
      </p:pic>
      <p:pic>
        <p:nvPicPr>
          <p:cNvPr id="5" name="图片 4" descr="7.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440" y="3560445"/>
            <a:ext cx="8163560" cy="2955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62785" y="320040"/>
            <a:ext cx="8745220" cy="835660"/>
          </a:xfrm>
        </p:spPr>
        <p:txBody>
          <a:bodyPr/>
          <a:lstStyle/>
          <a:p>
            <a:r>
              <a:rPr lang="zh-CN" altLang="zh-CN" sz="4000"/>
              <a:t>见如下页面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235" y="1155700"/>
            <a:ext cx="10478135" cy="5407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6105" y="914400"/>
            <a:ext cx="9780270" cy="1266825"/>
          </a:xfrm>
        </p:spPr>
        <p:txBody>
          <a:bodyPr>
            <a:normAutofit/>
          </a:bodyPr>
          <a:lstStyle/>
          <a:p>
            <a:pPr algn="ctr"/>
            <a:r>
              <a:rPr lang="zh-CN" altLang="zh-CN" sz="3200" dirty="0"/>
              <a:t>完成后点击交卷，大家可以看到得分，表示此形考已完成，不满意可以从新答题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9.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0745" y="2181225"/>
            <a:ext cx="10534015" cy="2117090"/>
          </a:xfrm>
          <a:prstGeom prst="rect">
            <a:avLst/>
          </a:prstGeom>
        </p:spPr>
      </p:pic>
      <p:pic>
        <p:nvPicPr>
          <p:cNvPr id="5" name="图片 4" descr="9.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0745" y="4298315"/>
            <a:ext cx="10534015" cy="1861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g4MjBjMzEwZjEzODZlN2E3YjI4NmYxYjZiYmJiZmQifQ=="/>
  <p:tag name="KSO_WPP_MARK_KEY" val="18fdd69b-a65f-461d-bafc-ea78e8b1a5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410</Words>
  <Application>Microsoft Office PowerPoint</Application>
  <PresentationFormat>自定义</PresentationFormat>
  <Paragraphs>37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流畅</vt:lpstr>
      <vt:lpstr>04975《机电控制技术》 导  学  方  案</vt:lpstr>
      <vt:lpstr>目      录</vt:lpstr>
      <vt:lpstr>一、平台登录 输入网址https://menhu.pt.ouchn.cn </vt:lpstr>
      <vt:lpstr>登陆个人学习平台首页，机电控制技术这门课</vt:lpstr>
      <vt:lpstr>二、课程考核方式点击可查看课程考核   说明</vt:lpstr>
      <vt:lpstr>点击查看形考任务并完成作业 </vt:lpstr>
      <vt:lpstr>点击形考任务，弹出答题页面</vt:lpstr>
      <vt:lpstr>见如下页面</vt:lpstr>
      <vt:lpstr>完成后点击交卷，大家可以看到得分，表示此形考已完成，不满意可以从新答题</vt:lpstr>
      <vt:lpstr>大家以同样的方法完成其他两个形考作业</vt:lpstr>
      <vt:lpstr>完成实训项目（六选一）</vt:lpstr>
      <vt:lpstr>查看作业要求、写好作业，交卷</vt:lpstr>
      <vt:lpstr>三、课程讨论区发帖方法及要求</vt:lpstr>
      <vt:lpstr>发帖过程如下，点击保存表示发帖成功</vt:lpstr>
      <vt:lpstr>四、课程学习方法：点击可查看网上相关学习资源、利用教材</vt:lpstr>
      <vt:lpstr>预祝大家顺利完成学业!!!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249</cp:revision>
  <dcterms:created xsi:type="dcterms:W3CDTF">2019-06-19T02:08:00Z</dcterms:created>
  <dcterms:modified xsi:type="dcterms:W3CDTF">2024-05-22T02:38:10Z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EE50CBA1E63749A9B8E02FECDECAC0FA_13</vt:lpwstr>
  </property>
</Properties>
</file>