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9"/>
  </p:notesMasterIdLst>
  <p:sldIdLst>
    <p:sldId id="293" r:id="rId2"/>
    <p:sldId id="294" r:id="rId3"/>
    <p:sldId id="296" r:id="rId4"/>
    <p:sldId id="305" r:id="rId5"/>
    <p:sldId id="304" r:id="rId6"/>
    <p:sldId id="303" r:id="rId7"/>
    <p:sldId id="306" r:id="rId8"/>
    <p:sldId id="302" r:id="rId9"/>
    <p:sldId id="301" r:id="rId10"/>
    <p:sldId id="300" r:id="rId11"/>
    <p:sldId id="298" r:id="rId12"/>
    <p:sldId id="297" r:id="rId13"/>
    <p:sldId id="295" r:id="rId14"/>
    <p:sldId id="307" r:id="rId15"/>
    <p:sldId id="308" r:id="rId16"/>
    <p:sldId id="309" r:id="rId17"/>
    <p:sldId id="313" r:id="rId18"/>
    <p:sldId id="312" r:id="rId19"/>
    <p:sldId id="311" r:id="rId20"/>
    <p:sldId id="310" r:id="rId21"/>
    <p:sldId id="315" r:id="rId22"/>
    <p:sldId id="317" r:id="rId23"/>
    <p:sldId id="316" r:id="rId24"/>
    <p:sldId id="319" r:id="rId25"/>
    <p:sldId id="324" r:id="rId26"/>
    <p:sldId id="323" r:id="rId27"/>
    <p:sldId id="322" r:id="rId28"/>
  </p:sldIdLst>
  <p:sldSz cx="9601200" cy="5400675"/>
  <p:notesSz cx="6858000" cy="9144000"/>
  <p:embeddedFontLst>
    <p:embeddedFont>
      <p:font typeface="Calibri" pitchFamily="34" charset="0"/>
      <p:regular r:id="rId30"/>
      <p:bold r:id="rId31"/>
      <p:italic r:id="rId32"/>
      <p:boldItalic r:id="rId33"/>
    </p:embeddedFont>
    <p:embeddedFont>
      <p:font typeface="Franklin Gothic Medium" pitchFamily="34" charset="0"/>
      <p:regular r:id="rId34"/>
      <p:italic r:id="rId35"/>
    </p:embeddedFont>
    <p:embeddedFont>
      <p:font typeface="Franklin Gothic Book" pitchFamily="34" charset="0"/>
      <p:regular r:id="rId36"/>
      <p:italic r:id="rId37"/>
    </p:embeddedFont>
    <p:embeddedFont>
      <p:font typeface="Calibri Light" charset="0"/>
      <p:regular r:id="rId38"/>
      <p:italic r:id="rId39"/>
    </p:embeddedFont>
    <p:embeddedFont>
      <p:font typeface="Microsoft YaHei" pitchFamily="34" charset="-122"/>
      <p:regular r:id="rId40"/>
      <p:bold r:id="rId41"/>
    </p:embeddedFont>
  </p:embeddedFontLst>
  <p:custDataLst>
    <p:tags r:id="rId42"/>
  </p:custDataLst>
  <p:defaultTextStyle>
    <a:defPPr>
      <a:defRPr lang="zh-CN"/>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875" algn="l" defTabSz="777240" rtl="0" eaLnBrk="1" latinLnBrk="0" hangingPunct="1">
      <a:defRPr sz="1530" kern="1200">
        <a:solidFill>
          <a:schemeClr val="tx1"/>
        </a:solidFill>
        <a:latin typeface="+mn-lt"/>
        <a:ea typeface="+mn-ea"/>
        <a:cs typeface="+mn-cs"/>
      </a:defRPr>
    </a:lvl3pPr>
    <a:lvl4pPr marL="1166495" algn="l" defTabSz="777240" rtl="0" eaLnBrk="1" latinLnBrk="0" hangingPunct="1">
      <a:defRPr sz="1530" kern="1200">
        <a:solidFill>
          <a:schemeClr val="tx1"/>
        </a:solidFill>
        <a:latin typeface="+mn-lt"/>
        <a:ea typeface="+mn-ea"/>
        <a:cs typeface="+mn-cs"/>
      </a:defRPr>
    </a:lvl4pPr>
    <a:lvl5pPr marL="1555115" algn="l" defTabSz="777240" rtl="0" eaLnBrk="1" latinLnBrk="0" hangingPunct="1">
      <a:defRPr sz="1530" kern="1200">
        <a:solidFill>
          <a:schemeClr val="tx1"/>
        </a:solidFill>
        <a:latin typeface="+mn-lt"/>
        <a:ea typeface="+mn-ea"/>
        <a:cs typeface="+mn-cs"/>
      </a:defRPr>
    </a:lvl5pPr>
    <a:lvl6pPr marL="1943735" algn="l" defTabSz="777240" rtl="0" eaLnBrk="1" latinLnBrk="0" hangingPunct="1">
      <a:defRPr sz="1530" kern="1200">
        <a:solidFill>
          <a:schemeClr val="tx1"/>
        </a:solidFill>
        <a:latin typeface="+mn-lt"/>
        <a:ea typeface="+mn-ea"/>
        <a:cs typeface="+mn-cs"/>
      </a:defRPr>
    </a:lvl6pPr>
    <a:lvl7pPr marL="2332990" algn="l" defTabSz="777240" rtl="0" eaLnBrk="1" latinLnBrk="0" hangingPunct="1">
      <a:defRPr sz="1530" kern="1200">
        <a:solidFill>
          <a:schemeClr val="tx1"/>
        </a:solidFill>
        <a:latin typeface="+mn-lt"/>
        <a:ea typeface="+mn-ea"/>
        <a:cs typeface="+mn-cs"/>
      </a:defRPr>
    </a:lvl7pPr>
    <a:lvl8pPr marL="2721610" algn="l" defTabSz="777240" rtl="0" eaLnBrk="1" latinLnBrk="0" hangingPunct="1">
      <a:defRPr sz="1530" kern="1200">
        <a:solidFill>
          <a:schemeClr val="tx1"/>
        </a:solidFill>
        <a:latin typeface="+mn-lt"/>
        <a:ea typeface="+mn-ea"/>
        <a:cs typeface="+mn-cs"/>
      </a:defRPr>
    </a:lvl8pPr>
    <a:lvl9pPr marL="3110230" algn="l" defTabSz="777240" rtl="0" eaLnBrk="1" latinLnBrk="0" hangingPunct="1">
      <a:defRPr sz="153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01">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3F3F2"/>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8" autoAdjust="0"/>
    <p:restoredTop sz="94660"/>
  </p:normalViewPr>
  <p:slideViewPr>
    <p:cSldViewPr snapToGrid="0">
      <p:cViewPr varScale="1">
        <p:scale>
          <a:sx n="137" d="100"/>
          <a:sy n="137" d="100"/>
        </p:scale>
        <p:origin x="-660" y="-84"/>
      </p:cViewPr>
      <p:guideLst>
        <p:guide orient="horz" pos="1701"/>
        <p:guide pos="3024"/>
      </p:guideLst>
    </p:cSldViewPr>
  </p:slideViewPr>
  <p:notesTextViewPr>
    <p:cViewPr>
      <p:scale>
        <a:sx n="1" d="1"/>
        <a:sy n="1" d="1"/>
      </p:scale>
      <p:origin x="0" y="0"/>
    </p:cViewPr>
  </p:notesTextViewPr>
  <p:sorterViewPr>
    <p:cViewPr>
      <p:scale>
        <a:sx n="134" d="100"/>
        <a:sy n="1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90295-A4CA-4163-8A63-EF4B3DAB66A7}" type="datetimeFigureOut">
              <a:rPr lang="zh-CN" altLang="en-US" smtClean="0"/>
              <a:t>2024年06月03日Monday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015B7-38AA-4B20-BB4D-7C35CD61FAE1}" type="slidenum">
              <a:rPr lang="zh-CN" altLang="en-US" smtClean="0"/>
              <a:t>‹#›</a:t>
            </a:fld>
            <a:endParaRPr lang="zh-CN" altLang="en-US"/>
          </a:p>
        </p:txBody>
      </p:sp>
    </p:spTree>
    <p:extLst>
      <p:ext uri="{BB962C8B-B14F-4D97-AF65-F5344CB8AC3E}">
        <p14:creationId xmlns:p14="http://schemas.microsoft.com/office/powerpoint/2010/main" val="4265255889"/>
      </p:ext>
    </p:extLst>
  </p:cSld>
  <p:clrMap bg1="lt1" tx1="dk1" bg2="lt2" tx2="dk2" accent1="accent1" accent2="accent2" accent3="accent3" accent4="accent4" accent5="accent5" accent6="accent6" hlink="hlink" folHlink="folHlink"/>
  <p:notesStyle>
    <a:lvl1pPr marL="0" algn="l" defTabSz="777240" rtl="0" eaLnBrk="1" latinLnBrk="0" hangingPunct="1">
      <a:defRPr sz="1020" kern="1200">
        <a:solidFill>
          <a:schemeClr val="tx1"/>
        </a:solidFill>
        <a:latin typeface="+mn-lt"/>
        <a:ea typeface="+mn-ea"/>
        <a:cs typeface="+mn-cs"/>
      </a:defRPr>
    </a:lvl1pPr>
    <a:lvl2pPr marL="388620" algn="l" defTabSz="777240" rtl="0" eaLnBrk="1" latinLnBrk="0" hangingPunct="1">
      <a:defRPr sz="1020" kern="1200">
        <a:solidFill>
          <a:schemeClr val="tx1"/>
        </a:solidFill>
        <a:latin typeface="+mn-lt"/>
        <a:ea typeface="+mn-ea"/>
        <a:cs typeface="+mn-cs"/>
      </a:defRPr>
    </a:lvl2pPr>
    <a:lvl3pPr marL="777875" algn="l" defTabSz="777240" rtl="0" eaLnBrk="1" latinLnBrk="0" hangingPunct="1">
      <a:defRPr sz="1020" kern="1200">
        <a:solidFill>
          <a:schemeClr val="tx1"/>
        </a:solidFill>
        <a:latin typeface="+mn-lt"/>
        <a:ea typeface="+mn-ea"/>
        <a:cs typeface="+mn-cs"/>
      </a:defRPr>
    </a:lvl3pPr>
    <a:lvl4pPr marL="1166495" algn="l" defTabSz="777240" rtl="0" eaLnBrk="1" latinLnBrk="0" hangingPunct="1">
      <a:defRPr sz="1020" kern="1200">
        <a:solidFill>
          <a:schemeClr val="tx1"/>
        </a:solidFill>
        <a:latin typeface="+mn-lt"/>
        <a:ea typeface="+mn-ea"/>
        <a:cs typeface="+mn-cs"/>
      </a:defRPr>
    </a:lvl4pPr>
    <a:lvl5pPr marL="1555115" algn="l" defTabSz="777240" rtl="0" eaLnBrk="1" latinLnBrk="0" hangingPunct="1">
      <a:defRPr sz="1020" kern="1200">
        <a:solidFill>
          <a:schemeClr val="tx1"/>
        </a:solidFill>
        <a:latin typeface="+mn-lt"/>
        <a:ea typeface="+mn-ea"/>
        <a:cs typeface="+mn-cs"/>
      </a:defRPr>
    </a:lvl5pPr>
    <a:lvl6pPr marL="1943735" algn="l" defTabSz="777240" rtl="0" eaLnBrk="1" latinLnBrk="0" hangingPunct="1">
      <a:defRPr sz="1020" kern="1200">
        <a:solidFill>
          <a:schemeClr val="tx1"/>
        </a:solidFill>
        <a:latin typeface="+mn-lt"/>
        <a:ea typeface="+mn-ea"/>
        <a:cs typeface="+mn-cs"/>
      </a:defRPr>
    </a:lvl6pPr>
    <a:lvl7pPr marL="2332990" algn="l" defTabSz="777240" rtl="0" eaLnBrk="1" latinLnBrk="0" hangingPunct="1">
      <a:defRPr sz="1020" kern="1200">
        <a:solidFill>
          <a:schemeClr val="tx1"/>
        </a:solidFill>
        <a:latin typeface="+mn-lt"/>
        <a:ea typeface="+mn-ea"/>
        <a:cs typeface="+mn-cs"/>
      </a:defRPr>
    </a:lvl7pPr>
    <a:lvl8pPr marL="2721610" algn="l" defTabSz="777240" rtl="0" eaLnBrk="1" latinLnBrk="0" hangingPunct="1">
      <a:defRPr sz="1020" kern="1200">
        <a:solidFill>
          <a:schemeClr val="tx1"/>
        </a:solidFill>
        <a:latin typeface="+mn-lt"/>
        <a:ea typeface="+mn-ea"/>
        <a:cs typeface="+mn-cs"/>
      </a:defRPr>
    </a:lvl8pPr>
    <a:lvl9pPr marL="3110230" algn="l" defTabSz="777240" rtl="0" eaLnBrk="1" latinLnBrk="0" hangingPunct="1">
      <a:defRPr sz="10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t>1</a:t>
            </a:fld>
            <a:endParaRPr lang="zh-CN" altLang="en-US"/>
          </a:p>
        </p:txBody>
      </p:sp>
    </p:spTree>
    <p:extLst>
      <p:ext uri="{BB962C8B-B14F-4D97-AF65-F5344CB8AC3E}">
        <p14:creationId xmlns:p14="http://schemas.microsoft.com/office/powerpoint/2010/main" val="314284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C015B7-38AA-4B20-BB4D-7C35CD61FAE1}"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14284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883861"/>
            <a:ext cx="7200900" cy="1880235"/>
          </a:xfrm>
        </p:spPr>
        <p:txBody>
          <a:bodyPr anchor="b"/>
          <a:lstStyle>
            <a:lvl1pPr algn="ctr">
              <a:defRPr sz="4725"/>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200150" y="2836605"/>
            <a:ext cx="7200900" cy="1303913"/>
          </a:xfrm>
        </p:spPr>
        <p:txBody>
          <a:bodyPr/>
          <a:lstStyle>
            <a:lvl1pPr marL="0" indent="0" algn="ctr">
              <a:buNone/>
              <a:defRPr sz="1890"/>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287536"/>
            <a:ext cx="2070259" cy="457682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60083" y="287536"/>
            <a:ext cx="6090761" cy="457682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5082" y="1346419"/>
            <a:ext cx="8281035" cy="2246530"/>
          </a:xfrm>
        </p:spPr>
        <p:txBody>
          <a:bodyPr anchor="b"/>
          <a:lstStyle>
            <a:lvl1pPr>
              <a:defRPr sz="4725"/>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5082" y="3614203"/>
            <a:ext cx="8281035" cy="1181397"/>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20">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60083" y="1437680"/>
            <a:ext cx="4080510"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860608" y="1437680"/>
            <a:ext cx="4080510"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61333" y="287536"/>
            <a:ext cx="8281035" cy="1043881"/>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61334" y="1323916"/>
            <a:ext cx="4061757" cy="648831"/>
          </a:xfrm>
        </p:spPr>
        <p:txBody>
          <a:bodyPr anchor="b"/>
          <a:lstStyle>
            <a:lvl1pPr marL="0" indent="0">
              <a:buNone/>
              <a:defRPr sz="1890" b="1"/>
            </a:lvl1pPr>
            <a:lvl2pPr marL="360045" indent="0">
              <a:buNone/>
              <a:defRPr sz="1575" b="1"/>
            </a:lvl2pPr>
            <a:lvl3pPr marL="720090" indent="0">
              <a:buNone/>
              <a:defRPr sz="1420"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4" name="Content Placeholder 3"/>
          <p:cNvSpPr>
            <a:spLocks noGrp="1"/>
          </p:cNvSpPr>
          <p:nvPr>
            <p:ph sz="half" idx="2"/>
          </p:nvPr>
        </p:nvSpPr>
        <p:spPr>
          <a:xfrm>
            <a:off x="661334" y="1972747"/>
            <a:ext cx="4061757"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860607" y="1323916"/>
            <a:ext cx="4081761" cy="648831"/>
          </a:xfrm>
        </p:spPr>
        <p:txBody>
          <a:bodyPr anchor="b"/>
          <a:lstStyle>
            <a:lvl1pPr marL="0" indent="0">
              <a:buNone/>
              <a:defRPr sz="1890" b="1"/>
            </a:lvl1pPr>
            <a:lvl2pPr marL="360045" indent="0">
              <a:buNone/>
              <a:defRPr sz="1575" b="1"/>
            </a:lvl2pPr>
            <a:lvl3pPr marL="720090" indent="0">
              <a:buNone/>
              <a:defRPr sz="1420"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6" name="Content Placeholder 5"/>
          <p:cNvSpPr>
            <a:spLocks noGrp="1"/>
          </p:cNvSpPr>
          <p:nvPr>
            <p:ph sz="quarter" idx="4"/>
          </p:nvPr>
        </p:nvSpPr>
        <p:spPr>
          <a:xfrm>
            <a:off x="4860607" y="1972747"/>
            <a:ext cx="4081761"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081760" y="777597"/>
            <a:ext cx="4860608" cy="383798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5"/>
            </a:lvl2pPr>
            <a:lvl3pPr marL="720090" indent="0">
              <a:buNone/>
              <a:defRPr sz="945"/>
            </a:lvl3pPr>
            <a:lvl4pPr marL="1080135" indent="0">
              <a:buNone/>
              <a:defRPr sz="790"/>
            </a:lvl4pPr>
            <a:lvl5pPr marL="1440180" indent="0">
              <a:buNone/>
              <a:defRPr sz="790"/>
            </a:lvl5pPr>
            <a:lvl6pPr marL="1800225" indent="0">
              <a:buNone/>
              <a:defRPr sz="790"/>
            </a:lvl6pPr>
            <a:lvl7pPr marL="2160270" indent="0">
              <a:buNone/>
              <a:defRPr sz="790"/>
            </a:lvl7pPr>
            <a:lvl8pPr marL="2520315" indent="0">
              <a:buNone/>
              <a:defRPr sz="790"/>
            </a:lvl8pPr>
            <a:lvl9pPr marL="2880360" indent="0">
              <a:buNone/>
              <a:defRPr sz="79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081760" y="777597"/>
            <a:ext cx="4860608" cy="383798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5"/>
            </a:lvl2pPr>
            <a:lvl3pPr marL="720090" indent="0">
              <a:buNone/>
              <a:defRPr sz="945"/>
            </a:lvl3pPr>
            <a:lvl4pPr marL="1080135" indent="0">
              <a:buNone/>
              <a:defRPr sz="790"/>
            </a:lvl4pPr>
            <a:lvl5pPr marL="1440180" indent="0">
              <a:buNone/>
              <a:defRPr sz="790"/>
            </a:lvl5pPr>
            <a:lvl6pPr marL="1800225" indent="0">
              <a:buNone/>
              <a:defRPr sz="790"/>
            </a:lvl6pPr>
            <a:lvl7pPr marL="2160270" indent="0">
              <a:buNone/>
              <a:defRPr sz="790"/>
            </a:lvl7pPr>
            <a:lvl8pPr marL="2520315" indent="0">
              <a:buNone/>
              <a:defRPr sz="790"/>
            </a:lvl8pPr>
            <a:lvl9pPr marL="2880360" indent="0">
              <a:buNone/>
              <a:defRPr sz="79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6309789-FCD6-481A-9923-32E656DF23CB}" type="datetimeFigureOut">
              <a:rPr lang="zh-CN" altLang="en-US" smtClean="0"/>
              <a:t>2024年06月03日Monday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99288B-7458-47DA-BB60-683206BA41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287536"/>
            <a:ext cx="8281035" cy="104388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60083" y="1437680"/>
            <a:ext cx="8281035" cy="342667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60083" y="5005626"/>
            <a:ext cx="2160270" cy="287536"/>
          </a:xfrm>
          <a:prstGeom prst="rect">
            <a:avLst/>
          </a:prstGeom>
        </p:spPr>
        <p:txBody>
          <a:bodyPr vert="horz" lIns="91440" tIns="45720" rIns="91440" bIns="45720" rtlCol="0" anchor="ctr"/>
          <a:lstStyle>
            <a:lvl1pPr algn="l">
              <a:defRPr sz="945">
                <a:solidFill>
                  <a:schemeClr val="tx1">
                    <a:tint val="75000"/>
                  </a:schemeClr>
                </a:solidFill>
              </a:defRPr>
            </a:lvl1pPr>
          </a:lstStyle>
          <a:p>
            <a:fld id="{E6309789-FCD6-481A-9923-32E656DF23CB}" type="datetimeFigureOut">
              <a:rPr lang="zh-CN" altLang="en-US" smtClean="0"/>
              <a:t>2024年06月03日Monday</a:t>
            </a:fld>
            <a:endParaRPr lang="zh-CN" altLang="en-US"/>
          </a:p>
        </p:txBody>
      </p:sp>
      <p:sp>
        <p:nvSpPr>
          <p:cNvPr id="5" name="Footer Placeholder 4"/>
          <p:cNvSpPr>
            <a:spLocks noGrp="1"/>
          </p:cNvSpPr>
          <p:nvPr>
            <p:ph type="ftr" sz="quarter" idx="3"/>
          </p:nvPr>
        </p:nvSpPr>
        <p:spPr>
          <a:xfrm>
            <a:off x="3180398" y="5005626"/>
            <a:ext cx="3240405" cy="287536"/>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80848" y="5005626"/>
            <a:ext cx="2160270" cy="287536"/>
          </a:xfrm>
          <a:prstGeom prst="rect">
            <a:avLst/>
          </a:prstGeom>
        </p:spPr>
        <p:txBody>
          <a:bodyPr vert="horz" lIns="91440" tIns="45720" rIns="91440" bIns="45720" rtlCol="0" anchor="ctr"/>
          <a:lstStyle>
            <a:lvl1pPr algn="r">
              <a:defRPr sz="945">
                <a:solidFill>
                  <a:schemeClr val="tx1">
                    <a:tint val="75000"/>
                  </a:schemeClr>
                </a:solidFill>
              </a:defRPr>
            </a:lvl1pPr>
          </a:lstStyle>
          <a:p>
            <a:fld id="{7899288B-7458-47DA-BB60-683206BA417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340" indent="-180340" algn="l" defTabSz="720090" rtl="0" eaLnBrk="1" latinLnBrk="0" hangingPunct="1">
        <a:lnSpc>
          <a:spcPct val="90000"/>
        </a:lnSpc>
        <a:spcBef>
          <a:spcPts val="790"/>
        </a:spcBef>
        <a:buFont typeface="Arial" pitchFamily="34" charset="0"/>
        <a:buChar char="•"/>
        <a:defRPr sz="2205" kern="1200">
          <a:solidFill>
            <a:schemeClr val="tx1"/>
          </a:solidFill>
          <a:latin typeface="+mn-lt"/>
          <a:ea typeface="+mn-ea"/>
          <a:cs typeface="+mn-cs"/>
        </a:defRPr>
      </a:lvl1pPr>
      <a:lvl2pPr marL="540385" indent="-180340" algn="l" defTabSz="720090" rtl="0" eaLnBrk="1" latinLnBrk="0" hangingPunct="1">
        <a:lnSpc>
          <a:spcPct val="90000"/>
        </a:lnSpc>
        <a:spcBef>
          <a:spcPts val="395"/>
        </a:spcBef>
        <a:buFont typeface="Arial" pitchFamily="34" charset="0"/>
        <a:buChar char="•"/>
        <a:defRPr sz="1890" kern="1200">
          <a:solidFill>
            <a:schemeClr val="tx1"/>
          </a:solidFill>
          <a:latin typeface="+mn-lt"/>
          <a:ea typeface="+mn-ea"/>
          <a:cs typeface="+mn-cs"/>
        </a:defRPr>
      </a:lvl2pPr>
      <a:lvl3pPr marL="900430" indent="-180340" algn="l" defTabSz="720090" rtl="0" eaLnBrk="1" latinLnBrk="0" hangingPunct="1">
        <a:lnSpc>
          <a:spcPct val="90000"/>
        </a:lnSpc>
        <a:spcBef>
          <a:spcPts val="395"/>
        </a:spcBef>
        <a:buFont typeface="Arial" pitchFamily="34" charset="0"/>
        <a:buChar char="•"/>
        <a:defRPr sz="1575" kern="1200">
          <a:solidFill>
            <a:schemeClr val="tx1"/>
          </a:solidFill>
          <a:latin typeface="+mn-lt"/>
          <a:ea typeface="+mn-ea"/>
          <a:cs typeface="+mn-cs"/>
        </a:defRPr>
      </a:lvl3pPr>
      <a:lvl4pPr marL="1260475" indent="-180340" algn="l" defTabSz="720090" rtl="0" eaLnBrk="1" latinLnBrk="0" hangingPunct="1">
        <a:lnSpc>
          <a:spcPct val="90000"/>
        </a:lnSpc>
        <a:spcBef>
          <a:spcPts val="395"/>
        </a:spcBef>
        <a:buFont typeface="Arial" pitchFamily="34" charset="0"/>
        <a:buChar char="•"/>
        <a:defRPr sz="1420" kern="1200">
          <a:solidFill>
            <a:schemeClr val="tx1"/>
          </a:solidFill>
          <a:latin typeface="+mn-lt"/>
          <a:ea typeface="+mn-ea"/>
          <a:cs typeface="+mn-cs"/>
        </a:defRPr>
      </a:lvl4pPr>
      <a:lvl5pPr marL="1620520" indent="-180340" algn="l" defTabSz="720090" rtl="0" eaLnBrk="1" latinLnBrk="0" hangingPunct="1">
        <a:lnSpc>
          <a:spcPct val="90000"/>
        </a:lnSpc>
        <a:spcBef>
          <a:spcPts val="395"/>
        </a:spcBef>
        <a:buFont typeface="Arial" pitchFamily="34" charset="0"/>
        <a:buChar char="•"/>
        <a:defRPr sz="1420" kern="1200">
          <a:solidFill>
            <a:schemeClr val="tx1"/>
          </a:solidFill>
          <a:latin typeface="+mn-lt"/>
          <a:ea typeface="+mn-ea"/>
          <a:cs typeface="+mn-cs"/>
        </a:defRPr>
      </a:lvl5pPr>
      <a:lvl6pPr marL="1980565" indent="-180340" algn="l" defTabSz="720090" rtl="0" eaLnBrk="1" latinLnBrk="0" hangingPunct="1">
        <a:lnSpc>
          <a:spcPct val="90000"/>
        </a:lnSpc>
        <a:spcBef>
          <a:spcPts val="395"/>
        </a:spcBef>
        <a:buFont typeface="Arial" pitchFamily="34" charset="0"/>
        <a:buChar char="•"/>
        <a:defRPr sz="1420" kern="1200">
          <a:solidFill>
            <a:schemeClr val="tx1"/>
          </a:solidFill>
          <a:latin typeface="+mn-lt"/>
          <a:ea typeface="+mn-ea"/>
          <a:cs typeface="+mn-cs"/>
        </a:defRPr>
      </a:lvl6pPr>
      <a:lvl7pPr marL="2340610" indent="-180340" algn="l" defTabSz="720090" rtl="0" eaLnBrk="1" latinLnBrk="0" hangingPunct="1">
        <a:lnSpc>
          <a:spcPct val="90000"/>
        </a:lnSpc>
        <a:spcBef>
          <a:spcPts val="395"/>
        </a:spcBef>
        <a:buFont typeface="Arial" pitchFamily="34" charset="0"/>
        <a:buChar char="•"/>
        <a:defRPr sz="1420" kern="1200">
          <a:solidFill>
            <a:schemeClr val="tx1"/>
          </a:solidFill>
          <a:latin typeface="+mn-lt"/>
          <a:ea typeface="+mn-ea"/>
          <a:cs typeface="+mn-cs"/>
        </a:defRPr>
      </a:lvl7pPr>
      <a:lvl8pPr marL="2700655" indent="-180340" algn="l" defTabSz="720090" rtl="0" eaLnBrk="1" latinLnBrk="0" hangingPunct="1">
        <a:lnSpc>
          <a:spcPct val="90000"/>
        </a:lnSpc>
        <a:spcBef>
          <a:spcPts val="395"/>
        </a:spcBef>
        <a:buFont typeface="Arial" pitchFamily="34" charset="0"/>
        <a:buChar char="•"/>
        <a:defRPr sz="1420" kern="1200">
          <a:solidFill>
            <a:schemeClr val="tx1"/>
          </a:solidFill>
          <a:latin typeface="+mn-lt"/>
          <a:ea typeface="+mn-ea"/>
          <a:cs typeface="+mn-cs"/>
        </a:defRPr>
      </a:lvl8pPr>
      <a:lvl9pPr marL="3060700" indent="-180340" algn="l" defTabSz="720090" rtl="0" eaLnBrk="1" latinLnBrk="0" hangingPunct="1">
        <a:lnSpc>
          <a:spcPct val="90000"/>
        </a:lnSpc>
        <a:spcBef>
          <a:spcPts val="395"/>
        </a:spcBef>
        <a:buFont typeface="Arial" pitchFamily="34" charset="0"/>
        <a:buChar char="•"/>
        <a:defRPr sz="1420" kern="1200">
          <a:solidFill>
            <a:schemeClr val="tx1"/>
          </a:solidFill>
          <a:latin typeface="+mn-lt"/>
          <a:ea typeface="+mn-ea"/>
          <a:cs typeface="+mn-cs"/>
        </a:defRPr>
      </a:lvl9pPr>
    </p:bodyStyle>
    <p:otherStyle>
      <a:defPPr>
        <a:defRPr lang="en-US"/>
      </a:defPPr>
      <a:lvl1pPr marL="0" algn="l" defTabSz="720090" rtl="0" eaLnBrk="1" latinLnBrk="0" hangingPunct="1">
        <a:defRPr sz="1420" kern="1200">
          <a:solidFill>
            <a:schemeClr val="tx1"/>
          </a:solidFill>
          <a:latin typeface="+mn-lt"/>
          <a:ea typeface="+mn-ea"/>
          <a:cs typeface="+mn-cs"/>
        </a:defRPr>
      </a:lvl1pPr>
      <a:lvl2pPr marL="360045" algn="l" defTabSz="720090" rtl="0" eaLnBrk="1" latinLnBrk="0" hangingPunct="1">
        <a:defRPr sz="1420" kern="1200">
          <a:solidFill>
            <a:schemeClr val="tx1"/>
          </a:solidFill>
          <a:latin typeface="+mn-lt"/>
          <a:ea typeface="+mn-ea"/>
          <a:cs typeface="+mn-cs"/>
        </a:defRPr>
      </a:lvl2pPr>
      <a:lvl3pPr marL="720090" algn="l" defTabSz="720090" rtl="0" eaLnBrk="1" latinLnBrk="0" hangingPunct="1">
        <a:defRPr sz="1420" kern="1200">
          <a:solidFill>
            <a:schemeClr val="tx1"/>
          </a:solidFill>
          <a:latin typeface="+mn-lt"/>
          <a:ea typeface="+mn-ea"/>
          <a:cs typeface="+mn-cs"/>
        </a:defRPr>
      </a:lvl3pPr>
      <a:lvl4pPr marL="1080135" algn="l" defTabSz="720090" rtl="0" eaLnBrk="1" latinLnBrk="0" hangingPunct="1">
        <a:defRPr sz="1420" kern="1200">
          <a:solidFill>
            <a:schemeClr val="tx1"/>
          </a:solidFill>
          <a:latin typeface="+mn-lt"/>
          <a:ea typeface="+mn-ea"/>
          <a:cs typeface="+mn-cs"/>
        </a:defRPr>
      </a:lvl4pPr>
      <a:lvl5pPr marL="1440180" algn="l" defTabSz="720090" rtl="0" eaLnBrk="1" latinLnBrk="0" hangingPunct="1">
        <a:defRPr sz="1420" kern="1200">
          <a:solidFill>
            <a:schemeClr val="tx1"/>
          </a:solidFill>
          <a:latin typeface="+mn-lt"/>
          <a:ea typeface="+mn-ea"/>
          <a:cs typeface="+mn-cs"/>
        </a:defRPr>
      </a:lvl5pPr>
      <a:lvl6pPr marL="1800225" algn="l" defTabSz="720090" rtl="0" eaLnBrk="1" latinLnBrk="0" hangingPunct="1">
        <a:defRPr sz="1420" kern="1200">
          <a:solidFill>
            <a:schemeClr val="tx1"/>
          </a:solidFill>
          <a:latin typeface="+mn-lt"/>
          <a:ea typeface="+mn-ea"/>
          <a:cs typeface="+mn-cs"/>
        </a:defRPr>
      </a:lvl6pPr>
      <a:lvl7pPr marL="2160270" algn="l" defTabSz="720090" rtl="0" eaLnBrk="1" latinLnBrk="0" hangingPunct="1">
        <a:defRPr sz="1420" kern="1200">
          <a:solidFill>
            <a:schemeClr val="tx1"/>
          </a:solidFill>
          <a:latin typeface="+mn-lt"/>
          <a:ea typeface="+mn-ea"/>
          <a:cs typeface="+mn-cs"/>
        </a:defRPr>
      </a:lvl7pPr>
      <a:lvl8pPr marL="2520315" algn="l" defTabSz="720090" rtl="0" eaLnBrk="1" latinLnBrk="0" hangingPunct="1">
        <a:defRPr sz="1420" kern="1200">
          <a:solidFill>
            <a:schemeClr val="tx1"/>
          </a:solidFill>
          <a:latin typeface="+mn-lt"/>
          <a:ea typeface="+mn-ea"/>
          <a:cs typeface="+mn-cs"/>
        </a:defRPr>
      </a:lvl8pPr>
      <a:lvl9pPr marL="2880360" algn="l" defTabSz="720090" rtl="0" eaLnBrk="1" latinLnBrk="0" hangingPunct="1">
        <a:defRPr sz="14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26399;&#26411;&#35797;&#39064;&#21450;&#20998;&#26512;.docx"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one.ouchn.cn/"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1905962" y="1756035"/>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p>
        </p:txBody>
      </p:sp>
      <p:sp>
        <p:nvSpPr>
          <p:cNvPr id="24" name="椭圆 23"/>
          <p:cNvSpPr/>
          <p:nvPr/>
        </p:nvSpPr>
        <p:spPr>
          <a:xfrm>
            <a:off x="1371457" y="3709403"/>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p>
        </p:txBody>
      </p:sp>
      <p:sp>
        <p:nvSpPr>
          <p:cNvPr id="25" name="椭圆 24"/>
          <p:cNvSpPr/>
          <p:nvPr/>
        </p:nvSpPr>
        <p:spPr>
          <a:xfrm>
            <a:off x="862117" y="1783206"/>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p>
        </p:txBody>
      </p:sp>
      <p:sp>
        <p:nvSpPr>
          <p:cNvPr id="35" name="文本框 34"/>
          <p:cNvSpPr txBox="1"/>
          <p:nvPr/>
        </p:nvSpPr>
        <p:spPr>
          <a:xfrm>
            <a:off x="4998731" y="1497689"/>
            <a:ext cx="4235525" cy="461665"/>
          </a:xfrm>
          <a:prstGeom prst="rect">
            <a:avLst/>
          </a:prstGeom>
          <a:noFill/>
        </p:spPr>
        <p:txBody>
          <a:bodyPr vert="horz" wrap="square" rtlCol="0">
            <a:spAutoFit/>
          </a:bodyPr>
          <a:lstStyle/>
          <a:p>
            <a:r>
              <a:rPr lang="zh-CN" altLang="en-US" sz="2400" dirty="0" smtClean="0">
                <a:solidFill>
                  <a:srgbClr val="FF0000"/>
                </a:solidFill>
                <a:latin typeface="Franklin Gothic Book"/>
              </a:rPr>
              <a:t>学习</a:t>
            </a:r>
            <a:r>
              <a:rPr lang="zh-CN" altLang="en-US" sz="2400" dirty="0">
                <a:solidFill>
                  <a:srgbClr val="FF0000"/>
                </a:solidFill>
                <a:latin typeface="Franklin Gothic Book"/>
              </a:rPr>
              <a:t>重点与学习</a:t>
            </a:r>
            <a:r>
              <a:rPr lang="zh-CN" altLang="en-US" sz="2400" dirty="0" smtClean="0">
                <a:solidFill>
                  <a:srgbClr val="FF0000"/>
                </a:solidFill>
                <a:latin typeface="Franklin Gothic Book"/>
              </a:rPr>
              <a:t>难点</a:t>
            </a:r>
            <a:endParaRPr lang="en-US" altLang="zh-CN" sz="2135" dirty="0">
              <a:latin typeface="叶根友毛笔行书2.0版" pitchFamily="2" charset="-122"/>
              <a:ea typeface="叶根友毛笔行书2.0版" pitchFamily="2" charset="-122"/>
            </a:endParaRPr>
          </a:p>
        </p:txBody>
      </p:sp>
      <p:pic>
        <p:nvPicPr>
          <p:cNvPr id="50" name="图片 49"/>
          <p:cNvPicPr>
            <a:picLocks noChangeAspect="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3673291" y="822058"/>
            <a:ext cx="891035" cy="834160"/>
          </a:xfrm>
          <a:prstGeom prst="rect">
            <a:avLst/>
          </a:prstGeom>
        </p:spPr>
      </p:pic>
      <p:sp>
        <p:nvSpPr>
          <p:cNvPr id="51" name="文本框 50"/>
          <p:cNvSpPr txBox="1"/>
          <p:nvPr/>
        </p:nvSpPr>
        <p:spPr>
          <a:xfrm>
            <a:off x="4126294" y="3192570"/>
            <a:ext cx="872437" cy="475387"/>
          </a:xfrm>
          <a:prstGeom prst="rect">
            <a:avLst/>
          </a:prstGeom>
          <a:noFill/>
        </p:spPr>
        <p:txBody>
          <a:bodyPr vert="horz" wrap="square" rtlCol="0">
            <a:spAutoFit/>
          </a:bodyPr>
          <a:lstStyle/>
          <a:p>
            <a:r>
              <a:rPr lang="zh-CN" altLang="en-US" sz="2490" dirty="0">
                <a:solidFill>
                  <a:schemeClr val="bg1"/>
                </a:solidFill>
                <a:latin typeface="叶根友毛笔行书2.0版" pitchFamily="2" charset="-122"/>
                <a:ea typeface="叶根友毛笔行书2.0版" pitchFamily="2" charset="-122"/>
              </a:rPr>
              <a:t>标题</a:t>
            </a:r>
            <a:endParaRPr lang="en-US" altLang="zh-CN" sz="2490" dirty="0">
              <a:solidFill>
                <a:schemeClr val="bg1"/>
              </a:solidFill>
              <a:latin typeface="叶根友毛笔行书2.0版" pitchFamily="2" charset="-122"/>
              <a:ea typeface="叶根友毛笔行书2.0版" pitchFamily="2" charset="-122"/>
            </a:endParaRPr>
          </a:p>
        </p:txBody>
      </p:sp>
      <p:sp>
        <p:nvSpPr>
          <p:cNvPr id="61" name="文本框 60"/>
          <p:cNvSpPr txBox="1"/>
          <p:nvPr/>
        </p:nvSpPr>
        <p:spPr>
          <a:xfrm>
            <a:off x="5041457" y="3117753"/>
            <a:ext cx="4235525" cy="461665"/>
          </a:xfrm>
          <a:prstGeom prst="rect">
            <a:avLst/>
          </a:prstGeom>
          <a:noFill/>
        </p:spPr>
        <p:txBody>
          <a:bodyPr vert="horz" wrap="square" rtlCol="0">
            <a:spAutoFit/>
          </a:bodyPr>
          <a:lstStyle/>
          <a:p>
            <a:r>
              <a:rPr lang="zh-CN" altLang="en-US" sz="2400" dirty="0" smtClean="0">
                <a:solidFill>
                  <a:srgbClr val="FF0000"/>
                </a:solidFill>
                <a:latin typeface="Franklin Gothic Book"/>
              </a:rPr>
              <a:t>考核方式</a:t>
            </a:r>
            <a:endParaRPr lang="en-US" altLang="zh-CN" sz="2135" dirty="0">
              <a:latin typeface="叶根友毛笔行书2.0版" pitchFamily="2" charset="-122"/>
              <a:ea typeface="叶根友毛笔行书2.0版" pitchFamily="2" charset="-122"/>
            </a:endParaRPr>
          </a:p>
        </p:txBody>
      </p:sp>
      <p:sp>
        <p:nvSpPr>
          <p:cNvPr id="64" name="文本框 63"/>
          <p:cNvSpPr txBox="1"/>
          <p:nvPr/>
        </p:nvSpPr>
        <p:spPr>
          <a:xfrm>
            <a:off x="5041457" y="4327546"/>
            <a:ext cx="4114866" cy="461665"/>
          </a:xfrm>
          <a:prstGeom prst="rect">
            <a:avLst/>
          </a:prstGeom>
          <a:noFill/>
        </p:spPr>
        <p:txBody>
          <a:bodyPr vert="horz" wrap="square" rtlCol="0">
            <a:spAutoFit/>
          </a:bodyPr>
          <a:lstStyle/>
          <a:p>
            <a:r>
              <a:rPr lang="zh-CN" altLang="en-US" sz="2400" dirty="0" smtClean="0">
                <a:solidFill>
                  <a:srgbClr val="FF0000"/>
                </a:solidFill>
                <a:latin typeface="Franklin Gothic Book"/>
              </a:rPr>
              <a:t>教师</a:t>
            </a:r>
            <a:r>
              <a:rPr lang="zh-CN" altLang="en-US" sz="2400" dirty="0">
                <a:solidFill>
                  <a:srgbClr val="FF0000"/>
                </a:solidFill>
                <a:latin typeface="Franklin Gothic Book"/>
              </a:rPr>
              <a:t>联系</a:t>
            </a:r>
            <a:r>
              <a:rPr lang="zh-CN" altLang="en-US" sz="2400" dirty="0" smtClean="0">
                <a:solidFill>
                  <a:srgbClr val="FF0000"/>
                </a:solidFill>
                <a:latin typeface="Franklin Gothic Book"/>
              </a:rPr>
              <a:t>方式</a:t>
            </a:r>
            <a:endParaRPr lang="en-US" altLang="zh-CN" sz="2135" dirty="0">
              <a:latin typeface="叶根友毛笔行书2.0版" pitchFamily="2" charset="-122"/>
              <a:ea typeface="叶根友毛笔行书2.0版" pitchFamily="2" charset="-122"/>
            </a:endParaRPr>
          </a:p>
        </p:txBody>
      </p:sp>
      <p:pic>
        <p:nvPicPr>
          <p:cNvPr id="65" name="图片 64"/>
          <p:cNvPicPr>
            <a:picLocks noChangeAspect="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3721761" y="2483860"/>
            <a:ext cx="790465" cy="740010"/>
          </a:xfrm>
          <a:prstGeom prst="rect">
            <a:avLst/>
          </a:prstGeom>
        </p:spPr>
      </p:pic>
      <p:sp>
        <p:nvSpPr>
          <p:cNvPr id="66" name="文本框 65"/>
          <p:cNvSpPr txBox="1"/>
          <p:nvPr/>
        </p:nvSpPr>
        <p:spPr>
          <a:xfrm>
            <a:off x="4015548" y="3062291"/>
            <a:ext cx="872437" cy="475387"/>
          </a:xfrm>
          <a:prstGeom prst="rect">
            <a:avLst/>
          </a:prstGeom>
          <a:noFill/>
        </p:spPr>
        <p:txBody>
          <a:bodyPr vert="horz" wrap="square" rtlCol="0">
            <a:spAutoFit/>
          </a:bodyPr>
          <a:lstStyle/>
          <a:p>
            <a:r>
              <a:rPr lang="zh-CN" altLang="en-US" sz="2490" dirty="0" smtClean="0">
                <a:solidFill>
                  <a:schemeClr val="bg1"/>
                </a:solidFill>
                <a:latin typeface="叶根友毛笔行书2.0版" pitchFamily="2" charset="-122"/>
                <a:ea typeface="叶根友毛笔行书2.0版" pitchFamily="2" charset="-122"/>
              </a:rPr>
              <a:t>标</a:t>
            </a:r>
            <a:endParaRPr lang="en-US" altLang="zh-CN" sz="2490" dirty="0">
              <a:solidFill>
                <a:schemeClr val="bg1"/>
              </a:solidFill>
              <a:latin typeface="叶根友毛笔行书2.0版" pitchFamily="2" charset="-122"/>
              <a:ea typeface="叶根友毛笔行书2.0版" pitchFamily="2" charset="-122"/>
            </a:endParaRPr>
          </a:p>
        </p:txBody>
      </p:sp>
      <p:sp>
        <p:nvSpPr>
          <p:cNvPr id="67" name="文本框 66"/>
          <p:cNvSpPr txBox="1"/>
          <p:nvPr/>
        </p:nvSpPr>
        <p:spPr>
          <a:xfrm>
            <a:off x="2874818" y="145473"/>
            <a:ext cx="6101495" cy="646331"/>
          </a:xfrm>
          <a:prstGeom prst="rect">
            <a:avLst/>
          </a:prstGeom>
          <a:noFill/>
        </p:spPr>
        <p:txBody>
          <a:bodyPr vert="horz" wrap="square" rtlCol="0">
            <a:spAutoFit/>
          </a:bodyPr>
          <a:lstStyle/>
          <a:p>
            <a:pPr lvl="0"/>
            <a:r>
              <a:rPr lang="zh-CN" altLang="en-US" sz="3600" dirty="0">
                <a:solidFill>
                  <a:prstClr val="black"/>
                </a:solidFill>
                <a:latin typeface="叶根友毛笔行书2.0版" pitchFamily="2" charset="-122"/>
                <a:ea typeface="叶根友毛笔行书2.0版" pitchFamily="2" charset="-122"/>
              </a:rPr>
              <a:t>教学实施方案</a:t>
            </a:r>
          </a:p>
        </p:txBody>
      </p:sp>
      <p:pic>
        <p:nvPicPr>
          <p:cNvPr id="68" name="图片 6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22" name="图片 21"/>
          <p:cNvPicPr>
            <a:picLocks noChangeAspect="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3671477" y="3013183"/>
            <a:ext cx="891035" cy="834160"/>
          </a:xfrm>
          <a:prstGeom prst="rect">
            <a:avLst/>
          </a:prstGeom>
        </p:spPr>
      </p:pic>
      <p:pic>
        <p:nvPicPr>
          <p:cNvPr id="26" name="图片 25"/>
          <p:cNvPicPr>
            <a:picLocks noChangeAspect="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3687136" y="3709403"/>
            <a:ext cx="891035" cy="834160"/>
          </a:xfrm>
          <a:prstGeom prst="rect">
            <a:avLst/>
          </a:prstGeom>
        </p:spPr>
      </p:pic>
      <p:pic>
        <p:nvPicPr>
          <p:cNvPr id="27" name="图片 26"/>
          <p:cNvPicPr>
            <a:picLocks noChangeAspect="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3714137" y="4266832"/>
            <a:ext cx="891035" cy="834160"/>
          </a:xfrm>
          <a:prstGeom prst="rect">
            <a:avLst/>
          </a:prstGeom>
        </p:spPr>
      </p:pic>
      <p:pic>
        <p:nvPicPr>
          <p:cNvPr id="28" name="图片 27"/>
          <p:cNvPicPr>
            <a:picLocks noChangeAspect="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3687135" y="1366126"/>
            <a:ext cx="891035" cy="834160"/>
          </a:xfrm>
          <a:prstGeom prst="rect">
            <a:avLst/>
          </a:prstGeom>
        </p:spPr>
      </p:pic>
      <p:pic>
        <p:nvPicPr>
          <p:cNvPr id="29" name="图片 28"/>
          <p:cNvPicPr>
            <a:picLocks noChangeAspect="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3683499" y="1918445"/>
            <a:ext cx="891035" cy="834160"/>
          </a:xfrm>
          <a:prstGeom prst="rect">
            <a:avLst/>
          </a:prstGeom>
        </p:spPr>
      </p:pic>
      <p:sp>
        <p:nvSpPr>
          <p:cNvPr id="30" name="文本框 50"/>
          <p:cNvSpPr txBox="1"/>
          <p:nvPr/>
        </p:nvSpPr>
        <p:spPr>
          <a:xfrm>
            <a:off x="3622337" y="868454"/>
            <a:ext cx="730005" cy="475515"/>
          </a:xfrm>
          <a:prstGeom prst="rect">
            <a:avLst/>
          </a:prstGeom>
          <a:noFill/>
        </p:spPr>
        <p:txBody>
          <a:bodyPr vert="horz" wrap="square" rtlCol="0">
            <a:spAutoFit/>
          </a:bodyPr>
          <a:lstStyle/>
          <a:p>
            <a:r>
              <a:rPr lang="zh-CN" altLang="en-US" sz="2490" dirty="0" smtClean="0">
                <a:solidFill>
                  <a:schemeClr val="bg1"/>
                </a:solidFill>
                <a:latin typeface="叶根友毛笔行书2.0版" pitchFamily="2" charset="-122"/>
                <a:ea typeface="叶根友毛笔行书2.0版" pitchFamily="2" charset="-122"/>
              </a:rPr>
              <a:t> </a:t>
            </a:r>
            <a:r>
              <a:rPr lang="zh-CN" altLang="en-US" sz="2490" dirty="0" smtClean="0">
                <a:solidFill>
                  <a:srgbClr val="FF0000"/>
                </a:solidFill>
                <a:latin typeface="叶根友毛笔行书2.0版" pitchFamily="2" charset="-122"/>
                <a:ea typeface="叶根友毛笔行书2.0版" pitchFamily="2" charset="-122"/>
              </a:rPr>
              <a:t>一、</a:t>
            </a:r>
            <a:endParaRPr lang="en-US" altLang="zh-CN" sz="2490" dirty="0">
              <a:solidFill>
                <a:srgbClr val="FF0000"/>
              </a:solidFill>
              <a:latin typeface="叶根友毛笔行书2.0版" pitchFamily="2" charset="-122"/>
              <a:ea typeface="叶根友毛笔行书2.0版" pitchFamily="2" charset="-122"/>
            </a:endParaRPr>
          </a:p>
        </p:txBody>
      </p:sp>
      <p:sp>
        <p:nvSpPr>
          <p:cNvPr id="31" name="文本框 50"/>
          <p:cNvSpPr txBox="1"/>
          <p:nvPr/>
        </p:nvSpPr>
        <p:spPr>
          <a:xfrm>
            <a:off x="3602183" y="1472394"/>
            <a:ext cx="737568" cy="475515"/>
          </a:xfrm>
          <a:prstGeom prst="rect">
            <a:avLst/>
          </a:prstGeom>
          <a:noFill/>
        </p:spPr>
        <p:txBody>
          <a:bodyPr vert="horz" wrap="square" rtlCol="0">
            <a:spAutoFit/>
          </a:bodyPr>
          <a:lstStyle/>
          <a:p>
            <a:r>
              <a:rPr lang="zh-CN" altLang="en-US" sz="2490" dirty="0" smtClean="0">
                <a:solidFill>
                  <a:srgbClr val="FF0000"/>
                </a:solidFill>
                <a:latin typeface="叶根友毛笔行书2.0版" pitchFamily="2" charset="-122"/>
                <a:ea typeface="叶根友毛笔行书2.0版" pitchFamily="2" charset="-122"/>
              </a:rPr>
              <a:t> </a:t>
            </a:r>
            <a:r>
              <a:rPr lang="zh-CN" altLang="en-US" sz="2490" b="1" dirty="0" smtClean="0">
                <a:solidFill>
                  <a:srgbClr val="FF0000"/>
                </a:solidFill>
                <a:latin typeface="叶根友毛笔行书2.0版" pitchFamily="2" charset="-122"/>
                <a:ea typeface="叶根友毛笔行书2.0版" pitchFamily="2" charset="-122"/>
              </a:rPr>
              <a:t>二</a:t>
            </a:r>
            <a:r>
              <a:rPr lang="zh-CN" altLang="en-US" sz="2490" dirty="0" smtClean="0">
                <a:solidFill>
                  <a:srgbClr val="FF0000"/>
                </a:solidFill>
                <a:latin typeface="叶根友毛笔行书2.0版" pitchFamily="2" charset="-122"/>
                <a:ea typeface="叶根友毛笔行书2.0版" pitchFamily="2" charset="-122"/>
              </a:rPr>
              <a:t>、</a:t>
            </a:r>
            <a:endParaRPr lang="en-US" altLang="zh-CN" sz="2490" dirty="0">
              <a:solidFill>
                <a:srgbClr val="FF0000"/>
              </a:solidFill>
              <a:latin typeface="叶根友毛笔行书2.0版" pitchFamily="2" charset="-122"/>
              <a:ea typeface="叶根友毛笔行书2.0版" pitchFamily="2" charset="-122"/>
            </a:endParaRPr>
          </a:p>
        </p:txBody>
      </p:sp>
      <p:sp>
        <p:nvSpPr>
          <p:cNvPr id="32" name="文本框 50"/>
          <p:cNvSpPr txBox="1"/>
          <p:nvPr/>
        </p:nvSpPr>
        <p:spPr>
          <a:xfrm>
            <a:off x="3756799" y="2076418"/>
            <a:ext cx="625613" cy="475515"/>
          </a:xfrm>
          <a:prstGeom prst="rect">
            <a:avLst/>
          </a:prstGeom>
          <a:noFill/>
        </p:spPr>
        <p:txBody>
          <a:bodyPr vert="horz" wrap="square" rtlCol="0">
            <a:spAutoFit/>
          </a:bodyPr>
          <a:lstStyle/>
          <a:p>
            <a:r>
              <a:rPr lang="zh-CN" altLang="en-US" sz="2490" dirty="0" smtClean="0">
                <a:solidFill>
                  <a:srgbClr val="FF0000"/>
                </a:solidFill>
                <a:latin typeface="叶根友毛笔行书2.0版" pitchFamily="2" charset="-122"/>
                <a:ea typeface="叶根友毛笔行书2.0版" pitchFamily="2" charset="-122"/>
              </a:rPr>
              <a:t>三、</a:t>
            </a:r>
            <a:endParaRPr lang="en-US" altLang="zh-CN" sz="2490" dirty="0">
              <a:solidFill>
                <a:srgbClr val="FF0000"/>
              </a:solidFill>
              <a:latin typeface="叶根友毛笔行书2.0版" pitchFamily="2" charset="-122"/>
              <a:ea typeface="叶根友毛笔行书2.0版" pitchFamily="2" charset="-122"/>
            </a:endParaRPr>
          </a:p>
        </p:txBody>
      </p:sp>
      <p:sp>
        <p:nvSpPr>
          <p:cNvPr id="33" name="文本框 50"/>
          <p:cNvSpPr txBox="1"/>
          <p:nvPr/>
        </p:nvSpPr>
        <p:spPr>
          <a:xfrm>
            <a:off x="3756799" y="2597007"/>
            <a:ext cx="592253" cy="475515"/>
          </a:xfrm>
          <a:prstGeom prst="rect">
            <a:avLst/>
          </a:prstGeom>
          <a:noFill/>
        </p:spPr>
        <p:txBody>
          <a:bodyPr vert="horz" wrap="square" rtlCol="0">
            <a:spAutoFit/>
          </a:bodyPr>
          <a:lstStyle/>
          <a:p>
            <a:r>
              <a:rPr lang="zh-CN" altLang="en-US" sz="2490" dirty="0" smtClean="0">
                <a:solidFill>
                  <a:srgbClr val="FF0000"/>
                </a:solidFill>
                <a:latin typeface="叶根友毛笔行书2.0版" pitchFamily="2" charset="-122"/>
                <a:ea typeface="叶根友毛笔行书2.0版" pitchFamily="2" charset="-122"/>
              </a:rPr>
              <a:t>四、</a:t>
            </a:r>
            <a:endParaRPr lang="en-US" altLang="zh-CN" sz="2490" dirty="0">
              <a:solidFill>
                <a:srgbClr val="FF0000"/>
              </a:solidFill>
              <a:latin typeface="叶根友毛笔行书2.0版" pitchFamily="2" charset="-122"/>
              <a:ea typeface="叶根友毛笔行书2.0版" pitchFamily="2" charset="-122"/>
            </a:endParaRPr>
          </a:p>
        </p:txBody>
      </p:sp>
      <p:sp>
        <p:nvSpPr>
          <p:cNvPr id="36" name="文本框 50"/>
          <p:cNvSpPr txBox="1"/>
          <p:nvPr/>
        </p:nvSpPr>
        <p:spPr>
          <a:xfrm>
            <a:off x="3756799" y="3117753"/>
            <a:ext cx="582951" cy="475515"/>
          </a:xfrm>
          <a:prstGeom prst="rect">
            <a:avLst/>
          </a:prstGeom>
          <a:noFill/>
        </p:spPr>
        <p:txBody>
          <a:bodyPr vert="horz" wrap="square" rtlCol="0">
            <a:spAutoFit/>
          </a:bodyPr>
          <a:lstStyle/>
          <a:p>
            <a:r>
              <a:rPr lang="zh-CN" altLang="en-US" sz="2490" dirty="0" smtClean="0">
                <a:solidFill>
                  <a:srgbClr val="FF0000"/>
                </a:solidFill>
                <a:latin typeface="叶根友毛笔行书2.0版" pitchFamily="2" charset="-122"/>
                <a:ea typeface="叶根友毛笔行书2.0版" pitchFamily="2" charset="-122"/>
              </a:rPr>
              <a:t>五、</a:t>
            </a:r>
            <a:endParaRPr lang="en-US" altLang="zh-CN" sz="2490" dirty="0">
              <a:solidFill>
                <a:srgbClr val="FF0000"/>
              </a:solidFill>
              <a:latin typeface="叶根友毛笔行书2.0版" pitchFamily="2" charset="-122"/>
              <a:ea typeface="叶根友毛笔行书2.0版" pitchFamily="2" charset="-122"/>
            </a:endParaRPr>
          </a:p>
        </p:txBody>
      </p:sp>
      <p:sp>
        <p:nvSpPr>
          <p:cNvPr id="37" name="文本框 50"/>
          <p:cNvSpPr txBox="1"/>
          <p:nvPr/>
        </p:nvSpPr>
        <p:spPr>
          <a:xfrm>
            <a:off x="3796355" y="3847343"/>
            <a:ext cx="641274" cy="475515"/>
          </a:xfrm>
          <a:prstGeom prst="rect">
            <a:avLst/>
          </a:prstGeom>
          <a:noFill/>
        </p:spPr>
        <p:txBody>
          <a:bodyPr vert="horz" wrap="square" rtlCol="0">
            <a:spAutoFit/>
          </a:bodyPr>
          <a:lstStyle/>
          <a:p>
            <a:r>
              <a:rPr lang="zh-CN" altLang="en-US" sz="2490" dirty="0" smtClean="0">
                <a:solidFill>
                  <a:srgbClr val="FF0000"/>
                </a:solidFill>
                <a:latin typeface="叶根友毛笔行书2.0版" pitchFamily="2" charset="-122"/>
                <a:ea typeface="叶根友毛笔行书2.0版" pitchFamily="2" charset="-122"/>
              </a:rPr>
              <a:t>六、</a:t>
            </a:r>
            <a:endParaRPr lang="en-US" altLang="zh-CN" sz="2490" dirty="0">
              <a:solidFill>
                <a:srgbClr val="FF0000"/>
              </a:solidFill>
              <a:latin typeface="叶根友毛笔行书2.0版" pitchFamily="2" charset="-122"/>
              <a:ea typeface="叶根友毛笔行书2.0版" pitchFamily="2" charset="-122"/>
            </a:endParaRPr>
          </a:p>
        </p:txBody>
      </p:sp>
      <p:sp>
        <p:nvSpPr>
          <p:cNvPr id="38" name="文本框 50"/>
          <p:cNvSpPr txBox="1"/>
          <p:nvPr/>
        </p:nvSpPr>
        <p:spPr>
          <a:xfrm>
            <a:off x="3742353" y="4446153"/>
            <a:ext cx="695276" cy="475515"/>
          </a:xfrm>
          <a:prstGeom prst="rect">
            <a:avLst/>
          </a:prstGeom>
          <a:noFill/>
        </p:spPr>
        <p:txBody>
          <a:bodyPr vert="horz" wrap="square" rtlCol="0">
            <a:spAutoFit/>
          </a:bodyPr>
          <a:lstStyle/>
          <a:p>
            <a:r>
              <a:rPr lang="zh-CN" altLang="en-US" sz="2490" dirty="0" smtClean="0">
                <a:solidFill>
                  <a:srgbClr val="FF0000"/>
                </a:solidFill>
                <a:latin typeface="叶根友毛笔行书2.0版" pitchFamily="2" charset="-122"/>
                <a:ea typeface="叶根友毛笔行书2.0版" pitchFamily="2" charset="-122"/>
              </a:rPr>
              <a:t>七、</a:t>
            </a:r>
            <a:endParaRPr lang="en-US" altLang="zh-CN" sz="2490" dirty="0">
              <a:solidFill>
                <a:srgbClr val="FF0000"/>
              </a:solidFill>
              <a:latin typeface="叶根友毛笔行书2.0版" pitchFamily="2" charset="-122"/>
              <a:ea typeface="叶根友毛笔行书2.0版" pitchFamily="2" charset="-122"/>
            </a:endParaRPr>
          </a:p>
        </p:txBody>
      </p:sp>
      <p:sp>
        <p:nvSpPr>
          <p:cNvPr id="40" name="文本框 34"/>
          <p:cNvSpPr txBox="1"/>
          <p:nvPr/>
        </p:nvSpPr>
        <p:spPr>
          <a:xfrm>
            <a:off x="4981128" y="979527"/>
            <a:ext cx="4235525" cy="461665"/>
          </a:xfrm>
          <a:prstGeom prst="rect">
            <a:avLst/>
          </a:prstGeom>
          <a:noFill/>
        </p:spPr>
        <p:txBody>
          <a:bodyPr vert="horz" wrap="square" rtlCol="0">
            <a:spAutoFit/>
          </a:bodyPr>
          <a:lstStyle/>
          <a:p>
            <a:r>
              <a:rPr lang="zh-CN" altLang="en-US" sz="2400" dirty="0" smtClean="0">
                <a:solidFill>
                  <a:srgbClr val="FF0000"/>
                </a:solidFill>
                <a:latin typeface="Franklin Gothic Book"/>
              </a:rPr>
              <a:t>课程性质及主要内容</a:t>
            </a:r>
            <a:endParaRPr lang="en-US" altLang="zh-CN" sz="2135" dirty="0">
              <a:latin typeface="叶根友毛笔行书2.0版" pitchFamily="2" charset="-122"/>
              <a:ea typeface="叶根友毛笔行书2.0版" pitchFamily="2" charset="-122"/>
            </a:endParaRPr>
          </a:p>
        </p:txBody>
      </p:sp>
      <p:sp>
        <p:nvSpPr>
          <p:cNvPr id="41" name="文本框 34"/>
          <p:cNvSpPr txBox="1"/>
          <p:nvPr/>
        </p:nvSpPr>
        <p:spPr>
          <a:xfrm>
            <a:off x="4981129" y="2075195"/>
            <a:ext cx="4235525" cy="461665"/>
          </a:xfrm>
          <a:prstGeom prst="rect">
            <a:avLst/>
          </a:prstGeom>
          <a:noFill/>
        </p:spPr>
        <p:txBody>
          <a:bodyPr vert="horz" wrap="square" rtlCol="0">
            <a:spAutoFit/>
          </a:bodyPr>
          <a:lstStyle/>
          <a:p>
            <a:r>
              <a:rPr lang="zh-CN" altLang="en-US" sz="2400" dirty="0" smtClean="0">
                <a:solidFill>
                  <a:srgbClr val="FF0000"/>
                </a:solidFill>
                <a:latin typeface="Franklin Gothic Book"/>
              </a:rPr>
              <a:t>课程</a:t>
            </a:r>
            <a:r>
              <a:rPr lang="zh-CN" altLang="en-US" sz="2400" dirty="0">
                <a:solidFill>
                  <a:srgbClr val="FF0000"/>
                </a:solidFill>
                <a:latin typeface="Franklin Gothic Book"/>
              </a:rPr>
              <a:t>思</a:t>
            </a:r>
            <a:r>
              <a:rPr lang="zh-CN" altLang="en-US" sz="2400" dirty="0" smtClean="0">
                <a:solidFill>
                  <a:srgbClr val="FF0000"/>
                </a:solidFill>
                <a:latin typeface="Franklin Gothic Book"/>
              </a:rPr>
              <a:t>政</a:t>
            </a:r>
            <a:endParaRPr lang="en-US" altLang="zh-CN" sz="2135" dirty="0">
              <a:latin typeface="叶根友毛笔行书2.0版" pitchFamily="2" charset="-122"/>
              <a:ea typeface="叶根友毛笔行书2.0版" pitchFamily="2" charset="-122"/>
            </a:endParaRPr>
          </a:p>
        </p:txBody>
      </p:sp>
      <p:sp>
        <p:nvSpPr>
          <p:cNvPr id="42" name="文本框 60"/>
          <p:cNvSpPr txBox="1"/>
          <p:nvPr/>
        </p:nvSpPr>
        <p:spPr>
          <a:xfrm>
            <a:off x="4998731" y="2597007"/>
            <a:ext cx="4235525" cy="461665"/>
          </a:xfrm>
          <a:prstGeom prst="rect">
            <a:avLst/>
          </a:prstGeom>
          <a:noFill/>
        </p:spPr>
        <p:txBody>
          <a:bodyPr vert="horz" wrap="square" rtlCol="0">
            <a:spAutoFit/>
          </a:bodyPr>
          <a:lstStyle/>
          <a:p>
            <a:r>
              <a:rPr lang="zh-CN" altLang="en-US" sz="2400" dirty="0" smtClean="0">
                <a:solidFill>
                  <a:srgbClr val="FF0000"/>
                </a:solidFill>
                <a:latin typeface="Franklin Gothic Book"/>
              </a:rPr>
              <a:t>学习方法引导</a:t>
            </a:r>
            <a:endParaRPr lang="en-US" altLang="zh-CN" sz="2135" dirty="0">
              <a:latin typeface="叶根友毛笔行书2.0版" pitchFamily="2" charset="-122"/>
              <a:ea typeface="叶根友毛笔行书2.0版" pitchFamily="2" charset="-122"/>
            </a:endParaRPr>
          </a:p>
        </p:txBody>
      </p:sp>
      <p:sp>
        <p:nvSpPr>
          <p:cNvPr id="43" name="文本框 63"/>
          <p:cNvSpPr txBox="1"/>
          <p:nvPr/>
        </p:nvSpPr>
        <p:spPr>
          <a:xfrm>
            <a:off x="5101788" y="3736928"/>
            <a:ext cx="4114866" cy="461665"/>
          </a:xfrm>
          <a:prstGeom prst="rect">
            <a:avLst/>
          </a:prstGeom>
          <a:noFill/>
        </p:spPr>
        <p:txBody>
          <a:bodyPr vert="horz" wrap="square" rtlCol="0">
            <a:spAutoFit/>
          </a:bodyPr>
          <a:lstStyle/>
          <a:p>
            <a:r>
              <a:rPr lang="zh-CN" altLang="en-US" sz="2400" dirty="0" smtClean="0">
                <a:solidFill>
                  <a:srgbClr val="FF0000"/>
                </a:solidFill>
                <a:latin typeface="Franklin Gothic Book"/>
              </a:rPr>
              <a:t>试题解析</a:t>
            </a:r>
            <a:endParaRPr lang="en-US" altLang="zh-CN" sz="2135" dirty="0">
              <a:latin typeface="叶根友毛笔行书2.0版" pitchFamily="2" charset="-122"/>
              <a:ea typeface="叶根友毛笔行书2.0版" pitchFamily="2" charset="-122"/>
            </a:endParaRPr>
          </a:p>
        </p:txBody>
      </p:sp>
    </p:spTree>
    <p:extLst>
      <p:ext uri="{BB962C8B-B14F-4D97-AF65-F5344CB8AC3E}">
        <p14:creationId xmlns:p14="http://schemas.microsoft.com/office/powerpoint/2010/main" val="411681755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par>
                                <p:cTn id="91" presetID="10" presetClass="entr" presetSubtype="0" fill="hold" grpId="0" nodeType="withEffect">
                                  <p:stCondLst>
                                    <p:cond delay="60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par>
                                <p:cTn id="94" presetID="10" presetClass="entr" presetSubtype="0" fill="hold" grpId="0" nodeType="withEffect">
                                  <p:stCondLst>
                                    <p:cond delay="60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60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51" grpId="0"/>
      <p:bldP spid="61" grpId="0"/>
      <p:bldP spid="64" grpId="0"/>
      <p:bldP spid="66" grpId="0"/>
      <p:bldP spid="67" grpId="0"/>
      <p:bldP spid="30" grpId="0"/>
      <p:bldP spid="31" grpId="0"/>
      <p:bldP spid="32" grpId="0"/>
      <p:bldP spid="33" grpId="0"/>
      <p:bldP spid="36" grpId="0"/>
      <p:bldP spid="37" grpId="0"/>
      <p:bldP spid="38" grpId="0"/>
      <p:bldP spid="40" grpId="0"/>
      <p:bldP spid="41" grpId="0"/>
      <p:bldP spid="42" grpId="0"/>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738664"/>
          </a:xfrm>
          <a:prstGeom prst="rect">
            <a:avLst/>
          </a:prstGeom>
          <a:noFill/>
        </p:spPr>
        <p:txBody>
          <a:bodyPr vert="horz" wrap="square" rtlCol="0">
            <a:spAutoFit/>
          </a:bodyPr>
          <a:lstStyle/>
          <a:p>
            <a:r>
              <a:rPr lang="zh-CN" altLang="en-US" sz="1400" dirty="0" smtClean="0">
                <a:solidFill>
                  <a:srgbClr val="FF0000"/>
                </a:solidFill>
                <a:latin typeface="叶根友毛笔行书2.0版" pitchFamily="2" charset="-122"/>
                <a:ea typeface="叶根友毛笔行书2.0版" pitchFamily="2" charset="-122"/>
              </a:rPr>
              <a:t>（三）、</a:t>
            </a:r>
            <a:r>
              <a:rPr lang="zh-CN" altLang="en-US" sz="1400" dirty="0">
                <a:solidFill>
                  <a:srgbClr val="FF0000"/>
                </a:solidFill>
                <a:latin typeface="叶根友毛笔行书2.0版" pitchFamily="2" charset="-122"/>
                <a:ea typeface="叶根友毛笔行书2.0版" pitchFamily="2" charset="-122"/>
              </a:rPr>
              <a:t>完成形成性考核任务方法：</a:t>
            </a:r>
          </a:p>
          <a:p>
            <a:endParaRPr lang="en-US" altLang="zh-CN" sz="1400" dirty="0" smtClean="0">
              <a:solidFill>
                <a:srgbClr val="FF0000"/>
              </a:solidFill>
              <a:latin typeface="叶根友毛笔行书2.0版" pitchFamily="2" charset="-122"/>
              <a:ea typeface="叶根友毛笔行书2.0版" pitchFamily="2" charset="-122"/>
            </a:endParaRPr>
          </a:p>
          <a:p>
            <a:r>
              <a:rPr lang="en-US" altLang="zh-CN" sz="1400" dirty="0" smtClean="0">
                <a:solidFill>
                  <a:srgbClr val="FF0000"/>
                </a:solidFill>
                <a:latin typeface="叶根友毛笔行书2.0版" pitchFamily="2" charset="-122"/>
                <a:ea typeface="叶根友毛笔行书2.0版" pitchFamily="2" charset="-122"/>
              </a:rPr>
              <a:t>1</a:t>
            </a:r>
            <a:r>
              <a:rPr lang="zh-CN" altLang="en-US" sz="1400" dirty="0">
                <a:solidFill>
                  <a:srgbClr val="FF0000"/>
                </a:solidFill>
                <a:latin typeface="叶根友毛笔行书2.0版" pitchFamily="2" charset="-122"/>
                <a:ea typeface="叶根友毛笔行书2.0版" pitchFamily="2" charset="-122"/>
              </a:rPr>
              <a:t>、共有六次形成性考核，进入依次完成</a:t>
            </a: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0" name="图片 9"/>
          <p:cNvPicPr/>
          <p:nvPr/>
        </p:nvPicPr>
        <p:blipFill>
          <a:blip r:embed="rId6"/>
          <a:stretch>
            <a:fillRect/>
          </a:stretch>
        </p:blipFill>
        <p:spPr>
          <a:xfrm>
            <a:off x="2162174" y="1717964"/>
            <a:ext cx="6787861" cy="3068348"/>
          </a:xfrm>
          <a:prstGeom prst="rect">
            <a:avLst/>
          </a:prstGeom>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07777"/>
          </a:xfrm>
          <a:prstGeom prst="rect">
            <a:avLst/>
          </a:prstGeom>
          <a:noFill/>
        </p:spPr>
        <p:txBody>
          <a:bodyPr vert="horz" wrap="square" rtlCol="0">
            <a:spAutoFit/>
          </a:bodyPr>
          <a:lstStyle/>
          <a:p>
            <a:r>
              <a:rPr lang="zh-CN" altLang="zh-CN" sz="1000" kern="100" dirty="0">
                <a:cs typeface="Times New Roman"/>
              </a:rPr>
              <a:t> </a:t>
            </a:r>
            <a:r>
              <a:rPr lang="en-US" altLang="zh-CN" sz="1400" kern="100" dirty="0">
                <a:solidFill>
                  <a:srgbClr val="FF0000"/>
                </a:solidFill>
                <a:cs typeface="Times New Roman"/>
              </a:rPr>
              <a:t>2</a:t>
            </a:r>
            <a:r>
              <a:rPr lang="zh-CN" altLang="zh-CN" sz="1400" kern="100" dirty="0">
                <a:solidFill>
                  <a:srgbClr val="FF0000"/>
                </a:solidFill>
                <a:cs typeface="Times New Roman"/>
              </a:rPr>
              <a:t>、点击“形考任务</a:t>
            </a:r>
            <a:r>
              <a:rPr lang="en-US" altLang="zh-CN" sz="1400" kern="100" dirty="0">
                <a:solidFill>
                  <a:srgbClr val="FF0000"/>
                </a:solidFill>
                <a:cs typeface="Times New Roman"/>
              </a:rPr>
              <a:t>2</a:t>
            </a:r>
            <a:r>
              <a:rPr lang="zh-CN" altLang="zh-CN" sz="1400" kern="100" dirty="0">
                <a:solidFill>
                  <a:srgbClr val="FF0000"/>
                </a:solidFill>
                <a:cs typeface="Times New Roman"/>
              </a:rPr>
              <a:t>”</a:t>
            </a:r>
            <a:endParaRPr lang="zh-CN" altLang="zh-CN" sz="1000" kern="100" dirty="0">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0" name="图片 9"/>
          <p:cNvPicPr/>
          <p:nvPr/>
        </p:nvPicPr>
        <p:blipFill>
          <a:blip r:embed="rId6"/>
          <a:stretch>
            <a:fillRect/>
          </a:stretch>
        </p:blipFill>
        <p:spPr>
          <a:xfrm>
            <a:off x="1905001" y="1364673"/>
            <a:ext cx="6747981" cy="3431164"/>
          </a:xfrm>
          <a:prstGeom prst="rect">
            <a:avLst/>
          </a:prstGeom>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07777"/>
          </a:xfrm>
          <a:prstGeom prst="rect">
            <a:avLst/>
          </a:prstGeom>
          <a:noFill/>
        </p:spPr>
        <p:txBody>
          <a:bodyPr vert="horz" wrap="square" rtlCol="0">
            <a:spAutoFit/>
          </a:bodyPr>
          <a:lstStyle/>
          <a:p>
            <a:r>
              <a:rPr lang="zh-CN" altLang="zh-CN" sz="1000" kern="100" dirty="0">
                <a:cs typeface="Times New Roman"/>
              </a:rPr>
              <a:t> </a:t>
            </a:r>
            <a:r>
              <a:rPr lang="en-US" altLang="zh-CN" sz="1400" kern="100" dirty="0">
                <a:solidFill>
                  <a:srgbClr val="FF0000"/>
                </a:solidFill>
                <a:cs typeface="Times New Roman"/>
              </a:rPr>
              <a:t>3</a:t>
            </a:r>
            <a:r>
              <a:rPr lang="zh-CN" altLang="zh-CN" sz="1400" kern="100" dirty="0">
                <a:solidFill>
                  <a:srgbClr val="FF0000"/>
                </a:solidFill>
                <a:cs typeface="Times New Roman"/>
              </a:rPr>
              <a:t>、点击“预览试题”。</a:t>
            </a:r>
            <a:endParaRPr lang="zh-CN" altLang="zh-CN" sz="1000" kern="100" dirty="0">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0" name="图片 9"/>
          <p:cNvPicPr/>
          <p:nvPr/>
        </p:nvPicPr>
        <p:blipFill>
          <a:blip r:embed="rId6"/>
          <a:stretch>
            <a:fillRect/>
          </a:stretch>
        </p:blipFill>
        <p:spPr>
          <a:xfrm>
            <a:off x="1905001" y="1357745"/>
            <a:ext cx="6747982" cy="3166630"/>
          </a:xfrm>
          <a:prstGeom prst="rect">
            <a:avLst/>
          </a:prstGeom>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07777"/>
          </a:xfrm>
          <a:prstGeom prst="rect">
            <a:avLst/>
          </a:prstGeom>
          <a:noFill/>
        </p:spPr>
        <p:txBody>
          <a:bodyPr vert="horz" wrap="square" rtlCol="0">
            <a:spAutoFit/>
          </a:bodyPr>
          <a:lstStyle/>
          <a:p>
            <a:r>
              <a:rPr lang="zh-CN" altLang="zh-CN" sz="1000" kern="100" dirty="0">
                <a:cs typeface="Times New Roman"/>
              </a:rPr>
              <a:t> </a:t>
            </a:r>
            <a:r>
              <a:rPr lang="en-US" altLang="zh-CN" sz="1400" kern="100" dirty="0">
                <a:solidFill>
                  <a:srgbClr val="FF0000"/>
                </a:solidFill>
                <a:cs typeface="Times New Roman"/>
              </a:rPr>
              <a:t>4</a:t>
            </a:r>
            <a:r>
              <a:rPr lang="zh-CN" altLang="zh-CN" sz="1400" kern="100" dirty="0">
                <a:solidFill>
                  <a:srgbClr val="FF0000"/>
                </a:solidFill>
                <a:cs typeface="Times New Roman"/>
              </a:rPr>
              <a:t>、进入榆林电大平台点击“导学助学”</a:t>
            </a:r>
            <a:endParaRPr lang="zh-CN" altLang="zh-CN" sz="1000" kern="100" dirty="0">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0" name="图片 9"/>
          <p:cNvPicPr/>
          <p:nvPr/>
        </p:nvPicPr>
        <p:blipFill>
          <a:blip r:embed="rId6">
            <a:extLst>
              <a:ext uri="{28A0092B-C50C-407E-A947-70E740481C1C}">
                <a14:useLocalDpi xmlns:a14="http://schemas.microsoft.com/office/drawing/2010/main" val="0"/>
              </a:ext>
            </a:extLst>
          </a:blip>
          <a:srcRect/>
          <a:stretch>
            <a:fillRect/>
          </a:stretch>
        </p:blipFill>
        <p:spPr bwMode="auto">
          <a:xfrm>
            <a:off x="2052637" y="1279764"/>
            <a:ext cx="6600346" cy="3373198"/>
          </a:xfrm>
          <a:prstGeom prst="rect">
            <a:avLst/>
          </a:prstGeom>
          <a:noFill/>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808656" y="864922"/>
            <a:ext cx="7335984" cy="307777"/>
          </a:xfrm>
          <a:prstGeom prst="rect">
            <a:avLst/>
          </a:prstGeom>
          <a:noFill/>
        </p:spPr>
        <p:txBody>
          <a:bodyPr vert="horz" wrap="square" rtlCol="0">
            <a:spAutoFit/>
          </a:bodyPr>
          <a:lstStyle/>
          <a:p>
            <a:pPr algn="just">
              <a:spcAft>
                <a:spcPts val="0"/>
              </a:spcAft>
            </a:pPr>
            <a:r>
              <a:rPr lang="en-US" altLang="zh-CN" sz="1400" kern="100" dirty="0">
                <a:solidFill>
                  <a:srgbClr val="FF0000"/>
                </a:solidFill>
                <a:cs typeface="Times New Roman"/>
              </a:rPr>
              <a:t>5</a:t>
            </a:r>
            <a:r>
              <a:rPr lang="zh-CN" altLang="zh-CN" sz="1400" kern="100" dirty="0">
                <a:solidFill>
                  <a:srgbClr val="FF0000"/>
                </a:solidFill>
                <a:cs typeface="Times New Roman"/>
              </a:rPr>
              <a:t>、在框内输入课程代码或课程名称，点击搜索</a:t>
            </a: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1" name="图片 10"/>
          <p:cNvPicPr/>
          <p:nvPr/>
        </p:nvPicPr>
        <p:blipFill>
          <a:blip r:embed="rId6">
            <a:extLst>
              <a:ext uri="{28A0092B-C50C-407E-A947-70E740481C1C}">
                <a14:useLocalDpi xmlns:a14="http://schemas.microsoft.com/office/drawing/2010/main" val="0"/>
              </a:ext>
            </a:extLst>
          </a:blip>
          <a:srcRect/>
          <a:stretch>
            <a:fillRect/>
          </a:stretch>
        </p:blipFill>
        <p:spPr bwMode="auto">
          <a:xfrm>
            <a:off x="2052637" y="1343891"/>
            <a:ext cx="5495925" cy="3332884"/>
          </a:xfrm>
          <a:prstGeom prst="rect">
            <a:avLst/>
          </a:prstGeom>
          <a:noFill/>
        </p:spPr>
      </p:pic>
    </p:spTree>
    <p:extLst>
      <p:ext uri="{BB962C8B-B14F-4D97-AF65-F5344CB8AC3E}">
        <p14:creationId xmlns:p14="http://schemas.microsoft.com/office/powerpoint/2010/main" val="287949711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246221"/>
          </a:xfrm>
          <a:prstGeom prst="rect">
            <a:avLst/>
          </a:prstGeom>
          <a:noFill/>
        </p:spPr>
        <p:txBody>
          <a:bodyPr vert="horz" wrap="square" rtlCol="0">
            <a:spAutoFit/>
          </a:bodyPr>
          <a:lstStyle/>
          <a:p>
            <a:r>
              <a:rPr lang="zh-CN" altLang="zh-CN" sz="1000" kern="100" dirty="0">
                <a:solidFill>
                  <a:prstClr val="black"/>
                </a:solidFill>
                <a:cs typeface="Times New Roman"/>
              </a:rPr>
              <a:t> </a:t>
            </a: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0113" y="2503488"/>
            <a:ext cx="526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963" y="1189905"/>
            <a:ext cx="7010401" cy="336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8656" y="820373"/>
            <a:ext cx="526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49711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6149" y="882888"/>
            <a:ext cx="526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1"/>
          <p:cNvPicPr/>
          <p:nvPr/>
        </p:nvPicPr>
        <p:blipFill>
          <a:blip r:embed="rId7"/>
          <a:stretch>
            <a:fillRect/>
          </a:stretch>
        </p:blipFill>
        <p:spPr>
          <a:xfrm>
            <a:off x="1976149" y="1534433"/>
            <a:ext cx="6412778" cy="3343002"/>
          </a:xfrm>
          <a:prstGeom prst="rect">
            <a:avLst/>
          </a:prstGeom>
        </p:spPr>
      </p:pic>
    </p:spTree>
    <p:extLst>
      <p:ext uri="{BB962C8B-B14F-4D97-AF65-F5344CB8AC3E}">
        <p14:creationId xmlns:p14="http://schemas.microsoft.com/office/powerpoint/2010/main" val="287949711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66"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07777"/>
          </a:xfrm>
          <a:prstGeom prst="rect">
            <a:avLst/>
          </a:prstGeom>
          <a:noFill/>
        </p:spPr>
        <p:txBody>
          <a:bodyPr vert="horz" wrap="square" rtlCol="0">
            <a:spAutoFit/>
          </a:bodyPr>
          <a:lstStyle/>
          <a:p>
            <a:r>
              <a:rPr lang="zh-CN" altLang="zh-CN" sz="1000" kern="100" dirty="0">
                <a:solidFill>
                  <a:prstClr val="black"/>
                </a:solidFill>
                <a:cs typeface="Times New Roman"/>
              </a:rPr>
              <a:t> </a:t>
            </a:r>
            <a:r>
              <a:rPr lang="zh-CN" altLang="zh-CN" sz="1000" kern="100" dirty="0">
                <a:cs typeface="Times New Roman"/>
              </a:rPr>
              <a:t> </a:t>
            </a:r>
            <a:r>
              <a:rPr lang="en-US" altLang="zh-CN" sz="1400" kern="100" dirty="0">
                <a:solidFill>
                  <a:srgbClr val="FF0000"/>
                </a:solidFill>
                <a:cs typeface="Times New Roman"/>
              </a:rPr>
              <a:t>8</a:t>
            </a:r>
            <a:r>
              <a:rPr lang="zh-CN" altLang="zh-CN" sz="1400" kern="100" dirty="0">
                <a:solidFill>
                  <a:srgbClr val="FF0000"/>
                </a:solidFill>
                <a:cs typeface="Times New Roman"/>
              </a:rPr>
              <a:t>、测验全部做完后点击</a:t>
            </a:r>
            <a:r>
              <a:rPr lang="zh-CN" altLang="zh-CN" sz="1400" kern="100" dirty="0" smtClean="0">
                <a:solidFill>
                  <a:srgbClr val="FF0000"/>
                </a:solidFill>
                <a:cs typeface="Times New Roman"/>
              </a:rPr>
              <a:t>“交卷”</a:t>
            </a:r>
            <a:endParaRPr lang="zh-CN" altLang="zh-CN" sz="1000" kern="100" dirty="0">
              <a:solidFill>
                <a:prstClr val="black"/>
              </a:solidFill>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1" name="图片 10"/>
          <p:cNvPicPr/>
          <p:nvPr/>
        </p:nvPicPr>
        <p:blipFill>
          <a:blip r:embed="rId6"/>
          <a:stretch>
            <a:fillRect/>
          </a:stretch>
        </p:blipFill>
        <p:spPr>
          <a:xfrm>
            <a:off x="2166937" y="1189905"/>
            <a:ext cx="6486046" cy="3324945"/>
          </a:xfrm>
          <a:prstGeom prst="rect">
            <a:avLst/>
          </a:prstGeom>
        </p:spPr>
      </p:pic>
    </p:spTree>
    <p:extLst>
      <p:ext uri="{BB962C8B-B14F-4D97-AF65-F5344CB8AC3E}">
        <p14:creationId xmlns:p14="http://schemas.microsoft.com/office/powerpoint/2010/main" val="57132989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2637" y="782769"/>
            <a:ext cx="526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1"/>
          <p:cNvPicPr/>
          <p:nvPr/>
        </p:nvPicPr>
        <p:blipFill>
          <a:blip r:embed="rId7">
            <a:extLst>
              <a:ext uri="{28A0092B-C50C-407E-A947-70E740481C1C}">
                <a14:useLocalDpi xmlns:a14="http://schemas.microsoft.com/office/drawing/2010/main" val="0"/>
              </a:ext>
            </a:extLst>
          </a:blip>
          <a:srcRect/>
          <a:stretch>
            <a:fillRect/>
          </a:stretch>
        </p:blipFill>
        <p:spPr bwMode="auto">
          <a:xfrm>
            <a:off x="2167255" y="1279762"/>
            <a:ext cx="6485728" cy="3444319"/>
          </a:xfrm>
          <a:prstGeom prst="rect">
            <a:avLst/>
          </a:prstGeom>
          <a:noFill/>
        </p:spPr>
      </p:pic>
    </p:spTree>
    <p:extLst>
      <p:ext uri="{BB962C8B-B14F-4D97-AF65-F5344CB8AC3E}">
        <p14:creationId xmlns:p14="http://schemas.microsoft.com/office/powerpoint/2010/main" val="57132989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66" grpId="0"/>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620982" y="882128"/>
            <a:ext cx="7335984" cy="954107"/>
          </a:xfrm>
          <a:prstGeom prst="rect">
            <a:avLst/>
          </a:prstGeom>
          <a:noFill/>
        </p:spPr>
        <p:txBody>
          <a:bodyPr vert="horz" wrap="square" rtlCol="0">
            <a:spAutoFit/>
          </a:bodyPr>
          <a:lstStyle/>
          <a:p>
            <a:r>
              <a:rPr lang="zh-CN" altLang="en-US" sz="1400" kern="100" dirty="0" smtClean="0">
                <a:solidFill>
                  <a:srgbClr val="FF0000"/>
                </a:solidFill>
                <a:cs typeface="Times New Roman"/>
              </a:rPr>
              <a:t>（四）</a:t>
            </a:r>
            <a:r>
              <a:rPr lang="zh-CN" altLang="zh-CN" sz="1400" kern="100" dirty="0" smtClean="0">
                <a:solidFill>
                  <a:srgbClr val="FF0000"/>
                </a:solidFill>
                <a:cs typeface="Times New Roman"/>
              </a:rPr>
              <a:t>、</a:t>
            </a:r>
            <a:r>
              <a:rPr lang="zh-CN" altLang="zh-CN" sz="1400" kern="100" dirty="0">
                <a:solidFill>
                  <a:srgbClr val="FF0000"/>
                </a:solidFill>
                <a:cs typeface="Times New Roman"/>
              </a:rPr>
              <a:t>论坛发帖方法及要求</a:t>
            </a:r>
            <a:r>
              <a:rPr lang="zh-CN" altLang="zh-CN" sz="1400" kern="100" dirty="0" smtClean="0">
                <a:solidFill>
                  <a:srgbClr val="FF0000"/>
                </a:solidFill>
                <a:cs typeface="Times New Roman"/>
              </a:rPr>
              <a:t>：</a:t>
            </a:r>
            <a:endParaRPr lang="en-US" altLang="zh-CN" sz="1400" kern="100" dirty="0" smtClean="0">
              <a:solidFill>
                <a:srgbClr val="FF0000"/>
              </a:solidFill>
              <a:cs typeface="Times New Roman"/>
            </a:endParaRPr>
          </a:p>
          <a:p>
            <a:pPr algn="just">
              <a:spcAft>
                <a:spcPts val="0"/>
              </a:spcAft>
            </a:pPr>
            <a:endParaRPr lang="en-US" altLang="zh-CN" sz="1400" kern="100" dirty="0" smtClean="0">
              <a:solidFill>
                <a:srgbClr val="FF0000"/>
              </a:solidFill>
              <a:cs typeface="Times New Roman"/>
            </a:endParaRPr>
          </a:p>
          <a:p>
            <a:pPr algn="just">
              <a:spcAft>
                <a:spcPts val="0"/>
              </a:spcAft>
            </a:pPr>
            <a:r>
              <a:rPr lang="en-US" altLang="zh-CN" sz="1400" kern="100" dirty="0" smtClean="0">
                <a:solidFill>
                  <a:srgbClr val="FF0000"/>
                </a:solidFill>
                <a:cs typeface="Times New Roman"/>
              </a:rPr>
              <a:t>1</a:t>
            </a:r>
            <a:r>
              <a:rPr lang="zh-CN" altLang="zh-CN" sz="1400" kern="100" dirty="0">
                <a:solidFill>
                  <a:srgbClr val="FF0000"/>
                </a:solidFill>
                <a:cs typeface="Times New Roman"/>
              </a:rPr>
              <a:t>、本课程要求发</a:t>
            </a:r>
            <a:r>
              <a:rPr lang="en-US" altLang="zh-CN" sz="1400" kern="100" dirty="0">
                <a:solidFill>
                  <a:srgbClr val="FF0000"/>
                </a:solidFill>
                <a:cs typeface="Times New Roman"/>
              </a:rPr>
              <a:t>10</a:t>
            </a:r>
            <a:r>
              <a:rPr lang="zh-CN" altLang="zh-CN" sz="1400" kern="100" dirty="0">
                <a:solidFill>
                  <a:srgbClr val="FF0000"/>
                </a:solidFill>
                <a:cs typeface="Times New Roman"/>
              </a:rPr>
              <a:t>个帖子，点击课程首页的“讨论”</a:t>
            </a:r>
            <a:endParaRPr lang="zh-CN" altLang="zh-CN" sz="1000" kern="100" dirty="0">
              <a:cs typeface="Times New Roman"/>
            </a:endParaRPr>
          </a:p>
          <a:p>
            <a:endParaRPr lang="zh-CN" altLang="zh-CN" sz="1400" kern="100" dirty="0">
              <a:solidFill>
                <a:srgbClr val="FF0000"/>
              </a:solidFill>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1" name="图片 10"/>
          <p:cNvPicPr/>
          <p:nvPr/>
        </p:nvPicPr>
        <p:blipFill>
          <a:blip r:embed="rId6"/>
          <a:stretch>
            <a:fillRect/>
          </a:stretch>
        </p:blipFill>
        <p:spPr>
          <a:xfrm>
            <a:off x="1967346" y="1724891"/>
            <a:ext cx="6386946" cy="2866159"/>
          </a:xfrm>
          <a:prstGeom prst="rect">
            <a:avLst/>
          </a:prstGeom>
        </p:spPr>
      </p:pic>
    </p:spTree>
    <p:extLst>
      <p:ext uri="{BB962C8B-B14F-4D97-AF65-F5344CB8AC3E}">
        <p14:creationId xmlns:p14="http://schemas.microsoft.com/office/powerpoint/2010/main" val="57132989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754874"/>
          </a:xfrm>
          <a:prstGeom prst="rect">
            <a:avLst/>
          </a:prstGeom>
          <a:noFill/>
        </p:spPr>
        <p:txBody>
          <a:bodyPr vert="horz" wrap="square" rtlCol="0">
            <a:spAutoFit/>
          </a:bodyPr>
          <a:lstStyle/>
          <a:p>
            <a:r>
              <a:rPr lang="zh-CN" altLang="en-US" sz="1400" dirty="0">
                <a:solidFill>
                  <a:prstClr val="black"/>
                </a:solidFill>
                <a:latin typeface="叶根友毛笔行书2.0版" pitchFamily="2" charset="-122"/>
                <a:ea typeface="叶根友毛笔行书2.0版" pitchFamily="2" charset="-122"/>
              </a:rPr>
              <a:t>（一）课程的性质和任务</a:t>
            </a:r>
          </a:p>
          <a:p>
            <a:r>
              <a:rPr lang="zh-CN" altLang="en-US" sz="1400" dirty="0" smtClean="0">
                <a:solidFill>
                  <a:prstClr val="black"/>
                </a:solidFill>
                <a:latin typeface="叶根友毛笔行书2.0版" pitchFamily="2" charset="-122"/>
                <a:ea typeface="叶根友毛笔行书2.0版" pitchFamily="2" charset="-122"/>
              </a:rPr>
              <a:t>    本</a:t>
            </a:r>
            <a:r>
              <a:rPr lang="zh-CN" altLang="en-US" sz="1400" dirty="0">
                <a:solidFill>
                  <a:prstClr val="black"/>
                </a:solidFill>
                <a:latin typeface="叶根友毛笔行书2.0版" pitchFamily="2" charset="-122"/>
                <a:ea typeface="叶根友毛笔行书2.0版" pitchFamily="2" charset="-122"/>
              </a:rPr>
              <a:t>课程是开放教育（本科）中国语言文学类汉语言文学专业的一门必修课程。</a:t>
            </a:r>
          </a:p>
          <a:p>
            <a:r>
              <a:rPr lang="zh-CN" altLang="en-US" sz="1400" dirty="0">
                <a:solidFill>
                  <a:prstClr val="black"/>
                </a:solidFill>
                <a:latin typeface="叶根友毛笔行书2.0版" pitchFamily="2" charset="-122"/>
                <a:ea typeface="叶根友毛笔行书2.0版" pitchFamily="2" charset="-122"/>
              </a:rPr>
              <a:t>本课程带有专题研究性质，既考虑到与电大专科阶段“中国当代文学”等课程的衔接，利用和巩固以往已经获得的文学史知识，又引导学生更深入地理解和认识当代一些重大的文学现象和代表性的作家作品，其教学目的是让学生通过对所选文学专题的认真研读，养成文学鉴赏、评析的习惯和眼光，并引发对文学史研究与文学评论的兴趣。</a:t>
            </a:r>
            <a:r>
              <a:rPr lang="en-US" altLang="zh-CN" sz="1400" dirty="0">
                <a:solidFill>
                  <a:prstClr val="black"/>
                </a:solidFill>
                <a:latin typeface="叶根友毛笔行书2.0版" pitchFamily="2" charset="-122"/>
                <a:ea typeface="叶根友毛笔行书2.0版" pitchFamily="2" charset="-122"/>
              </a:rPr>
              <a:t>《</a:t>
            </a:r>
            <a:r>
              <a:rPr lang="zh-CN" altLang="en-US" sz="1400" dirty="0">
                <a:solidFill>
                  <a:prstClr val="black"/>
                </a:solidFill>
                <a:latin typeface="叶根友毛笔行书2.0版" pitchFamily="2" charset="-122"/>
                <a:ea typeface="叶根友毛笔行书2.0版" pitchFamily="2" charset="-122"/>
              </a:rPr>
              <a:t>中国当代文学专题</a:t>
            </a:r>
            <a:r>
              <a:rPr lang="en-US" altLang="zh-CN" sz="1400" dirty="0">
                <a:solidFill>
                  <a:prstClr val="black"/>
                </a:solidFill>
                <a:latin typeface="叶根友毛笔行书2.0版" pitchFamily="2" charset="-122"/>
                <a:ea typeface="叶根友毛笔行书2.0版" pitchFamily="2" charset="-122"/>
              </a:rPr>
              <a:t>》</a:t>
            </a:r>
            <a:r>
              <a:rPr lang="zh-CN" altLang="en-US" sz="1400" dirty="0">
                <a:solidFill>
                  <a:prstClr val="black"/>
                </a:solidFill>
                <a:latin typeface="叶根友毛笔行书2.0版" pitchFamily="2" charset="-122"/>
                <a:ea typeface="叶根友毛笔行书2.0版" pitchFamily="2" charset="-122"/>
              </a:rPr>
              <a:t>的任务是为培养社会主义经济建设需要的、适应我国社会主义市场经济体制改革要求的文学专门型人才提供必备的基础知识。</a:t>
            </a:r>
          </a:p>
          <a:p>
            <a:r>
              <a:rPr lang="zh-CN" altLang="en-US" sz="1400" dirty="0">
                <a:solidFill>
                  <a:prstClr val="black"/>
                </a:solidFill>
                <a:latin typeface="叶根友毛笔行书2.0版" pitchFamily="2" charset="-122"/>
                <a:ea typeface="叶根友毛笔行书2.0版" pitchFamily="2" charset="-122"/>
              </a:rPr>
              <a:t>本课程课内学时为</a:t>
            </a:r>
            <a:r>
              <a:rPr lang="en-US" altLang="zh-CN" sz="1400" dirty="0">
                <a:solidFill>
                  <a:prstClr val="black"/>
                </a:solidFill>
                <a:latin typeface="叶根友毛笔行书2.0版" pitchFamily="2" charset="-122"/>
                <a:ea typeface="叶根友毛笔行书2.0版" pitchFamily="2" charset="-122"/>
              </a:rPr>
              <a:t>54</a:t>
            </a:r>
            <a:r>
              <a:rPr lang="zh-CN" altLang="en-US" sz="1400" dirty="0">
                <a:solidFill>
                  <a:prstClr val="black"/>
                </a:solidFill>
                <a:latin typeface="叶根友毛笔行书2.0版" pitchFamily="2" charset="-122"/>
                <a:ea typeface="叶根友毛笔行书2.0版" pitchFamily="2" charset="-122"/>
              </a:rPr>
              <a:t>，共</a:t>
            </a:r>
            <a:r>
              <a:rPr lang="en-US" altLang="zh-CN" sz="1400" dirty="0">
                <a:solidFill>
                  <a:prstClr val="black"/>
                </a:solidFill>
                <a:latin typeface="叶根友毛笔行书2.0版" pitchFamily="2" charset="-122"/>
                <a:ea typeface="叶根友毛笔行书2.0版" pitchFamily="2" charset="-122"/>
              </a:rPr>
              <a:t>3</a:t>
            </a:r>
            <a:r>
              <a:rPr lang="zh-CN" altLang="en-US" sz="1400" dirty="0">
                <a:solidFill>
                  <a:prstClr val="black"/>
                </a:solidFill>
                <a:latin typeface="叶根友毛笔行书2.0版" pitchFamily="2" charset="-122"/>
                <a:ea typeface="叶根友毛笔行书2.0版" pitchFamily="2" charset="-122"/>
              </a:rPr>
              <a:t>学分，开设一个学期。</a:t>
            </a:r>
          </a:p>
          <a:p>
            <a:r>
              <a:rPr lang="zh-CN" altLang="en-US" sz="1400" dirty="0">
                <a:solidFill>
                  <a:prstClr val="black"/>
                </a:solidFill>
                <a:latin typeface="叶根友毛笔行书2.0版" pitchFamily="2" charset="-122"/>
                <a:ea typeface="叶根友毛笔行书2.0版" pitchFamily="2" charset="-122"/>
              </a:rPr>
              <a:t>（二）课程内容：</a:t>
            </a:r>
          </a:p>
          <a:p>
            <a:r>
              <a:rPr lang="en-US" altLang="zh-CN" sz="1400" dirty="0">
                <a:solidFill>
                  <a:prstClr val="black"/>
                </a:solidFill>
                <a:latin typeface="叶根友毛笔行书2.0版" pitchFamily="2" charset="-122"/>
                <a:ea typeface="叶根友毛笔行书2.0版" pitchFamily="2" charset="-122"/>
              </a:rPr>
              <a:t>1. </a:t>
            </a:r>
            <a:r>
              <a:rPr lang="zh-CN" altLang="en-US" sz="1400" dirty="0">
                <a:solidFill>
                  <a:prstClr val="black"/>
                </a:solidFill>
                <a:latin typeface="叶根友毛笔行书2.0版" pitchFamily="2" charset="-122"/>
                <a:ea typeface="叶根友毛笔行书2.0版" pitchFamily="2" charset="-122"/>
              </a:rPr>
              <a:t>中国当代文学概述：介绍中国当代文学的历史背景、发展阶段和主要特征。</a:t>
            </a:r>
          </a:p>
          <a:p>
            <a:r>
              <a:rPr lang="en-US" altLang="zh-CN" sz="1400" dirty="0">
                <a:solidFill>
                  <a:prstClr val="black"/>
                </a:solidFill>
                <a:latin typeface="叶根友毛笔行书2.0版" pitchFamily="2" charset="-122"/>
                <a:ea typeface="叶根友毛笔行书2.0版" pitchFamily="2" charset="-122"/>
              </a:rPr>
              <a:t>2. </a:t>
            </a:r>
            <a:r>
              <a:rPr lang="zh-CN" altLang="en-US" sz="1400" dirty="0">
                <a:solidFill>
                  <a:prstClr val="black"/>
                </a:solidFill>
                <a:latin typeface="叶根友毛笔行书2.0版" pitchFamily="2" charset="-122"/>
                <a:ea typeface="叶根友毛笔行书2.0版" pitchFamily="2" charset="-122"/>
              </a:rPr>
              <a:t>重要作家作品研究：选取代表性的作家，如莫言、余华、王安忆等，进行深入的文本分析和创作背景探讨。</a:t>
            </a:r>
          </a:p>
          <a:p>
            <a:r>
              <a:rPr lang="en-US" altLang="zh-CN" sz="1400" dirty="0">
                <a:solidFill>
                  <a:prstClr val="black"/>
                </a:solidFill>
                <a:latin typeface="叶根友毛笔行书2.0版" pitchFamily="2" charset="-122"/>
                <a:ea typeface="叶根友毛笔行书2.0版" pitchFamily="2" charset="-122"/>
              </a:rPr>
              <a:t>3. </a:t>
            </a:r>
            <a:r>
              <a:rPr lang="zh-CN" altLang="en-US" sz="1400" dirty="0">
                <a:solidFill>
                  <a:prstClr val="black"/>
                </a:solidFill>
                <a:latin typeface="叶根友毛笔行书2.0版" pitchFamily="2" charset="-122"/>
                <a:ea typeface="叶根友毛笔行书2.0版" pitchFamily="2" charset="-122"/>
              </a:rPr>
              <a:t>文学与社会、历史、文化：分析文学作品如何反映社会变迁，探讨文学与政治、经济、文化的互动关系。</a:t>
            </a:r>
          </a:p>
          <a:p>
            <a:r>
              <a:rPr lang="en-US" altLang="zh-CN" sz="1400" dirty="0">
                <a:solidFill>
                  <a:prstClr val="black"/>
                </a:solidFill>
                <a:latin typeface="叶根友毛笔行书2.0版" pitchFamily="2" charset="-122"/>
                <a:ea typeface="叶根友毛笔行书2.0版" pitchFamily="2" charset="-122"/>
              </a:rPr>
              <a:t>4. </a:t>
            </a:r>
            <a:r>
              <a:rPr lang="zh-CN" altLang="en-US" sz="1400" dirty="0">
                <a:solidFill>
                  <a:prstClr val="black"/>
                </a:solidFill>
                <a:latin typeface="叶根友毛笔行书2.0版" pitchFamily="2" charset="-122"/>
                <a:ea typeface="叶根友毛笔行书2.0版" pitchFamily="2" charset="-122"/>
              </a:rPr>
              <a:t>文学批评方法与实践：介绍并实践各种文学批评方法，如文本细读、文化研究、比较文学等。请输入文本内容请输入文本内容</a:t>
            </a:r>
            <a:endParaRPr lang="en-US" altLang="zh-CN" sz="1400" dirty="0">
              <a:solidFill>
                <a:prstClr val="black"/>
              </a:solidFill>
              <a:latin typeface="叶根友毛笔行书2.0版" pitchFamily="2" charset="-122"/>
              <a:ea typeface="叶根友毛笔行书2.0版" pitchFamily="2" charset="-122"/>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58697"/>
          </a:xfrm>
          <a:prstGeom prst="rect">
            <a:avLst/>
          </a:prstGeom>
          <a:noFill/>
        </p:spPr>
        <p:txBody>
          <a:bodyPr vert="horz" wrap="square" rtlCol="0">
            <a:spAutoFit/>
          </a:bodyPr>
          <a:lstStyle/>
          <a:p>
            <a:pPr lvl="0"/>
            <a:r>
              <a:rPr lang="zh-CN" altLang="en-US" sz="2490" dirty="0">
                <a:solidFill>
                  <a:srgbClr val="FF0000"/>
                </a:solidFill>
                <a:latin typeface="Franklin Gothic Book"/>
                <a:ea typeface="叶根友毛笔行书2.0版" pitchFamily="2" charset="-122"/>
              </a:rPr>
              <a:t>一、</a:t>
            </a:r>
            <a:r>
              <a:rPr lang="zh-CN" altLang="en-US" sz="2400" dirty="0" smtClean="0">
                <a:solidFill>
                  <a:srgbClr val="FF0000"/>
                </a:solidFill>
                <a:latin typeface="Franklin Gothic Book"/>
              </a:rPr>
              <a:t>课程</a:t>
            </a:r>
            <a:r>
              <a:rPr lang="zh-CN" altLang="en-US" sz="2400" dirty="0">
                <a:solidFill>
                  <a:srgbClr val="FF0000"/>
                </a:solidFill>
                <a:latin typeface="Franklin Gothic Book"/>
              </a:rPr>
              <a:t>性质及主要内容</a:t>
            </a:r>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spTree>
    <p:extLst>
      <p:ext uri="{BB962C8B-B14F-4D97-AF65-F5344CB8AC3E}">
        <p14:creationId xmlns:p14="http://schemas.microsoft.com/office/powerpoint/2010/main" val="7465501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07777"/>
          </a:xfrm>
          <a:prstGeom prst="rect">
            <a:avLst/>
          </a:prstGeom>
          <a:noFill/>
        </p:spPr>
        <p:txBody>
          <a:bodyPr vert="horz" wrap="square" rtlCol="0">
            <a:spAutoFit/>
          </a:bodyPr>
          <a:lstStyle/>
          <a:p>
            <a:r>
              <a:rPr lang="zh-CN" altLang="zh-CN" sz="1000" kern="100" dirty="0">
                <a:solidFill>
                  <a:prstClr val="black"/>
                </a:solidFill>
                <a:cs typeface="Times New Roman"/>
              </a:rPr>
              <a:t> </a:t>
            </a:r>
            <a:r>
              <a:rPr lang="en-US" altLang="zh-CN" sz="1400" dirty="0">
                <a:solidFill>
                  <a:srgbClr val="FF0000"/>
                </a:solidFill>
                <a:cs typeface="Times New Roman"/>
              </a:rPr>
              <a:t>2</a:t>
            </a:r>
            <a:r>
              <a:rPr lang="zh-CN" altLang="zh-CN" sz="1400" dirty="0">
                <a:solidFill>
                  <a:srgbClr val="FF0000"/>
                </a:solidFill>
                <a:cs typeface="Times New Roman"/>
              </a:rPr>
              <a:t>、点击“答疑论坛”</a:t>
            </a:r>
            <a:endParaRPr lang="zh-CN" altLang="zh-CN" sz="1000" kern="100" dirty="0">
              <a:solidFill>
                <a:prstClr val="black"/>
              </a:solidFill>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1" name="图片 10"/>
          <p:cNvPicPr/>
          <p:nvPr/>
        </p:nvPicPr>
        <p:blipFill>
          <a:blip r:embed="rId6"/>
          <a:stretch>
            <a:fillRect/>
          </a:stretch>
        </p:blipFill>
        <p:spPr>
          <a:xfrm>
            <a:off x="2162175" y="1364673"/>
            <a:ext cx="5276850" cy="3121602"/>
          </a:xfrm>
          <a:prstGeom prst="rect">
            <a:avLst/>
          </a:prstGeom>
        </p:spPr>
      </p:pic>
    </p:spTree>
    <p:extLst>
      <p:ext uri="{BB962C8B-B14F-4D97-AF65-F5344CB8AC3E}">
        <p14:creationId xmlns:p14="http://schemas.microsoft.com/office/powerpoint/2010/main" val="57132989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433947" y="900402"/>
            <a:ext cx="7335984" cy="307777"/>
          </a:xfrm>
          <a:prstGeom prst="rect">
            <a:avLst/>
          </a:prstGeom>
          <a:noFill/>
        </p:spPr>
        <p:txBody>
          <a:bodyPr vert="horz" wrap="square" rtlCol="0">
            <a:spAutoFit/>
          </a:bodyPr>
          <a:lstStyle/>
          <a:p>
            <a:r>
              <a:rPr lang="en-US" altLang="zh-CN" sz="1400" dirty="0" smtClean="0">
                <a:solidFill>
                  <a:srgbClr val="FF0000"/>
                </a:solidFill>
                <a:cs typeface="Times New Roman"/>
              </a:rPr>
              <a:t>3</a:t>
            </a:r>
            <a:r>
              <a:rPr lang="zh-CN" altLang="zh-CN" sz="1400" dirty="0">
                <a:solidFill>
                  <a:srgbClr val="FF0000"/>
                </a:solidFill>
                <a:cs typeface="Times New Roman"/>
              </a:rPr>
              <a:t>、点击“发表帖子”</a:t>
            </a:r>
            <a:r>
              <a:rPr lang="zh-CN" altLang="zh-CN" sz="1000" dirty="0">
                <a:ea typeface="Calibri"/>
                <a:cs typeface="Times New Roman"/>
              </a:rPr>
              <a:t> </a:t>
            </a:r>
            <a:endParaRPr lang="zh-CN" altLang="zh-CN" sz="1400" kern="100" dirty="0">
              <a:solidFill>
                <a:srgbClr val="FF0000"/>
              </a:solidFill>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1" name="图片 10"/>
          <p:cNvPicPr/>
          <p:nvPr/>
        </p:nvPicPr>
        <p:blipFill>
          <a:blip r:embed="rId6"/>
          <a:stretch>
            <a:fillRect/>
          </a:stretch>
        </p:blipFill>
        <p:spPr>
          <a:xfrm>
            <a:off x="2162174" y="1534432"/>
            <a:ext cx="6046643" cy="3156629"/>
          </a:xfrm>
          <a:prstGeom prst="rect">
            <a:avLst/>
          </a:prstGeom>
        </p:spPr>
      </p:pic>
    </p:spTree>
    <p:extLst>
      <p:ext uri="{BB962C8B-B14F-4D97-AF65-F5344CB8AC3E}">
        <p14:creationId xmlns:p14="http://schemas.microsoft.com/office/powerpoint/2010/main" val="339976385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482438" y="944054"/>
            <a:ext cx="7335984" cy="523220"/>
          </a:xfrm>
          <a:prstGeom prst="rect">
            <a:avLst/>
          </a:prstGeom>
          <a:noFill/>
        </p:spPr>
        <p:txBody>
          <a:bodyPr vert="horz" wrap="square" rtlCol="0">
            <a:spAutoFit/>
          </a:bodyPr>
          <a:lstStyle/>
          <a:p>
            <a:r>
              <a:rPr lang="zh-CN" altLang="zh-CN" sz="1000" kern="100" dirty="0">
                <a:solidFill>
                  <a:prstClr val="black"/>
                </a:solidFill>
                <a:cs typeface="Times New Roman"/>
              </a:rPr>
              <a:t> </a:t>
            </a:r>
            <a:r>
              <a:rPr lang="en-US" altLang="zh-CN" sz="1400" kern="100" dirty="0">
                <a:solidFill>
                  <a:srgbClr val="FF0000"/>
                </a:solidFill>
                <a:cs typeface="Times New Roman"/>
              </a:rPr>
              <a:t>4</a:t>
            </a:r>
            <a:r>
              <a:rPr lang="zh-CN" altLang="zh-CN" sz="1400" kern="100" dirty="0" smtClean="0">
                <a:solidFill>
                  <a:srgbClr val="FF0000"/>
                </a:solidFill>
                <a:cs typeface="Times New Roman"/>
              </a:rPr>
              <a:t>、在</a:t>
            </a:r>
            <a:r>
              <a:rPr lang="zh-CN" altLang="zh-CN" sz="1400" kern="100" dirty="0">
                <a:solidFill>
                  <a:srgbClr val="FF0000"/>
                </a:solidFill>
                <a:cs typeface="Times New Roman"/>
              </a:rPr>
              <a:t>“标题”和“内容”框内填写问题和问题内容</a:t>
            </a:r>
          </a:p>
          <a:p>
            <a:endParaRPr lang="zh-CN" altLang="zh-CN" sz="1400" kern="100" dirty="0">
              <a:solidFill>
                <a:srgbClr val="FF0000"/>
              </a:solidFill>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1" name="图片 10"/>
          <p:cNvPicPr/>
          <p:nvPr/>
        </p:nvPicPr>
        <p:blipFill>
          <a:blip r:embed="rId6"/>
          <a:stretch>
            <a:fillRect/>
          </a:stretch>
        </p:blipFill>
        <p:spPr>
          <a:xfrm>
            <a:off x="2164080" y="1467274"/>
            <a:ext cx="6314902" cy="3133301"/>
          </a:xfrm>
          <a:prstGeom prst="rect">
            <a:avLst/>
          </a:prstGeom>
        </p:spPr>
      </p:pic>
    </p:spTree>
    <p:extLst>
      <p:ext uri="{BB962C8B-B14F-4D97-AF65-F5344CB8AC3E}">
        <p14:creationId xmlns:p14="http://schemas.microsoft.com/office/powerpoint/2010/main" val="339976385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07777"/>
          </a:xfrm>
          <a:prstGeom prst="rect">
            <a:avLst/>
          </a:prstGeom>
          <a:noFill/>
        </p:spPr>
        <p:txBody>
          <a:bodyPr vert="horz" wrap="square" rtlCol="0">
            <a:spAutoFit/>
          </a:bodyPr>
          <a:lstStyle/>
          <a:p>
            <a:r>
              <a:rPr lang="en-US" altLang="zh-CN" sz="1400" dirty="0">
                <a:solidFill>
                  <a:srgbClr val="FF0000"/>
                </a:solidFill>
                <a:cs typeface="Times New Roman"/>
              </a:rPr>
              <a:t>5</a:t>
            </a:r>
            <a:r>
              <a:rPr lang="zh-CN" altLang="zh-CN" sz="1400" dirty="0">
                <a:solidFill>
                  <a:srgbClr val="FF0000"/>
                </a:solidFill>
                <a:cs typeface="Times New Roman"/>
              </a:rPr>
              <a:t>、</a:t>
            </a:r>
            <a:r>
              <a:rPr lang="zh-CN" altLang="zh-CN" sz="1400" dirty="0" smtClean="0">
                <a:solidFill>
                  <a:srgbClr val="FF0000"/>
                </a:solidFill>
                <a:cs typeface="Times New Roman"/>
              </a:rPr>
              <a:t>点击“保存”，任务即完成</a:t>
            </a:r>
            <a:r>
              <a:rPr lang="zh-CN" altLang="zh-CN" sz="1000" kern="100" dirty="0" smtClean="0">
                <a:solidFill>
                  <a:srgbClr val="FF0000"/>
                </a:solidFill>
                <a:cs typeface="Times New Roman"/>
              </a:rPr>
              <a:t>。</a:t>
            </a:r>
            <a:endParaRPr lang="zh-CN" altLang="zh-CN" sz="800" kern="100" dirty="0">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1" name="图片 10"/>
          <p:cNvPicPr/>
          <p:nvPr/>
        </p:nvPicPr>
        <p:blipFill>
          <a:blip r:embed="rId6"/>
          <a:stretch>
            <a:fillRect/>
          </a:stretch>
        </p:blipFill>
        <p:spPr>
          <a:xfrm>
            <a:off x="1905001" y="1279763"/>
            <a:ext cx="6449290" cy="3597037"/>
          </a:xfrm>
          <a:prstGeom prst="rect">
            <a:avLst/>
          </a:prstGeom>
        </p:spPr>
      </p:pic>
    </p:spTree>
    <p:extLst>
      <p:ext uri="{BB962C8B-B14F-4D97-AF65-F5344CB8AC3E}">
        <p14:creationId xmlns:p14="http://schemas.microsoft.com/office/powerpoint/2010/main" val="339976385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607127" y="900402"/>
            <a:ext cx="7855528" cy="4401205"/>
          </a:xfrm>
          <a:prstGeom prst="rect">
            <a:avLst/>
          </a:prstGeom>
          <a:noFill/>
        </p:spPr>
        <p:txBody>
          <a:bodyPr vert="horz" wrap="square" rtlCol="0">
            <a:spAutoFit/>
          </a:bodyPr>
          <a:lstStyle/>
          <a:p>
            <a:r>
              <a:rPr lang="zh-CN" altLang="en-US" sz="1400" dirty="0">
                <a:solidFill>
                  <a:srgbClr val="FF0000"/>
                </a:solidFill>
                <a:latin typeface="Microsoft YaHei"/>
              </a:rPr>
              <a:t>一、课程考核方式</a:t>
            </a:r>
          </a:p>
          <a:p>
            <a:r>
              <a:rPr lang="zh-CN" altLang="en-US" sz="1400" dirty="0">
                <a:solidFill>
                  <a:srgbClr val="000000"/>
                </a:solidFill>
                <a:latin typeface="Microsoft YaHei"/>
              </a:rPr>
              <a:t>本课程考核采取形成性考核和终结性考核相结合的方式。课程考核成绩以百分制计分，</a:t>
            </a:r>
            <a:r>
              <a:rPr lang="en-US" altLang="zh-CN" sz="1400" dirty="0">
                <a:solidFill>
                  <a:srgbClr val="000000"/>
                </a:solidFill>
                <a:latin typeface="Microsoft YaHei"/>
              </a:rPr>
              <a:t>60</a:t>
            </a:r>
            <a:r>
              <a:rPr lang="zh-CN" altLang="en-US" sz="1400" dirty="0">
                <a:solidFill>
                  <a:srgbClr val="000000"/>
                </a:solidFill>
                <a:latin typeface="Microsoft YaHei"/>
              </a:rPr>
              <a:t>分为及格；成绩合格者方可获得本课程学分。</a:t>
            </a:r>
          </a:p>
          <a:p>
            <a:r>
              <a:rPr lang="zh-CN" altLang="en-US" sz="1400" dirty="0">
                <a:solidFill>
                  <a:srgbClr val="000000"/>
                </a:solidFill>
                <a:latin typeface="Microsoft YaHei"/>
              </a:rPr>
              <a:t>最终成绩</a:t>
            </a:r>
            <a:r>
              <a:rPr lang="en-US" altLang="zh-CN" sz="1400" dirty="0">
                <a:solidFill>
                  <a:srgbClr val="000000"/>
                </a:solidFill>
                <a:latin typeface="Microsoft YaHei"/>
              </a:rPr>
              <a:t>=</a:t>
            </a:r>
            <a:r>
              <a:rPr lang="zh-CN" altLang="en-US" sz="1400" dirty="0">
                <a:solidFill>
                  <a:srgbClr val="000000"/>
                </a:solidFill>
                <a:latin typeface="Microsoft YaHei"/>
              </a:rPr>
              <a:t>形成性考核*</a:t>
            </a:r>
            <a:r>
              <a:rPr lang="en-US" altLang="zh-CN" sz="1400" dirty="0">
                <a:solidFill>
                  <a:srgbClr val="000000"/>
                </a:solidFill>
                <a:latin typeface="Microsoft YaHei"/>
              </a:rPr>
              <a:t>30%+</a:t>
            </a:r>
            <a:r>
              <a:rPr lang="zh-CN" altLang="en-US" sz="1400" dirty="0">
                <a:solidFill>
                  <a:srgbClr val="000000"/>
                </a:solidFill>
                <a:latin typeface="Microsoft YaHei"/>
              </a:rPr>
              <a:t>终结性考核*</a:t>
            </a:r>
            <a:r>
              <a:rPr lang="en-US" altLang="zh-CN" sz="1400" dirty="0">
                <a:solidFill>
                  <a:srgbClr val="000000"/>
                </a:solidFill>
                <a:latin typeface="Microsoft YaHei"/>
              </a:rPr>
              <a:t>70</a:t>
            </a:r>
            <a:r>
              <a:rPr lang="en-US" altLang="zh-CN" sz="1400" dirty="0" smtClean="0">
                <a:solidFill>
                  <a:srgbClr val="000000"/>
                </a:solidFill>
                <a:latin typeface="Microsoft YaHei"/>
              </a:rPr>
              <a:t>%</a:t>
            </a:r>
          </a:p>
          <a:p>
            <a:r>
              <a:rPr lang="zh-CN" altLang="en-US" sz="1400" dirty="0">
                <a:solidFill>
                  <a:srgbClr val="000000"/>
                </a:solidFill>
                <a:latin typeface="Microsoft YaHei"/>
              </a:rPr>
              <a:t>、形成性考核</a:t>
            </a:r>
          </a:p>
          <a:p>
            <a:r>
              <a:rPr lang="zh-CN" altLang="en-US" sz="1400" dirty="0">
                <a:solidFill>
                  <a:srgbClr val="FF0000"/>
                </a:solidFill>
                <a:latin typeface="Microsoft YaHei"/>
              </a:rPr>
              <a:t>二、形成性考核</a:t>
            </a:r>
          </a:p>
          <a:p>
            <a:r>
              <a:rPr lang="zh-CN" altLang="en-US" sz="1400" dirty="0">
                <a:solidFill>
                  <a:srgbClr val="000000"/>
                </a:solidFill>
                <a:latin typeface="Microsoft YaHei"/>
              </a:rPr>
              <a:t>形考任务	要求	考核形式	发布时间	截止时间	权重</a:t>
            </a:r>
          </a:p>
          <a:p>
            <a:r>
              <a:rPr lang="zh-CN" altLang="en-US" sz="1400" dirty="0">
                <a:solidFill>
                  <a:srgbClr val="000000"/>
                </a:solidFill>
                <a:latin typeface="Microsoft YaHei"/>
              </a:rPr>
              <a:t>形考任务</a:t>
            </a:r>
            <a:r>
              <a:rPr lang="en-US" altLang="zh-CN" sz="1400" dirty="0">
                <a:solidFill>
                  <a:srgbClr val="000000"/>
                </a:solidFill>
                <a:latin typeface="Microsoft YaHei"/>
              </a:rPr>
              <a:t>1	</a:t>
            </a:r>
            <a:r>
              <a:rPr lang="zh-CN" altLang="en-US" sz="1400" dirty="0">
                <a:solidFill>
                  <a:srgbClr val="000000"/>
                </a:solidFill>
                <a:latin typeface="Microsoft YaHei"/>
              </a:rPr>
              <a:t>完成专题三的学习	主题讨论	第</a:t>
            </a:r>
            <a:r>
              <a:rPr lang="en-US" altLang="zh-CN" sz="1400" dirty="0">
                <a:solidFill>
                  <a:srgbClr val="000000"/>
                </a:solidFill>
                <a:latin typeface="Microsoft YaHei"/>
              </a:rPr>
              <a:t>1</a:t>
            </a:r>
            <a:r>
              <a:rPr lang="zh-CN" altLang="en-US" sz="1400" dirty="0">
                <a:solidFill>
                  <a:srgbClr val="000000"/>
                </a:solidFill>
                <a:latin typeface="Microsoft YaHei"/>
              </a:rPr>
              <a:t>周	第</a:t>
            </a:r>
            <a:r>
              <a:rPr lang="en-US" altLang="zh-CN" sz="1400" dirty="0">
                <a:solidFill>
                  <a:srgbClr val="000000"/>
                </a:solidFill>
                <a:latin typeface="Microsoft YaHei"/>
              </a:rPr>
              <a:t>4</a:t>
            </a:r>
            <a:r>
              <a:rPr lang="zh-CN" altLang="en-US" sz="1400" dirty="0">
                <a:solidFill>
                  <a:srgbClr val="000000"/>
                </a:solidFill>
                <a:latin typeface="Microsoft YaHei"/>
              </a:rPr>
              <a:t>周	</a:t>
            </a:r>
            <a:r>
              <a:rPr lang="en-US" altLang="zh-CN" sz="1400" dirty="0">
                <a:solidFill>
                  <a:srgbClr val="000000"/>
                </a:solidFill>
                <a:latin typeface="Microsoft YaHei"/>
              </a:rPr>
              <a:t>10%</a:t>
            </a:r>
          </a:p>
          <a:p>
            <a:r>
              <a:rPr lang="zh-CN" altLang="en-US" sz="1400" dirty="0">
                <a:solidFill>
                  <a:srgbClr val="000000"/>
                </a:solidFill>
                <a:latin typeface="Microsoft YaHei"/>
              </a:rPr>
              <a:t>形考任务</a:t>
            </a:r>
            <a:r>
              <a:rPr lang="en-US" altLang="zh-CN" sz="1400" dirty="0">
                <a:solidFill>
                  <a:srgbClr val="000000"/>
                </a:solidFill>
                <a:latin typeface="Microsoft YaHei"/>
              </a:rPr>
              <a:t>2	</a:t>
            </a:r>
            <a:r>
              <a:rPr lang="zh-CN" altLang="en-US" sz="1400" dirty="0">
                <a:solidFill>
                  <a:srgbClr val="000000"/>
                </a:solidFill>
                <a:latin typeface="Microsoft YaHei"/>
              </a:rPr>
              <a:t>完成前</a:t>
            </a:r>
            <a:r>
              <a:rPr lang="en-US" altLang="zh-CN" sz="1400" dirty="0">
                <a:solidFill>
                  <a:srgbClr val="000000"/>
                </a:solidFill>
                <a:latin typeface="Microsoft YaHei"/>
              </a:rPr>
              <a:t>4</a:t>
            </a:r>
            <a:r>
              <a:rPr lang="zh-CN" altLang="en-US" sz="1400" dirty="0">
                <a:solidFill>
                  <a:srgbClr val="000000"/>
                </a:solidFill>
                <a:latin typeface="Microsoft YaHei"/>
              </a:rPr>
              <a:t>个专题学习	客观题	第</a:t>
            </a:r>
            <a:r>
              <a:rPr lang="en-US" altLang="zh-CN" sz="1400" dirty="0">
                <a:solidFill>
                  <a:srgbClr val="000000"/>
                </a:solidFill>
                <a:latin typeface="Microsoft YaHei"/>
              </a:rPr>
              <a:t>1</a:t>
            </a:r>
            <a:r>
              <a:rPr lang="zh-CN" altLang="en-US" sz="1400" dirty="0">
                <a:solidFill>
                  <a:srgbClr val="000000"/>
                </a:solidFill>
                <a:latin typeface="Microsoft YaHei"/>
              </a:rPr>
              <a:t>周	第</a:t>
            </a:r>
            <a:r>
              <a:rPr lang="en-US" altLang="zh-CN" sz="1400" dirty="0">
                <a:solidFill>
                  <a:srgbClr val="000000"/>
                </a:solidFill>
                <a:latin typeface="Microsoft YaHei"/>
              </a:rPr>
              <a:t>5</a:t>
            </a:r>
            <a:r>
              <a:rPr lang="zh-CN" altLang="en-US" sz="1400" dirty="0">
                <a:solidFill>
                  <a:srgbClr val="000000"/>
                </a:solidFill>
                <a:latin typeface="Microsoft YaHei"/>
              </a:rPr>
              <a:t>周	</a:t>
            </a:r>
            <a:r>
              <a:rPr lang="en-US" altLang="zh-CN" sz="1400" dirty="0">
                <a:solidFill>
                  <a:srgbClr val="000000"/>
                </a:solidFill>
                <a:latin typeface="Microsoft YaHei"/>
              </a:rPr>
              <a:t>20%</a:t>
            </a:r>
          </a:p>
          <a:p>
            <a:r>
              <a:rPr lang="zh-CN" altLang="en-US" sz="1400" dirty="0">
                <a:solidFill>
                  <a:srgbClr val="000000"/>
                </a:solidFill>
                <a:latin typeface="Microsoft YaHei"/>
              </a:rPr>
              <a:t>形考任务</a:t>
            </a:r>
            <a:r>
              <a:rPr lang="en-US" altLang="zh-CN" sz="1400" dirty="0">
                <a:solidFill>
                  <a:srgbClr val="000000"/>
                </a:solidFill>
                <a:latin typeface="Microsoft YaHei"/>
              </a:rPr>
              <a:t>3	</a:t>
            </a:r>
            <a:r>
              <a:rPr lang="zh-CN" altLang="en-US" sz="1400" dirty="0">
                <a:solidFill>
                  <a:srgbClr val="000000"/>
                </a:solidFill>
                <a:latin typeface="Microsoft YaHei"/>
              </a:rPr>
              <a:t>完成前</a:t>
            </a:r>
            <a:r>
              <a:rPr lang="en-US" altLang="zh-CN" sz="1400" dirty="0">
                <a:solidFill>
                  <a:srgbClr val="000000"/>
                </a:solidFill>
                <a:latin typeface="Microsoft YaHei"/>
              </a:rPr>
              <a:t>7</a:t>
            </a:r>
            <a:r>
              <a:rPr lang="zh-CN" altLang="en-US" sz="1400" dirty="0">
                <a:solidFill>
                  <a:srgbClr val="000000"/>
                </a:solidFill>
                <a:latin typeface="Microsoft YaHei"/>
              </a:rPr>
              <a:t>个专题学习	客观题	第</a:t>
            </a:r>
            <a:r>
              <a:rPr lang="en-US" altLang="zh-CN" sz="1400" dirty="0">
                <a:solidFill>
                  <a:srgbClr val="000000"/>
                </a:solidFill>
                <a:latin typeface="Microsoft YaHei"/>
              </a:rPr>
              <a:t>1</a:t>
            </a:r>
            <a:r>
              <a:rPr lang="zh-CN" altLang="en-US" sz="1400" dirty="0">
                <a:solidFill>
                  <a:srgbClr val="000000"/>
                </a:solidFill>
                <a:latin typeface="Microsoft YaHei"/>
              </a:rPr>
              <a:t>周	第</a:t>
            </a:r>
            <a:r>
              <a:rPr lang="en-US" altLang="zh-CN" sz="1400" dirty="0">
                <a:solidFill>
                  <a:srgbClr val="000000"/>
                </a:solidFill>
                <a:latin typeface="Microsoft YaHei"/>
              </a:rPr>
              <a:t>10</a:t>
            </a:r>
            <a:r>
              <a:rPr lang="zh-CN" altLang="en-US" sz="1400" dirty="0">
                <a:solidFill>
                  <a:srgbClr val="000000"/>
                </a:solidFill>
                <a:latin typeface="Microsoft YaHei"/>
              </a:rPr>
              <a:t>周	</a:t>
            </a:r>
            <a:r>
              <a:rPr lang="en-US" altLang="zh-CN" sz="1400" dirty="0">
                <a:solidFill>
                  <a:srgbClr val="000000"/>
                </a:solidFill>
                <a:latin typeface="Microsoft YaHei"/>
              </a:rPr>
              <a:t>20%</a:t>
            </a:r>
          </a:p>
          <a:p>
            <a:r>
              <a:rPr lang="zh-CN" altLang="en-US" sz="1400" dirty="0">
                <a:solidFill>
                  <a:srgbClr val="000000"/>
                </a:solidFill>
                <a:latin typeface="Microsoft YaHei"/>
              </a:rPr>
              <a:t>形考任务</a:t>
            </a:r>
            <a:r>
              <a:rPr lang="en-US" altLang="zh-CN" sz="1400" dirty="0">
                <a:solidFill>
                  <a:srgbClr val="000000"/>
                </a:solidFill>
                <a:latin typeface="Microsoft YaHei"/>
              </a:rPr>
              <a:t>4	</a:t>
            </a:r>
            <a:r>
              <a:rPr lang="zh-CN" altLang="en-US" sz="1400" dirty="0">
                <a:solidFill>
                  <a:srgbClr val="000000"/>
                </a:solidFill>
                <a:latin typeface="Microsoft YaHei"/>
              </a:rPr>
              <a:t>完成专题七的学习	主题讨论	第</a:t>
            </a:r>
            <a:r>
              <a:rPr lang="en-US" altLang="zh-CN" sz="1400" dirty="0">
                <a:solidFill>
                  <a:srgbClr val="000000"/>
                </a:solidFill>
                <a:latin typeface="Microsoft YaHei"/>
              </a:rPr>
              <a:t>1</a:t>
            </a:r>
            <a:r>
              <a:rPr lang="zh-CN" altLang="en-US" sz="1400" dirty="0">
                <a:solidFill>
                  <a:srgbClr val="000000"/>
                </a:solidFill>
                <a:latin typeface="Microsoft YaHei"/>
              </a:rPr>
              <a:t>周	第</a:t>
            </a:r>
            <a:r>
              <a:rPr lang="en-US" altLang="zh-CN" sz="1400" dirty="0">
                <a:solidFill>
                  <a:srgbClr val="000000"/>
                </a:solidFill>
                <a:latin typeface="Microsoft YaHei"/>
              </a:rPr>
              <a:t>10</a:t>
            </a:r>
            <a:r>
              <a:rPr lang="zh-CN" altLang="en-US" sz="1400" dirty="0">
                <a:solidFill>
                  <a:srgbClr val="000000"/>
                </a:solidFill>
                <a:latin typeface="Microsoft YaHei"/>
              </a:rPr>
              <a:t>周	</a:t>
            </a:r>
            <a:r>
              <a:rPr lang="en-US" altLang="zh-CN" sz="1400" dirty="0">
                <a:solidFill>
                  <a:srgbClr val="000000"/>
                </a:solidFill>
                <a:latin typeface="Microsoft YaHei"/>
              </a:rPr>
              <a:t>10%</a:t>
            </a:r>
          </a:p>
          <a:p>
            <a:r>
              <a:rPr lang="zh-CN" altLang="en-US" sz="1400" dirty="0">
                <a:solidFill>
                  <a:srgbClr val="000000"/>
                </a:solidFill>
                <a:latin typeface="Microsoft YaHei"/>
              </a:rPr>
              <a:t>形考任务</a:t>
            </a:r>
            <a:r>
              <a:rPr lang="en-US" altLang="zh-CN" sz="1400" dirty="0">
                <a:solidFill>
                  <a:srgbClr val="000000"/>
                </a:solidFill>
                <a:latin typeface="Microsoft YaHei"/>
              </a:rPr>
              <a:t>5	</a:t>
            </a:r>
            <a:r>
              <a:rPr lang="zh-CN" altLang="en-US" sz="1400" dirty="0">
                <a:solidFill>
                  <a:srgbClr val="000000"/>
                </a:solidFill>
                <a:latin typeface="Microsoft YaHei"/>
              </a:rPr>
              <a:t>完成前</a:t>
            </a:r>
            <a:r>
              <a:rPr lang="en-US" altLang="zh-CN" sz="1400" dirty="0">
                <a:solidFill>
                  <a:srgbClr val="000000"/>
                </a:solidFill>
                <a:latin typeface="Microsoft YaHei"/>
              </a:rPr>
              <a:t>10</a:t>
            </a:r>
            <a:r>
              <a:rPr lang="zh-CN" altLang="en-US" sz="1400" dirty="0">
                <a:solidFill>
                  <a:srgbClr val="000000"/>
                </a:solidFill>
                <a:latin typeface="Microsoft YaHei"/>
              </a:rPr>
              <a:t>个专题学习	客观题	第</a:t>
            </a:r>
            <a:r>
              <a:rPr lang="en-US" altLang="zh-CN" sz="1400" dirty="0">
                <a:solidFill>
                  <a:srgbClr val="000000"/>
                </a:solidFill>
                <a:latin typeface="Microsoft YaHei"/>
              </a:rPr>
              <a:t>1</a:t>
            </a:r>
            <a:r>
              <a:rPr lang="zh-CN" altLang="en-US" sz="1400" dirty="0">
                <a:solidFill>
                  <a:srgbClr val="000000"/>
                </a:solidFill>
                <a:latin typeface="Microsoft YaHei"/>
              </a:rPr>
              <a:t>周	第</a:t>
            </a:r>
            <a:r>
              <a:rPr lang="en-US" altLang="zh-CN" sz="1400" dirty="0">
                <a:solidFill>
                  <a:srgbClr val="000000"/>
                </a:solidFill>
                <a:latin typeface="Microsoft YaHei"/>
              </a:rPr>
              <a:t>14</a:t>
            </a:r>
            <a:r>
              <a:rPr lang="zh-CN" altLang="en-US" sz="1400" dirty="0">
                <a:solidFill>
                  <a:srgbClr val="000000"/>
                </a:solidFill>
                <a:latin typeface="Microsoft YaHei"/>
              </a:rPr>
              <a:t>周	</a:t>
            </a:r>
            <a:r>
              <a:rPr lang="en-US" altLang="zh-CN" sz="1400" dirty="0">
                <a:solidFill>
                  <a:srgbClr val="000000"/>
                </a:solidFill>
                <a:latin typeface="Microsoft YaHei"/>
              </a:rPr>
              <a:t>20%</a:t>
            </a:r>
          </a:p>
          <a:p>
            <a:r>
              <a:rPr lang="zh-CN" altLang="en-US" sz="1400" dirty="0">
                <a:solidFill>
                  <a:srgbClr val="000000"/>
                </a:solidFill>
                <a:latin typeface="Microsoft YaHei"/>
              </a:rPr>
              <a:t>形考任务</a:t>
            </a:r>
            <a:r>
              <a:rPr lang="en-US" altLang="zh-CN" sz="1400" dirty="0">
                <a:solidFill>
                  <a:srgbClr val="000000"/>
                </a:solidFill>
                <a:latin typeface="Microsoft YaHei"/>
              </a:rPr>
              <a:t>6	</a:t>
            </a:r>
            <a:r>
              <a:rPr lang="zh-CN" altLang="en-US" sz="1400" dirty="0">
                <a:solidFill>
                  <a:srgbClr val="000000"/>
                </a:solidFill>
                <a:latin typeface="Microsoft YaHei"/>
              </a:rPr>
              <a:t>完成全部内容的学习	客观题	第</a:t>
            </a:r>
            <a:r>
              <a:rPr lang="en-US" altLang="zh-CN" sz="1400" dirty="0">
                <a:solidFill>
                  <a:srgbClr val="000000"/>
                </a:solidFill>
                <a:latin typeface="Microsoft YaHei"/>
              </a:rPr>
              <a:t>1</a:t>
            </a:r>
            <a:r>
              <a:rPr lang="zh-CN" altLang="en-US" sz="1400" dirty="0">
                <a:solidFill>
                  <a:srgbClr val="000000"/>
                </a:solidFill>
                <a:latin typeface="Microsoft YaHei"/>
              </a:rPr>
              <a:t>周	第</a:t>
            </a:r>
            <a:r>
              <a:rPr lang="en-US" altLang="zh-CN" sz="1400" dirty="0">
                <a:solidFill>
                  <a:srgbClr val="000000"/>
                </a:solidFill>
                <a:latin typeface="Microsoft YaHei"/>
              </a:rPr>
              <a:t>16</a:t>
            </a:r>
            <a:r>
              <a:rPr lang="zh-CN" altLang="en-US" sz="1400" dirty="0">
                <a:solidFill>
                  <a:srgbClr val="000000"/>
                </a:solidFill>
                <a:latin typeface="Microsoft YaHei"/>
              </a:rPr>
              <a:t>周	</a:t>
            </a:r>
            <a:r>
              <a:rPr lang="en-US" altLang="zh-CN" sz="1400" dirty="0">
                <a:solidFill>
                  <a:srgbClr val="000000"/>
                </a:solidFill>
                <a:latin typeface="Microsoft YaHei"/>
              </a:rPr>
              <a:t>20%</a:t>
            </a:r>
          </a:p>
          <a:p>
            <a:r>
              <a:rPr lang="zh-CN" altLang="en-US" sz="1400" dirty="0">
                <a:solidFill>
                  <a:srgbClr val="000000"/>
                </a:solidFill>
                <a:latin typeface="Microsoft YaHei"/>
              </a:rPr>
              <a:t>合计					</a:t>
            </a:r>
            <a:r>
              <a:rPr lang="en-US" altLang="zh-CN" sz="1400" dirty="0">
                <a:solidFill>
                  <a:srgbClr val="000000"/>
                </a:solidFill>
                <a:latin typeface="Microsoft YaHei"/>
              </a:rPr>
              <a:t>100%</a:t>
            </a:r>
          </a:p>
          <a:p>
            <a:r>
              <a:rPr lang="zh-CN" altLang="en-US" sz="1400" dirty="0">
                <a:solidFill>
                  <a:srgbClr val="FF0000"/>
                </a:solidFill>
                <a:latin typeface="Microsoft YaHei"/>
              </a:rPr>
              <a:t>三、终结性考核</a:t>
            </a:r>
          </a:p>
          <a:p>
            <a:endParaRPr lang="zh-CN" altLang="en-US" sz="1400" dirty="0">
              <a:solidFill>
                <a:srgbClr val="000000"/>
              </a:solidFill>
              <a:latin typeface="Microsoft YaHei"/>
            </a:endParaRPr>
          </a:p>
          <a:p>
            <a:r>
              <a:rPr lang="zh-CN" altLang="en-US" sz="1400" dirty="0">
                <a:solidFill>
                  <a:srgbClr val="000000"/>
                </a:solidFill>
                <a:latin typeface="Microsoft YaHei"/>
              </a:rPr>
              <a:t>终结性考核为国家开放大学组织的全国统一考试。</a:t>
            </a:r>
          </a:p>
          <a:p>
            <a:endParaRPr lang="zh-CN" altLang="en-US" sz="1400" dirty="0">
              <a:solidFill>
                <a:srgbClr val="000000"/>
              </a:solidFill>
              <a:latin typeface="Microsoft YaHei"/>
            </a:endParaRPr>
          </a:p>
          <a:p>
            <a:r>
              <a:rPr lang="zh-CN" altLang="en-US" sz="1400" dirty="0"/>
              <a:t/>
            </a:r>
            <a:br>
              <a:rPr lang="zh-CN" altLang="en-US" sz="1400" dirty="0"/>
            </a:br>
            <a:endParaRPr lang="en-US" altLang="zh-CN" sz="1400" dirty="0">
              <a:solidFill>
                <a:prstClr val="black"/>
              </a:solidFill>
              <a:latin typeface="叶根友毛笔行书2.0版" pitchFamily="2" charset="-122"/>
              <a:ea typeface="叶根友毛笔行书2.0版" pitchFamily="2" charset="-122"/>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1187248"/>
          </a:xfrm>
          <a:prstGeom prst="rect">
            <a:avLst/>
          </a:prstGeom>
          <a:noFill/>
        </p:spPr>
        <p:txBody>
          <a:bodyPr vert="horz" wrap="square" rtlCol="0">
            <a:spAutoFit/>
          </a:bodyPr>
          <a:lstStyle/>
          <a:p>
            <a:pPr lvl="0"/>
            <a:r>
              <a:rPr lang="zh-CN" altLang="en-US" sz="2490" dirty="0" smtClean="0">
                <a:solidFill>
                  <a:srgbClr val="FF0000"/>
                </a:solidFill>
                <a:latin typeface="Franklin Gothic Book"/>
                <a:ea typeface="叶根友毛笔行书2.0版" pitchFamily="2" charset="-122"/>
              </a:rPr>
              <a:t>五、</a:t>
            </a:r>
            <a:r>
              <a:rPr lang="zh-CN" altLang="en-US" sz="2400" dirty="0">
                <a:solidFill>
                  <a:srgbClr val="FF0000"/>
                </a:solidFill>
                <a:latin typeface="Franklin Gothic Book"/>
              </a:rPr>
              <a:t>考核方式</a:t>
            </a:r>
            <a:endParaRPr lang="en-US" altLang="zh-CN" sz="2135" dirty="0">
              <a:solidFill>
                <a:prstClr val="black"/>
              </a:solidFill>
              <a:latin typeface="叶根友毛笔行书2.0版" pitchFamily="2" charset="-122"/>
              <a:ea typeface="叶根友毛笔行书2.0版" pitchFamily="2" charset="-122"/>
            </a:endParaRPr>
          </a:p>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spTree>
    <p:extLst>
      <p:ext uri="{BB962C8B-B14F-4D97-AF65-F5344CB8AC3E}">
        <p14:creationId xmlns:p14="http://schemas.microsoft.com/office/powerpoint/2010/main" val="354803616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108543"/>
          </a:xfrm>
          <a:prstGeom prst="rect">
            <a:avLst/>
          </a:prstGeom>
          <a:noFill/>
        </p:spPr>
        <p:txBody>
          <a:bodyPr vert="horz" wrap="square" rtlCol="0">
            <a:spAutoFit/>
          </a:bodyPr>
          <a:lstStyle/>
          <a:p>
            <a:pPr lvl="0"/>
            <a:r>
              <a:rPr lang="zh-CN" altLang="en-US" sz="1400" dirty="0">
                <a:solidFill>
                  <a:srgbClr val="000000"/>
                </a:solidFill>
                <a:latin typeface="Microsoft YaHei"/>
              </a:rPr>
              <a:t>终结性考核时长为</a:t>
            </a:r>
            <a:r>
              <a:rPr lang="en-US" altLang="zh-CN" sz="1400" dirty="0">
                <a:solidFill>
                  <a:srgbClr val="000000"/>
                </a:solidFill>
                <a:latin typeface="Microsoft YaHei"/>
              </a:rPr>
              <a:t>90</a:t>
            </a:r>
            <a:r>
              <a:rPr lang="zh-CN" altLang="en-US" sz="1400" dirty="0">
                <a:solidFill>
                  <a:srgbClr val="000000"/>
                </a:solidFill>
                <a:latin typeface="Microsoft YaHei"/>
              </a:rPr>
              <a:t>分钟，占总成绩的</a:t>
            </a:r>
            <a:r>
              <a:rPr lang="en-US" altLang="zh-CN" sz="1400" dirty="0">
                <a:solidFill>
                  <a:srgbClr val="000000"/>
                </a:solidFill>
                <a:latin typeface="Microsoft YaHei"/>
              </a:rPr>
              <a:t>70</a:t>
            </a:r>
            <a:r>
              <a:rPr lang="zh-CN" altLang="en-US" sz="1400" dirty="0">
                <a:solidFill>
                  <a:srgbClr val="000000"/>
                </a:solidFill>
                <a:latin typeface="Microsoft YaHei"/>
              </a:rPr>
              <a:t>％。</a:t>
            </a:r>
          </a:p>
          <a:p>
            <a:pPr lvl="0"/>
            <a:endParaRPr lang="zh-CN" altLang="en-US" sz="1400" dirty="0">
              <a:solidFill>
                <a:srgbClr val="000000"/>
              </a:solidFill>
              <a:latin typeface="Microsoft YaHei"/>
            </a:endParaRPr>
          </a:p>
          <a:p>
            <a:pPr lvl="0"/>
            <a:r>
              <a:rPr lang="zh-CN" altLang="en-US" sz="1400" dirty="0">
                <a:solidFill>
                  <a:srgbClr val="000000"/>
                </a:solidFill>
                <a:latin typeface="Microsoft YaHei"/>
              </a:rPr>
              <a:t>终结性考核为开卷考核，可以携带教科书和其他文字性的参考资料。卷面成绩为</a:t>
            </a:r>
            <a:r>
              <a:rPr lang="en-US" altLang="zh-CN" sz="1400" dirty="0">
                <a:solidFill>
                  <a:srgbClr val="000000"/>
                </a:solidFill>
                <a:latin typeface="Microsoft YaHei"/>
              </a:rPr>
              <a:t>100</a:t>
            </a:r>
            <a:r>
              <a:rPr lang="zh-CN" altLang="en-US" sz="1400" dirty="0">
                <a:solidFill>
                  <a:srgbClr val="000000"/>
                </a:solidFill>
                <a:latin typeface="Microsoft YaHei"/>
              </a:rPr>
              <a:t>分，折合为总成绩</a:t>
            </a:r>
            <a:r>
              <a:rPr lang="en-US" altLang="zh-CN" sz="1400" dirty="0">
                <a:solidFill>
                  <a:srgbClr val="000000"/>
                </a:solidFill>
                <a:latin typeface="Microsoft YaHei"/>
              </a:rPr>
              <a:t>70</a:t>
            </a:r>
            <a:r>
              <a:rPr lang="zh-CN" altLang="en-US" sz="1400" dirty="0">
                <a:solidFill>
                  <a:srgbClr val="000000"/>
                </a:solidFill>
                <a:latin typeface="Microsoft YaHei"/>
              </a:rPr>
              <a:t>分。</a:t>
            </a:r>
          </a:p>
          <a:p>
            <a:pPr lvl="0"/>
            <a:endParaRPr lang="zh-CN" altLang="en-US" sz="1400" dirty="0">
              <a:solidFill>
                <a:srgbClr val="000000"/>
              </a:solidFill>
              <a:latin typeface="Microsoft YaHei"/>
            </a:endParaRPr>
          </a:p>
          <a:p>
            <a:pPr lvl="0"/>
            <a:r>
              <a:rPr lang="zh-CN" altLang="en-US" sz="1400" dirty="0">
                <a:solidFill>
                  <a:srgbClr val="FF0000"/>
                </a:solidFill>
                <a:latin typeface="Microsoft YaHei"/>
              </a:rPr>
              <a:t>考核题型为：</a:t>
            </a:r>
          </a:p>
          <a:p>
            <a:pPr lvl="0"/>
            <a:endParaRPr lang="zh-CN" altLang="en-US" sz="1400" dirty="0">
              <a:solidFill>
                <a:srgbClr val="000000"/>
              </a:solidFill>
              <a:latin typeface="Microsoft YaHei"/>
            </a:endParaRPr>
          </a:p>
          <a:p>
            <a:pPr lvl="0"/>
            <a:r>
              <a:rPr lang="en-US" altLang="zh-CN" sz="1400" dirty="0">
                <a:solidFill>
                  <a:srgbClr val="000000"/>
                </a:solidFill>
                <a:latin typeface="Microsoft YaHei"/>
              </a:rPr>
              <a:t>· </a:t>
            </a:r>
            <a:r>
              <a:rPr lang="zh-CN" altLang="en-US" sz="1400" dirty="0">
                <a:solidFill>
                  <a:srgbClr val="000000"/>
                </a:solidFill>
                <a:latin typeface="Microsoft YaHei"/>
              </a:rPr>
              <a:t>单项选择题（共</a:t>
            </a:r>
            <a:r>
              <a:rPr lang="en-US" altLang="zh-CN" sz="1400" dirty="0">
                <a:solidFill>
                  <a:srgbClr val="000000"/>
                </a:solidFill>
                <a:latin typeface="Microsoft YaHei"/>
              </a:rPr>
              <a:t>10</a:t>
            </a:r>
            <a:r>
              <a:rPr lang="zh-CN" altLang="en-US" sz="1400" dirty="0">
                <a:solidFill>
                  <a:srgbClr val="000000"/>
                </a:solidFill>
                <a:latin typeface="Microsoft YaHei"/>
              </a:rPr>
              <a:t>道题，每题</a:t>
            </a:r>
            <a:r>
              <a:rPr lang="en-US" altLang="zh-CN" sz="1400" dirty="0">
                <a:solidFill>
                  <a:srgbClr val="000000"/>
                </a:solidFill>
                <a:latin typeface="Microsoft YaHei"/>
              </a:rPr>
              <a:t>1</a:t>
            </a:r>
            <a:r>
              <a:rPr lang="zh-CN" altLang="en-US" sz="1400" dirty="0">
                <a:solidFill>
                  <a:srgbClr val="000000"/>
                </a:solidFill>
                <a:latin typeface="Microsoft YaHei"/>
              </a:rPr>
              <a:t>分，共</a:t>
            </a:r>
            <a:r>
              <a:rPr lang="en-US" altLang="zh-CN" sz="1400" dirty="0">
                <a:solidFill>
                  <a:srgbClr val="000000"/>
                </a:solidFill>
                <a:latin typeface="Microsoft YaHei"/>
              </a:rPr>
              <a:t>10</a:t>
            </a:r>
            <a:r>
              <a:rPr lang="zh-CN" altLang="en-US" sz="1400" dirty="0">
                <a:solidFill>
                  <a:srgbClr val="000000"/>
                </a:solidFill>
                <a:latin typeface="Microsoft YaHei"/>
              </a:rPr>
              <a:t>分）</a:t>
            </a:r>
          </a:p>
          <a:p>
            <a:pPr lvl="0"/>
            <a:endParaRPr lang="zh-CN" altLang="en-US" sz="1400" dirty="0">
              <a:solidFill>
                <a:srgbClr val="000000"/>
              </a:solidFill>
              <a:latin typeface="Microsoft YaHei"/>
            </a:endParaRPr>
          </a:p>
          <a:p>
            <a:pPr lvl="0"/>
            <a:r>
              <a:rPr lang="en-US" altLang="zh-CN" sz="1400" dirty="0">
                <a:solidFill>
                  <a:srgbClr val="000000"/>
                </a:solidFill>
                <a:latin typeface="Microsoft YaHei"/>
              </a:rPr>
              <a:t>· </a:t>
            </a:r>
            <a:r>
              <a:rPr lang="zh-CN" altLang="en-US" sz="1400" dirty="0">
                <a:solidFill>
                  <a:srgbClr val="000000"/>
                </a:solidFill>
                <a:latin typeface="Microsoft YaHei"/>
              </a:rPr>
              <a:t>填空题（共</a:t>
            </a:r>
            <a:r>
              <a:rPr lang="en-US" altLang="zh-CN" sz="1400" dirty="0">
                <a:solidFill>
                  <a:srgbClr val="000000"/>
                </a:solidFill>
                <a:latin typeface="Microsoft YaHei"/>
              </a:rPr>
              <a:t>10</a:t>
            </a:r>
            <a:r>
              <a:rPr lang="zh-CN" altLang="en-US" sz="1400" dirty="0">
                <a:solidFill>
                  <a:srgbClr val="000000"/>
                </a:solidFill>
                <a:latin typeface="Microsoft YaHei"/>
              </a:rPr>
              <a:t>道题，每题</a:t>
            </a:r>
            <a:r>
              <a:rPr lang="en-US" altLang="zh-CN" sz="1400" dirty="0">
                <a:solidFill>
                  <a:srgbClr val="000000"/>
                </a:solidFill>
                <a:latin typeface="Microsoft YaHei"/>
              </a:rPr>
              <a:t>3</a:t>
            </a:r>
            <a:r>
              <a:rPr lang="zh-CN" altLang="en-US" sz="1400" dirty="0">
                <a:solidFill>
                  <a:srgbClr val="000000"/>
                </a:solidFill>
                <a:latin typeface="Microsoft YaHei"/>
              </a:rPr>
              <a:t>分，共</a:t>
            </a:r>
            <a:r>
              <a:rPr lang="en-US" altLang="zh-CN" sz="1400" dirty="0">
                <a:solidFill>
                  <a:srgbClr val="000000"/>
                </a:solidFill>
                <a:latin typeface="Microsoft YaHei"/>
              </a:rPr>
              <a:t>30</a:t>
            </a:r>
            <a:r>
              <a:rPr lang="zh-CN" altLang="en-US" sz="1400" dirty="0">
                <a:solidFill>
                  <a:srgbClr val="000000"/>
                </a:solidFill>
                <a:latin typeface="Microsoft YaHei"/>
              </a:rPr>
              <a:t>分）</a:t>
            </a:r>
          </a:p>
          <a:p>
            <a:pPr lvl="0"/>
            <a:endParaRPr lang="zh-CN" altLang="en-US" sz="1400" dirty="0">
              <a:solidFill>
                <a:srgbClr val="000000"/>
              </a:solidFill>
              <a:latin typeface="Microsoft YaHei"/>
            </a:endParaRPr>
          </a:p>
          <a:p>
            <a:pPr lvl="0"/>
            <a:r>
              <a:rPr lang="en-US" altLang="zh-CN" sz="1400" dirty="0">
                <a:solidFill>
                  <a:srgbClr val="000000"/>
                </a:solidFill>
                <a:latin typeface="Microsoft YaHei"/>
              </a:rPr>
              <a:t>· </a:t>
            </a:r>
            <a:r>
              <a:rPr lang="zh-CN" altLang="en-US" sz="1400" dirty="0">
                <a:solidFill>
                  <a:srgbClr val="000000"/>
                </a:solidFill>
                <a:latin typeface="Microsoft YaHei"/>
              </a:rPr>
              <a:t>简答题（共</a:t>
            </a:r>
            <a:r>
              <a:rPr lang="en-US" altLang="zh-CN" sz="1400" dirty="0">
                <a:solidFill>
                  <a:srgbClr val="000000"/>
                </a:solidFill>
                <a:latin typeface="Microsoft YaHei"/>
              </a:rPr>
              <a:t>2</a:t>
            </a:r>
            <a:r>
              <a:rPr lang="zh-CN" altLang="en-US" sz="1400" dirty="0">
                <a:solidFill>
                  <a:srgbClr val="000000"/>
                </a:solidFill>
                <a:latin typeface="Microsoft YaHei"/>
              </a:rPr>
              <a:t>道题，每题</a:t>
            </a:r>
            <a:r>
              <a:rPr lang="en-US" altLang="zh-CN" sz="1400" dirty="0">
                <a:solidFill>
                  <a:srgbClr val="000000"/>
                </a:solidFill>
                <a:latin typeface="Microsoft YaHei"/>
              </a:rPr>
              <a:t>15</a:t>
            </a:r>
            <a:r>
              <a:rPr lang="zh-CN" altLang="en-US" sz="1400" dirty="0">
                <a:solidFill>
                  <a:srgbClr val="000000"/>
                </a:solidFill>
                <a:latin typeface="Microsoft YaHei"/>
              </a:rPr>
              <a:t>分，共</a:t>
            </a:r>
            <a:r>
              <a:rPr lang="en-US" altLang="zh-CN" sz="1400" dirty="0">
                <a:solidFill>
                  <a:srgbClr val="000000"/>
                </a:solidFill>
                <a:latin typeface="Microsoft YaHei"/>
              </a:rPr>
              <a:t>30</a:t>
            </a:r>
            <a:r>
              <a:rPr lang="zh-CN" altLang="en-US" sz="1400" dirty="0">
                <a:solidFill>
                  <a:srgbClr val="000000"/>
                </a:solidFill>
                <a:latin typeface="Microsoft YaHei"/>
              </a:rPr>
              <a:t>分）</a:t>
            </a:r>
          </a:p>
          <a:p>
            <a:pPr lvl="0"/>
            <a:endParaRPr lang="zh-CN" altLang="en-US" sz="1400" dirty="0">
              <a:solidFill>
                <a:srgbClr val="000000"/>
              </a:solidFill>
              <a:latin typeface="Microsoft YaHei"/>
            </a:endParaRPr>
          </a:p>
          <a:p>
            <a:pPr lvl="0"/>
            <a:r>
              <a:rPr lang="en-US" altLang="zh-CN" sz="1400" dirty="0">
                <a:solidFill>
                  <a:srgbClr val="000000"/>
                </a:solidFill>
                <a:latin typeface="Microsoft YaHei"/>
              </a:rPr>
              <a:t>· </a:t>
            </a:r>
            <a:r>
              <a:rPr lang="zh-CN" altLang="en-US" sz="1400" dirty="0">
                <a:solidFill>
                  <a:srgbClr val="000000"/>
                </a:solidFill>
                <a:latin typeface="Microsoft YaHei"/>
              </a:rPr>
              <a:t>分析题（共</a:t>
            </a:r>
            <a:r>
              <a:rPr lang="en-US" altLang="zh-CN" sz="1400" dirty="0">
                <a:solidFill>
                  <a:srgbClr val="000000"/>
                </a:solidFill>
                <a:latin typeface="Microsoft YaHei"/>
              </a:rPr>
              <a:t>1</a:t>
            </a:r>
            <a:r>
              <a:rPr lang="zh-CN" altLang="en-US" sz="1400" dirty="0">
                <a:solidFill>
                  <a:srgbClr val="000000"/>
                </a:solidFill>
                <a:latin typeface="Microsoft YaHei"/>
              </a:rPr>
              <a:t>道题，每题</a:t>
            </a:r>
            <a:r>
              <a:rPr lang="en-US" altLang="zh-CN" sz="1400" dirty="0">
                <a:solidFill>
                  <a:srgbClr val="000000"/>
                </a:solidFill>
                <a:latin typeface="Microsoft YaHei"/>
              </a:rPr>
              <a:t>30</a:t>
            </a:r>
            <a:r>
              <a:rPr lang="zh-CN" altLang="en-US" sz="1400" dirty="0">
                <a:solidFill>
                  <a:srgbClr val="000000"/>
                </a:solidFill>
                <a:latin typeface="Microsoft YaHei"/>
              </a:rPr>
              <a:t>分）</a:t>
            </a:r>
            <a:endParaRPr lang="en-US" altLang="zh-CN" sz="1400" dirty="0">
              <a:solidFill>
                <a:srgbClr val="000000"/>
              </a:solidFill>
              <a:latin typeface="Microsoft YaHei"/>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spTree>
    <p:extLst>
      <p:ext uri="{BB962C8B-B14F-4D97-AF65-F5344CB8AC3E}">
        <p14:creationId xmlns:p14="http://schemas.microsoft.com/office/powerpoint/2010/main" val="354803616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a:hlinkClick r:id="rId5" action="ppaction://hlinkfile"/>
          </p:cNvPr>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a:hlinkClick r:id="rId5" action="ppaction://hlinkfile"/>
          </p:cNvPr>
          <p:cNvSpPr txBox="1"/>
          <p:nvPr/>
        </p:nvSpPr>
        <p:spPr>
          <a:xfrm>
            <a:off x="1905001" y="900402"/>
            <a:ext cx="7335984" cy="523220"/>
          </a:xfrm>
          <a:prstGeom prst="rect">
            <a:avLst/>
          </a:prstGeom>
          <a:noFill/>
        </p:spPr>
        <p:txBody>
          <a:bodyPr vert="horz" wrap="square" rtlCol="0">
            <a:spAutoFit/>
          </a:bodyPr>
          <a:lstStyle/>
          <a:p>
            <a:endParaRPr lang="en-US" altLang="zh-CN" sz="1400" dirty="0" smtClean="0">
              <a:solidFill>
                <a:prstClr val="black"/>
              </a:solidFill>
              <a:latin typeface="叶根友毛笔行书2.0版" pitchFamily="2" charset="-122"/>
              <a:ea typeface="叶根友毛笔行书2.0版" pitchFamily="2" charset="-122"/>
              <a:hlinkClick r:id="rId5" action="ppaction://hlinkfile"/>
            </a:endParaRPr>
          </a:p>
          <a:p>
            <a:r>
              <a:rPr lang="zh-CN" altLang="en-US" sz="1400" dirty="0" smtClean="0">
                <a:solidFill>
                  <a:prstClr val="black"/>
                </a:solidFill>
                <a:latin typeface="叶根友毛笔行书2.0版" pitchFamily="2" charset="-122"/>
                <a:ea typeface="叶根友毛笔行书2.0版" pitchFamily="2" charset="-122"/>
                <a:hlinkClick r:id="rId5" action="ppaction://hlinkfile"/>
              </a:rPr>
              <a:t>（</a:t>
            </a:r>
            <a:r>
              <a:rPr lang="zh-CN" altLang="en-US" sz="1400" dirty="0">
                <a:solidFill>
                  <a:prstClr val="black"/>
                </a:solidFill>
                <a:latin typeface="叶根友毛笔行书2.0版" pitchFamily="2" charset="-122"/>
                <a:ea typeface="叶根友毛笔行书2.0版" pitchFamily="2" charset="-122"/>
                <a:hlinkClick r:id="rId5" action="ppaction://hlinkfile"/>
              </a:rPr>
              <a:t>一）课程的性质和</a:t>
            </a:r>
            <a:r>
              <a:rPr lang="zh-CN" altLang="en-US" sz="1400" dirty="0" smtClean="0">
                <a:solidFill>
                  <a:prstClr val="black"/>
                </a:solidFill>
                <a:latin typeface="叶根友毛笔行书2.0版" pitchFamily="2" charset="-122"/>
                <a:ea typeface="叶根友毛笔行书2.0版" pitchFamily="2" charset="-122"/>
                <a:hlinkClick r:id="rId5" action="ppaction://hlinkfile"/>
              </a:rPr>
              <a:t>任务</a:t>
            </a:r>
            <a:r>
              <a:rPr lang="zh-CN" altLang="en-US" sz="1400" dirty="0" smtClean="0">
                <a:solidFill>
                  <a:prstClr val="black"/>
                </a:solidFill>
                <a:latin typeface="叶根友毛笔行书2.0版" pitchFamily="2" charset="-122"/>
                <a:ea typeface="叶根友毛笔行书2.0版" pitchFamily="2" charset="-122"/>
              </a:rPr>
              <a:t>（此处有历年</a:t>
            </a:r>
            <a:r>
              <a:rPr lang="zh-CN" altLang="en-US" sz="1400" dirty="0" smtClean="0">
                <a:solidFill>
                  <a:prstClr val="black"/>
                </a:solidFill>
                <a:latin typeface="叶根友毛笔行书2.0版" pitchFamily="2" charset="-122"/>
                <a:ea typeface="叶根友毛笔行书2.0版" pitchFamily="2" charset="-122"/>
                <a:hlinkClick r:id="rId5" action="ppaction://hlinkfile"/>
              </a:rPr>
              <a:t>试题</a:t>
            </a:r>
            <a:r>
              <a:rPr lang="zh-CN" altLang="en-US" sz="1400" dirty="0" smtClean="0">
                <a:solidFill>
                  <a:prstClr val="black"/>
                </a:solidFill>
                <a:latin typeface="叶根友毛笔行书2.0版" pitchFamily="2" charset="-122"/>
                <a:ea typeface="叶根友毛笔行书2.0版" pitchFamily="2" charset="-122"/>
              </a:rPr>
              <a:t>超链接）</a:t>
            </a:r>
            <a:endParaRPr lang="zh-CN" altLang="en-US" sz="1400" dirty="0">
              <a:solidFill>
                <a:prstClr val="black"/>
              </a:solidFill>
              <a:latin typeface="叶根友毛笔行书2.0版" pitchFamily="2" charset="-122"/>
              <a:ea typeface="叶根友毛笔行书2.0版" pitchFamily="2" charset="-122"/>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58697"/>
          </a:xfrm>
          <a:prstGeom prst="rect">
            <a:avLst/>
          </a:prstGeom>
          <a:noFill/>
        </p:spPr>
        <p:txBody>
          <a:bodyPr vert="horz" wrap="square" rtlCol="0">
            <a:spAutoFit/>
          </a:bodyPr>
          <a:lstStyle/>
          <a:p>
            <a:r>
              <a:rPr lang="zh-CN" altLang="en-US" sz="2490" dirty="0" smtClean="0">
                <a:solidFill>
                  <a:srgbClr val="FF0000"/>
                </a:solidFill>
                <a:latin typeface="Franklin Gothic Book"/>
                <a:ea typeface="叶根友毛笔行书2.0版" pitchFamily="2" charset="-122"/>
              </a:rPr>
              <a:t>六、试题</a:t>
            </a:r>
            <a:r>
              <a:rPr lang="zh-CN" altLang="en-US" sz="2490" dirty="0">
                <a:solidFill>
                  <a:srgbClr val="FF0000"/>
                </a:solidFill>
                <a:latin typeface="Franklin Gothic Book"/>
                <a:ea typeface="叶根友毛笔行书2.0版" pitchFamily="2" charset="-122"/>
              </a:rPr>
              <a:t>解析</a:t>
            </a: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spTree>
    <p:extLst>
      <p:ext uri="{BB962C8B-B14F-4D97-AF65-F5344CB8AC3E}">
        <p14:creationId xmlns:p14="http://schemas.microsoft.com/office/powerpoint/2010/main" val="354803616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1169551"/>
          </a:xfrm>
          <a:prstGeom prst="rect">
            <a:avLst/>
          </a:prstGeom>
          <a:noFill/>
        </p:spPr>
        <p:txBody>
          <a:bodyPr vert="horz" wrap="square" rtlCol="0">
            <a:spAutoFit/>
          </a:bodyPr>
          <a:lstStyle/>
          <a:p>
            <a:pPr algn="just">
              <a:spcAft>
                <a:spcPts val="0"/>
              </a:spcAft>
            </a:pPr>
            <a:r>
              <a:rPr lang="zh-CN" altLang="en-US" sz="1400" kern="100" dirty="0">
                <a:cs typeface="Times New Roman"/>
              </a:rPr>
              <a:t>李</a:t>
            </a:r>
            <a:r>
              <a:rPr lang="zh-CN" altLang="en-US" sz="1400" kern="100" dirty="0" smtClean="0">
                <a:cs typeface="Times New Roman"/>
              </a:rPr>
              <a:t>菊锋</a:t>
            </a:r>
            <a:r>
              <a:rPr lang="en-US" altLang="zh-CN" sz="1400" kern="100" dirty="0" smtClean="0">
                <a:cs typeface="Times New Roman"/>
              </a:rPr>
              <a:t>      </a:t>
            </a:r>
            <a:r>
              <a:rPr lang="zh-CN" altLang="zh-CN" sz="1400" kern="100" dirty="0" smtClean="0">
                <a:solidFill>
                  <a:srgbClr val="FF0000"/>
                </a:solidFill>
                <a:cs typeface="Times New Roman"/>
              </a:rPr>
              <a:t>电话</a:t>
            </a:r>
            <a:r>
              <a:rPr lang="en-US" altLang="zh-CN" sz="1400" kern="100" dirty="0">
                <a:solidFill>
                  <a:srgbClr val="FF0000"/>
                </a:solidFill>
                <a:cs typeface="Times New Roman"/>
              </a:rPr>
              <a:t>:19929590526 </a:t>
            </a:r>
            <a:endParaRPr lang="zh-CN" altLang="zh-CN" sz="1000" kern="100" dirty="0">
              <a:cs typeface="Times New Roman"/>
            </a:endParaRPr>
          </a:p>
          <a:p>
            <a:pPr indent="812800" algn="just">
              <a:spcAft>
                <a:spcPts val="0"/>
              </a:spcAft>
            </a:pPr>
            <a:endParaRPr lang="en-US" altLang="zh-CN" sz="1400" kern="100" dirty="0" smtClean="0">
              <a:solidFill>
                <a:srgbClr val="FF0000"/>
              </a:solidFill>
              <a:cs typeface="Times New Roman"/>
            </a:endParaRPr>
          </a:p>
          <a:p>
            <a:pPr indent="812800" algn="just">
              <a:spcAft>
                <a:spcPts val="0"/>
              </a:spcAft>
            </a:pPr>
            <a:r>
              <a:rPr lang="zh-CN" altLang="zh-CN" sz="1400" kern="100" dirty="0" smtClean="0">
                <a:solidFill>
                  <a:srgbClr val="FF0000"/>
                </a:solidFill>
                <a:cs typeface="Times New Roman"/>
              </a:rPr>
              <a:t>微</a:t>
            </a:r>
            <a:r>
              <a:rPr lang="zh-CN" altLang="zh-CN" sz="1400" kern="100" dirty="0">
                <a:solidFill>
                  <a:srgbClr val="FF0000"/>
                </a:solidFill>
                <a:cs typeface="Times New Roman"/>
              </a:rPr>
              <a:t>信：同号</a:t>
            </a:r>
            <a:endParaRPr lang="zh-CN" altLang="zh-CN" sz="1000" kern="100" dirty="0">
              <a:cs typeface="Times New Roman"/>
            </a:endParaRPr>
          </a:p>
          <a:p>
            <a:pPr indent="812800" algn="just">
              <a:spcAft>
                <a:spcPts val="0"/>
              </a:spcAft>
            </a:pPr>
            <a:endParaRPr lang="en-US" altLang="zh-CN" sz="1400" kern="100" dirty="0" smtClean="0">
              <a:solidFill>
                <a:srgbClr val="FF0000"/>
              </a:solidFill>
              <a:cs typeface="Times New Roman"/>
            </a:endParaRPr>
          </a:p>
          <a:p>
            <a:pPr indent="812800" algn="just">
              <a:spcAft>
                <a:spcPts val="0"/>
              </a:spcAft>
            </a:pPr>
            <a:r>
              <a:rPr lang="en-US" altLang="zh-CN" sz="1400" kern="100" dirty="0" smtClean="0">
                <a:solidFill>
                  <a:srgbClr val="FF0000"/>
                </a:solidFill>
                <a:cs typeface="Times New Roman"/>
              </a:rPr>
              <a:t>QQ:1027955399</a:t>
            </a:r>
            <a:endParaRPr lang="zh-CN" altLang="zh-CN" sz="1000" kern="100" dirty="0">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1187248"/>
          </a:xfrm>
          <a:prstGeom prst="rect">
            <a:avLst/>
          </a:prstGeom>
          <a:noFill/>
        </p:spPr>
        <p:txBody>
          <a:bodyPr vert="horz" wrap="square" rtlCol="0">
            <a:spAutoFit/>
          </a:bodyPr>
          <a:lstStyle/>
          <a:p>
            <a:pPr lvl="0"/>
            <a:r>
              <a:rPr lang="zh-CN" altLang="en-US" sz="2490" dirty="0" smtClean="0">
                <a:solidFill>
                  <a:srgbClr val="FF0000"/>
                </a:solidFill>
                <a:latin typeface="Franklin Gothic Book"/>
                <a:ea typeface="叶根友毛笔行书2.0版" pitchFamily="2" charset="-122"/>
              </a:rPr>
              <a:t>七、</a:t>
            </a:r>
            <a:r>
              <a:rPr lang="zh-CN" altLang="en-US" sz="2400" dirty="0">
                <a:solidFill>
                  <a:srgbClr val="FF0000"/>
                </a:solidFill>
                <a:latin typeface="Franklin Gothic Book"/>
              </a:rPr>
              <a:t>教师联系方式</a:t>
            </a:r>
            <a:endParaRPr lang="en-US" altLang="zh-CN" sz="2135" dirty="0">
              <a:solidFill>
                <a:prstClr val="black"/>
              </a:solidFill>
              <a:latin typeface="叶根友毛笔行书2.0版" pitchFamily="2" charset="-122"/>
              <a:ea typeface="叶根友毛笔行书2.0版" pitchFamily="2" charset="-122"/>
            </a:endParaRPr>
          </a:p>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spTree>
    <p:extLst>
      <p:ext uri="{BB962C8B-B14F-4D97-AF65-F5344CB8AC3E}">
        <p14:creationId xmlns:p14="http://schemas.microsoft.com/office/powerpoint/2010/main" val="354803616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697686" y="1279763"/>
            <a:ext cx="7335984" cy="1815882"/>
          </a:xfrm>
          <a:prstGeom prst="rect">
            <a:avLst/>
          </a:prstGeom>
          <a:noFill/>
        </p:spPr>
        <p:txBody>
          <a:bodyPr vert="horz" wrap="square" rtlCol="0">
            <a:spAutoFit/>
          </a:bodyPr>
          <a:lstStyle/>
          <a:p>
            <a:r>
              <a:rPr lang="en-US" altLang="zh-CN" sz="1400" dirty="0">
                <a:solidFill>
                  <a:prstClr val="black"/>
                </a:solidFill>
                <a:latin typeface="叶根友毛笔行书2.0版" pitchFamily="2" charset="-122"/>
                <a:ea typeface="叶根友毛笔行书2.0版" pitchFamily="2" charset="-122"/>
              </a:rPr>
              <a:t>1</a:t>
            </a:r>
            <a:r>
              <a:rPr lang="zh-CN" altLang="en-US" sz="1400" dirty="0">
                <a:solidFill>
                  <a:prstClr val="black"/>
                </a:solidFill>
                <a:latin typeface="叶根友毛笔行书2.0版" pitchFamily="2" charset="-122"/>
                <a:ea typeface="叶根友毛笔行书2.0版" pitchFamily="2" charset="-122"/>
              </a:rPr>
              <a:t>．第一，要求“了解”的基本知识：通过对所选各个文学专题的认真研读，养成文学鉴赏、评析的习惯和眼光，并引发对文学史研究与文学评论的兴趣，培养自己的文学修养。</a:t>
            </a:r>
          </a:p>
          <a:p>
            <a:r>
              <a:rPr lang="en-US" altLang="zh-CN" sz="1400" dirty="0">
                <a:solidFill>
                  <a:prstClr val="black"/>
                </a:solidFill>
                <a:latin typeface="叶根友毛笔行书2.0版" pitchFamily="2" charset="-122"/>
                <a:ea typeface="叶根友毛笔行书2.0版" pitchFamily="2" charset="-122"/>
              </a:rPr>
              <a:t>2</a:t>
            </a:r>
            <a:r>
              <a:rPr lang="zh-CN" altLang="en-US" sz="1400" dirty="0">
                <a:solidFill>
                  <a:prstClr val="black"/>
                </a:solidFill>
                <a:latin typeface="叶根友毛笔行书2.0版" pitchFamily="2" charset="-122"/>
                <a:ea typeface="叶根友毛笔行书2.0版" pitchFamily="2" charset="-122"/>
              </a:rPr>
              <a:t>．第二，要求“掌握”的阅读作品（重点）：了解小说的主要作家作品和特点。熟悉中国当代文学史，树立文学史的整体观，掌握本课程教学大纲规定的重要作家作品的创作历程和创作特点。</a:t>
            </a:r>
          </a:p>
          <a:p>
            <a:r>
              <a:rPr lang="en-US" altLang="zh-CN" sz="1400" dirty="0">
                <a:solidFill>
                  <a:prstClr val="black"/>
                </a:solidFill>
                <a:latin typeface="叶根友毛笔行书2.0版" pitchFamily="2" charset="-122"/>
                <a:ea typeface="叶根友毛笔行书2.0版" pitchFamily="2" charset="-122"/>
              </a:rPr>
              <a:t>3</a:t>
            </a:r>
            <a:r>
              <a:rPr lang="zh-CN" altLang="en-US" sz="1400" dirty="0">
                <a:solidFill>
                  <a:prstClr val="black"/>
                </a:solidFill>
                <a:latin typeface="叶根友毛笔行书2.0版" pitchFamily="2" charset="-122"/>
                <a:ea typeface="叶根友毛笔行书2.0版" pitchFamily="2" charset="-122"/>
              </a:rPr>
              <a:t>．第三，要求“重点掌握”的作家作品和文学现象（难点）：学会运用文学史知识，从文学潮流发展变化的历史联系和特定的历史文化氛围中，去讨论某一文学现象产生的原因，去评判作家作品的得失。</a:t>
            </a: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58697"/>
          </a:xfrm>
          <a:prstGeom prst="rect">
            <a:avLst/>
          </a:prstGeom>
          <a:noFill/>
        </p:spPr>
        <p:txBody>
          <a:bodyPr vert="horz" wrap="square" rtlCol="0">
            <a:spAutoFit/>
          </a:bodyPr>
          <a:lstStyle/>
          <a:p>
            <a:pPr lvl="0"/>
            <a:r>
              <a:rPr lang="zh-CN" altLang="en-US" sz="2490" dirty="0" smtClean="0">
                <a:solidFill>
                  <a:srgbClr val="FF0000"/>
                </a:solidFill>
                <a:latin typeface="Franklin Gothic Book"/>
                <a:ea typeface="叶根友毛笔行书2.0版" pitchFamily="2" charset="-122"/>
              </a:rPr>
              <a:t>二、</a:t>
            </a:r>
            <a:r>
              <a:rPr lang="zh-CN" altLang="en-US" sz="2400" dirty="0">
                <a:solidFill>
                  <a:srgbClr val="FF0000"/>
                </a:solidFill>
                <a:latin typeface="Franklin Gothic Book"/>
              </a:rPr>
              <a:t>学习重点与学习难点</a:t>
            </a:r>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083921"/>
          </a:xfrm>
          <a:prstGeom prst="rect">
            <a:avLst/>
          </a:prstGeom>
          <a:noFill/>
        </p:spPr>
        <p:txBody>
          <a:bodyPr vert="horz" wrap="square" rtlCol="0">
            <a:spAutoFit/>
          </a:bodyPr>
          <a:lstStyle/>
          <a:p>
            <a:pPr indent="240665" fontAlgn="base">
              <a:lnSpc>
                <a:spcPct val="150000"/>
              </a:lnSpc>
            </a:pPr>
            <a:r>
              <a:rPr lang="en-US" altLang="zh-CN" sz="2000" kern="0" spc="15" dirty="0" smtClean="0">
                <a:solidFill>
                  <a:srgbClr val="FF0000"/>
                </a:solidFill>
                <a:cs typeface="宋体"/>
              </a:rPr>
              <a:t>   </a:t>
            </a:r>
            <a:r>
              <a:rPr lang="zh-CN" altLang="zh-CN" sz="2000" kern="0" spc="15" dirty="0" smtClean="0">
                <a:solidFill>
                  <a:srgbClr val="FF0000"/>
                </a:solidFill>
                <a:cs typeface="宋体"/>
              </a:rPr>
              <a:t>全面</a:t>
            </a:r>
            <a:r>
              <a:rPr lang="zh-CN" altLang="zh-CN" sz="2000" kern="0" spc="15" dirty="0">
                <a:solidFill>
                  <a:srgbClr val="FF0000"/>
                </a:solidFill>
                <a:cs typeface="宋体"/>
              </a:rPr>
              <a:t>落实立德树人的根本任务，首先要坚持将教师主导与学生主体相结合、将知识传授与思想价值引领相结合，在专业知识的教育教学过程中，加强对学生的马克思辩证唯物主义、社会主义核心价值观、生态文明建设和女排精神等教育，全面提升学生的思想道德水平，增强其社会责任感，同时培养学生的创新创业精神与能力。</a:t>
            </a:r>
            <a:endParaRPr lang="zh-CN" altLang="zh-CN" sz="2000" kern="100" dirty="0">
              <a:solidFill>
                <a:srgbClr val="FF0000"/>
              </a:solidFill>
              <a:cs typeface="Times New Roman"/>
            </a:endParaRPr>
          </a:p>
          <a:p>
            <a:pPr fontAlgn="base">
              <a:lnSpc>
                <a:spcPts val="1575"/>
              </a:lnSpc>
            </a:pPr>
            <a:endParaRPr lang="zh-CN" altLang="zh-CN" sz="2000" kern="100" dirty="0">
              <a:solidFill>
                <a:srgbClr val="FF0000"/>
              </a:solidFill>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4"/>
            <a:ext cx="4821382" cy="858697"/>
          </a:xfrm>
          <a:prstGeom prst="rect">
            <a:avLst/>
          </a:prstGeom>
          <a:noFill/>
        </p:spPr>
        <p:txBody>
          <a:bodyPr vert="horz" wrap="square" rtlCol="0">
            <a:spAutoFit/>
          </a:bodyPr>
          <a:lstStyle/>
          <a:p>
            <a:pPr lvl="0"/>
            <a:r>
              <a:rPr lang="zh-CN" altLang="en-US" sz="2490" dirty="0" smtClean="0">
                <a:solidFill>
                  <a:srgbClr val="FF0000"/>
                </a:solidFill>
                <a:latin typeface="Franklin Gothic Book"/>
                <a:ea typeface="叶根友毛笔行书2.0版" pitchFamily="2" charset="-122"/>
              </a:rPr>
              <a:t>三、</a:t>
            </a:r>
            <a:r>
              <a:rPr lang="zh-CN" altLang="en-US" sz="2400" dirty="0">
                <a:solidFill>
                  <a:srgbClr val="FF0000"/>
                </a:solidFill>
                <a:latin typeface="Franklin Gothic Book"/>
              </a:rPr>
              <a:t>课程思政</a:t>
            </a:r>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4196020"/>
          </a:xfrm>
          <a:prstGeom prst="rect">
            <a:avLst/>
          </a:prstGeom>
          <a:noFill/>
        </p:spPr>
        <p:txBody>
          <a:bodyPr vert="horz" wrap="square" rtlCol="0">
            <a:spAutoFit/>
          </a:bodyPr>
          <a:lstStyle/>
          <a:p>
            <a:pPr lvl="0" fontAlgn="base">
              <a:lnSpc>
                <a:spcPts val="1575"/>
              </a:lnSpc>
            </a:pPr>
            <a:r>
              <a:rPr lang="zh-CN" altLang="zh-CN" sz="1400" kern="0" spc="40" dirty="0">
                <a:solidFill>
                  <a:srgbClr val="FF0000"/>
                </a:solidFill>
                <a:latin typeface="inherit"/>
                <a:cs typeface="宋体"/>
              </a:rPr>
              <a:t>（一）马克思辩证唯物主义</a:t>
            </a:r>
            <a:endParaRPr lang="zh-CN" altLang="zh-CN" sz="1100" kern="100" dirty="0">
              <a:solidFill>
                <a:srgbClr val="FF0000"/>
              </a:solidFill>
              <a:cs typeface="Times New Roman"/>
            </a:endParaRPr>
          </a:p>
          <a:p>
            <a:pPr lvl="0" indent="240665" fontAlgn="base">
              <a:lnSpc>
                <a:spcPts val="1575"/>
              </a:lnSpc>
            </a:pPr>
            <a:r>
              <a:rPr lang="zh-CN" altLang="zh-CN" sz="1400" kern="0" spc="15" dirty="0">
                <a:solidFill>
                  <a:srgbClr val="231F20"/>
                </a:solidFill>
                <a:cs typeface="宋体"/>
              </a:rPr>
              <a:t>马克思辩证唯物主义认为物质世界是普遍联系的，特别是对立面之间的相互制约和相互作用是普遍联系的最本质的内</a:t>
            </a:r>
            <a:r>
              <a:rPr lang="en-US" altLang="zh-CN" sz="1400" kern="0" spc="15" dirty="0">
                <a:solidFill>
                  <a:srgbClr val="231F20"/>
                </a:solidFill>
                <a:cs typeface="宋体"/>
              </a:rPr>
              <a:t> </a:t>
            </a:r>
            <a:r>
              <a:rPr lang="zh-CN" altLang="zh-CN" sz="1400" kern="0" spc="15" dirty="0">
                <a:solidFill>
                  <a:srgbClr val="231F20"/>
                </a:solidFill>
                <a:cs typeface="宋体"/>
              </a:rPr>
              <a:t>容，同时又是事物自我发展的根本原因</a:t>
            </a:r>
            <a:r>
              <a:rPr lang="en-US" altLang="zh-CN" sz="1400" kern="0" spc="15" dirty="0">
                <a:solidFill>
                  <a:srgbClr val="231F20"/>
                </a:solidFill>
                <a:cs typeface="宋体"/>
              </a:rPr>
              <a:t> </a:t>
            </a:r>
            <a:r>
              <a:rPr lang="zh-CN" altLang="zh-CN" sz="1400" kern="0" spc="15" dirty="0">
                <a:solidFill>
                  <a:srgbClr val="231F20"/>
                </a:solidFill>
                <a:cs typeface="宋体"/>
              </a:rPr>
              <a:t>。在中国现代文学课程中</a:t>
            </a:r>
            <a:r>
              <a:rPr lang="en-US" altLang="zh-CN" sz="1400" kern="0" spc="15" dirty="0">
                <a:solidFill>
                  <a:srgbClr val="231F20"/>
                </a:solidFill>
                <a:cs typeface="宋体"/>
              </a:rPr>
              <a:t> </a:t>
            </a:r>
            <a:r>
              <a:rPr lang="zh-CN" altLang="zh-CN" sz="1400" kern="0" spc="15" dirty="0">
                <a:solidFill>
                  <a:srgbClr val="231F20"/>
                </a:solidFill>
                <a:cs typeface="宋体"/>
              </a:rPr>
              <a:t>可以随处体现唯物辩证法的思想、规律以及方法论。</a:t>
            </a:r>
            <a:endParaRPr lang="zh-CN" altLang="zh-CN" sz="1100" kern="100" dirty="0">
              <a:solidFill>
                <a:prstClr val="black"/>
              </a:solidFill>
              <a:cs typeface="Times New Roman"/>
            </a:endParaRPr>
          </a:p>
          <a:p>
            <a:pPr lvl="0" indent="240665" fontAlgn="base">
              <a:lnSpc>
                <a:spcPts val="1575"/>
              </a:lnSpc>
            </a:pPr>
            <a:r>
              <a:rPr lang="zh-CN" altLang="zh-CN" sz="1400" kern="0" spc="15" dirty="0">
                <a:solidFill>
                  <a:srgbClr val="231F20"/>
                </a:solidFill>
                <a:cs typeface="宋体"/>
              </a:rPr>
              <a:t>在学习“‘样板戏’与当代的戏剧实验”专题时，要实事求是，客观看待其艺术得失，在学习从“‘伤痕文学’到‘反思文学’及‘新写实小说’”时，能用辩证和发展的眼光看待文学思潮和创作的历史演进，从而建立起用发展和联系的观点看问题，确立正确的价值观和思维方式。</a:t>
            </a:r>
            <a:endParaRPr lang="zh-CN" altLang="zh-CN" sz="1100" kern="100" dirty="0">
              <a:solidFill>
                <a:prstClr val="black"/>
              </a:solidFill>
              <a:cs typeface="Times New Roman"/>
            </a:endParaRPr>
          </a:p>
          <a:p>
            <a:pPr lvl="0" fontAlgn="base">
              <a:lnSpc>
                <a:spcPts val="1575"/>
              </a:lnSpc>
            </a:pPr>
            <a:r>
              <a:rPr lang="zh-CN" altLang="zh-CN" sz="1400" kern="0" spc="40" dirty="0">
                <a:solidFill>
                  <a:srgbClr val="FF0000"/>
                </a:solidFill>
                <a:latin typeface="inherit"/>
                <a:cs typeface="宋体"/>
              </a:rPr>
              <a:t>（二）社会主义核心价值观</a:t>
            </a:r>
            <a:endParaRPr lang="zh-CN" altLang="zh-CN" sz="1100" kern="100" dirty="0">
              <a:solidFill>
                <a:srgbClr val="FF0000"/>
              </a:solidFill>
              <a:cs typeface="Times New Roman"/>
            </a:endParaRPr>
          </a:p>
          <a:p>
            <a:pPr lvl="0" indent="240665" fontAlgn="base">
              <a:lnSpc>
                <a:spcPts val="1575"/>
              </a:lnSpc>
            </a:pPr>
            <a:r>
              <a:rPr lang="zh-CN" altLang="zh-CN" sz="1400" kern="0" spc="15" dirty="0">
                <a:solidFill>
                  <a:srgbClr val="231F20"/>
                </a:solidFill>
                <a:cs typeface="宋体"/>
              </a:rPr>
              <a:t>要培育和践行社会主义核心价值观</a:t>
            </a:r>
            <a:r>
              <a:rPr lang="en-US" altLang="zh-CN" sz="1400" kern="0" spc="15" dirty="0">
                <a:solidFill>
                  <a:srgbClr val="231F20"/>
                </a:solidFill>
                <a:cs typeface="宋体"/>
              </a:rPr>
              <a:t> </a:t>
            </a:r>
            <a:r>
              <a:rPr lang="zh-CN" altLang="zh-CN" sz="1400" kern="0" spc="15" dirty="0">
                <a:solidFill>
                  <a:srgbClr val="231F20"/>
                </a:solidFill>
                <a:cs typeface="宋体"/>
              </a:rPr>
              <a:t>，要以培养担当民族复兴大任的时代新人为着眼点，</a:t>
            </a:r>
            <a:r>
              <a:rPr lang="en-US" altLang="zh-CN" sz="1400" kern="0" spc="15" dirty="0">
                <a:solidFill>
                  <a:srgbClr val="231F20"/>
                </a:solidFill>
                <a:cs typeface="宋体"/>
              </a:rPr>
              <a:t>100 </a:t>
            </a:r>
            <a:r>
              <a:rPr lang="zh-CN" altLang="zh-CN" sz="1400" kern="0" spc="15" dirty="0">
                <a:solidFill>
                  <a:srgbClr val="231F20"/>
                </a:solidFill>
                <a:cs typeface="宋体"/>
              </a:rPr>
              <a:t>多年前，伟大的五四运动在“反帝爱国”的旗帜下，讴歌爱国主义，追求民主进步，宣传科学知识和科学思想 。“为中华之崛起而读书精神”指引了无数青年学生前赴后继为中国的独立富强而努力。当代青年学生要树立社会主义核心价值观离不开对于血与火的革命和建设征程的了解，当代文学以其特有的文学感染力能够为当今青年学生践行社会主义核心价值观</a:t>
            </a:r>
            <a:r>
              <a:rPr lang="en-US" altLang="zh-CN" sz="1400" kern="0" spc="15" dirty="0">
                <a:solidFill>
                  <a:srgbClr val="231F20"/>
                </a:solidFill>
                <a:cs typeface="宋体"/>
              </a:rPr>
              <a:t> </a:t>
            </a:r>
            <a:r>
              <a:rPr lang="zh-CN" altLang="zh-CN" sz="1400" kern="0" spc="15" dirty="0">
                <a:solidFill>
                  <a:srgbClr val="231F20"/>
                </a:solidFill>
                <a:cs typeface="宋体"/>
              </a:rPr>
              <a:t>、为青年学生追求远大理想提供有益的启示</a:t>
            </a:r>
            <a:r>
              <a:rPr lang="en-US" altLang="zh-CN" sz="1400" kern="0" spc="15" dirty="0">
                <a:solidFill>
                  <a:srgbClr val="231F20"/>
                </a:solidFill>
                <a:cs typeface="宋体"/>
              </a:rPr>
              <a:t> </a:t>
            </a:r>
            <a:r>
              <a:rPr lang="zh-CN" altLang="zh-CN" sz="1400" kern="0" spc="15" dirty="0">
                <a:solidFill>
                  <a:srgbClr val="231F20"/>
                </a:solidFill>
                <a:cs typeface="宋体"/>
              </a:rPr>
              <a:t>、指明正确的方向。</a:t>
            </a:r>
            <a:endParaRPr lang="zh-CN" altLang="zh-CN" sz="1100" kern="100" dirty="0">
              <a:solidFill>
                <a:prstClr val="black"/>
              </a:solidFill>
              <a:cs typeface="Times New Roman"/>
            </a:endParaRPr>
          </a:p>
          <a:p>
            <a:pPr lvl="0" fontAlgn="base">
              <a:lnSpc>
                <a:spcPts val="1575"/>
              </a:lnSpc>
            </a:pPr>
            <a:r>
              <a:rPr lang="zh-CN" altLang="zh-CN" sz="1400" kern="0" spc="40" dirty="0">
                <a:solidFill>
                  <a:srgbClr val="FF0000"/>
                </a:solidFill>
                <a:latin typeface="inherit"/>
                <a:cs typeface="宋体"/>
              </a:rPr>
              <a:t>（三）培养具有创新精神和踏实苦干的社会主义新人</a:t>
            </a:r>
            <a:endParaRPr lang="zh-CN" altLang="zh-CN" sz="1100" kern="100" dirty="0">
              <a:solidFill>
                <a:srgbClr val="FF0000"/>
              </a:solidFill>
              <a:cs typeface="Times New Roman"/>
            </a:endParaRPr>
          </a:p>
          <a:p>
            <a:pPr lvl="0" indent="172720" fontAlgn="base">
              <a:lnSpc>
                <a:spcPts val="1575"/>
              </a:lnSpc>
            </a:pPr>
            <a:r>
              <a:rPr lang="zh-CN" altLang="zh-CN" sz="1400" kern="0" spc="40" dirty="0">
                <a:solidFill>
                  <a:srgbClr val="333333"/>
                </a:solidFill>
                <a:latin typeface="inherit"/>
                <a:cs typeface="宋体"/>
              </a:rPr>
              <a:t>中国当代文学作家如赵树理、王蒙、路遥、余华等以独特的风格和坚持不懈的努力，笔耕不辍，这种精神本身就是值得学习的，当代作家作品中展现的时代新人如蒋子龙、许三观等的奋发努力和昂扬向上的精神，在困难和苦难面前不屈服的精神意志也都是激励学生积极面对生活，勇挑重担的生动素材。</a:t>
            </a:r>
            <a:endParaRPr lang="en-US" altLang="zh-CN" sz="140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738664"/>
          </a:xfrm>
          <a:prstGeom prst="rect">
            <a:avLst/>
          </a:prstGeom>
          <a:noFill/>
        </p:spPr>
        <p:txBody>
          <a:bodyPr vert="horz" wrap="square" rtlCol="0">
            <a:spAutoFit/>
          </a:bodyPr>
          <a:lstStyle/>
          <a:p>
            <a:pPr indent="406400" algn="just">
              <a:spcAft>
                <a:spcPts val="0"/>
              </a:spcAft>
            </a:pPr>
            <a:r>
              <a:rPr lang="zh-CN" altLang="en-US" sz="1400" dirty="0">
                <a:solidFill>
                  <a:srgbClr val="FF0000"/>
                </a:solidFill>
                <a:latin typeface="Franklin Gothic Book"/>
              </a:rPr>
              <a:t>（一）、网上学习登录方法：</a:t>
            </a:r>
            <a:endParaRPr lang="en-US" altLang="zh-CN" sz="1400" kern="100" dirty="0" smtClean="0">
              <a:solidFill>
                <a:srgbClr val="FF0000"/>
              </a:solidFill>
              <a:cs typeface="Times New Roman"/>
            </a:endParaRPr>
          </a:p>
          <a:p>
            <a:pPr indent="406400" algn="just">
              <a:spcAft>
                <a:spcPts val="0"/>
              </a:spcAft>
            </a:pPr>
            <a:endParaRPr lang="en-US" altLang="zh-CN" sz="1400" kern="100" dirty="0" smtClean="0">
              <a:solidFill>
                <a:srgbClr val="FF0000"/>
              </a:solidFill>
              <a:cs typeface="Times New Roman"/>
            </a:endParaRPr>
          </a:p>
          <a:p>
            <a:pPr indent="406400" algn="just">
              <a:spcAft>
                <a:spcPts val="0"/>
              </a:spcAft>
            </a:pPr>
            <a:r>
              <a:rPr lang="en-US" altLang="zh-CN" sz="1400" kern="100" dirty="0" smtClean="0">
                <a:solidFill>
                  <a:srgbClr val="FF0000"/>
                </a:solidFill>
                <a:cs typeface="Times New Roman"/>
              </a:rPr>
              <a:t>1</a:t>
            </a:r>
            <a:r>
              <a:rPr lang="zh-CN" altLang="zh-CN" sz="1400" kern="100" dirty="0">
                <a:solidFill>
                  <a:srgbClr val="FF0000"/>
                </a:solidFill>
                <a:cs typeface="Times New Roman"/>
              </a:rPr>
              <a:t>、登录国家开放大学一网一平台：</a:t>
            </a:r>
            <a:r>
              <a:rPr lang="en-US" altLang="zh-CN" sz="1400" u="sng" kern="100" dirty="0">
                <a:solidFill>
                  <a:srgbClr val="0000FF"/>
                </a:solidFill>
                <a:cs typeface="Times New Roman"/>
                <a:hlinkClick r:id="rId5"/>
              </a:rPr>
              <a:t>http://one.ouchn.cn/</a:t>
            </a:r>
            <a:r>
              <a:rPr lang="zh-CN" altLang="zh-CN" sz="1400" u="sng" kern="100" dirty="0">
                <a:solidFill>
                  <a:srgbClr val="0000FF"/>
                </a:solidFill>
                <a:cs typeface="Times New Roman"/>
              </a:rPr>
              <a:t>，</a:t>
            </a:r>
            <a:r>
              <a:rPr lang="zh-CN" altLang="zh-CN" sz="1400" kern="100" dirty="0">
                <a:solidFill>
                  <a:srgbClr val="FF0000"/>
                </a:solidFill>
                <a:cs typeface="Times New Roman"/>
              </a:rPr>
              <a:t>点击右上角“登录”。</a:t>
            </a:r>
            <a:endParaRPr lang="zh-CN" altLang="zh-CN" sz="1000" kern="100" dirty="0">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58697"/>
          </a:xfrm>
          <a:prstGeom prst="rect">
            <a:avLst/>
          </a:prstGeom>
          <a:noFill/>
        </p:spPr>
        <p:txBody>
          <a:bodyPr vert="horz" wrap="square" rtlCol="0">
            <a:spAutoFit/>
          </a:bodyPr>
          <a:lstStyle/>
          <a:p>
            <a:pPr lvl="0"/>
            <a:r>
              <a:rPr lang="zh-CN" altLang="en-US" sz="2490" dirty="0" smtClean="0">
                <a:solidFill>
                  <a:srgbClr val="FF0000"/>
                </a:solidFill>
                <a:latin typeface="Franklin Gothic Book"/>
                <a:ea typeface="叶根友毛笔行书2.0版" pitchFamily="2" charset="-122"/>
              </a:rPr>
              <a:t>四、</a:t>
            </a:r>
            <a:r>
              <a:rPr lang="zh-CN" altLang="en-US" sz="2400" dirty="0">
                <a:solidFill>
                  <a:srgbClr val="FF0000"/>
                </a:solidFill>
                <a:latin typeface="Franklin Gothic Book"/>
              </a:rPr>
              <a:t>学习方法引导</a:t>
            </a:r>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0" name="图片 9"/>
          <p:cNvPicPr/>
          <p:nvPr/>
        </p:nvPicPr>
        <p:blipFill>
          <a:blip r:embed="rId7"/>
          <a:stretch>
            <a:fillRect/>
          </a:stretch>
        </p:blipFill>
        <p:spPr>
          <a:xfrm>
            <a:off x="2166302" y="1655618"/>
            <a:ext cx="5268595" cy="2844944"/>
          </a:xfrm>
          <a:prstGeom prst="rect">
            <a:avLst/>
          </a:prstGeom>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459421"/>
          </a:xfrm>
          <a:prstGeom prst="rect">
            <a:avLst/>
          </a:prstGeom>
          <a:noFill/>
        </p:spPr>
        <p:txBody>
          <a:bodyPr vert="horz" wrap="square" rtlCol="0">
            <a:spAutoFit/>
          </a:bodyPr>
          <a:lstStyle/>
          <a:p>
            <a:pPr indent="406400" algn="just">
              <a:lnSpc>
                <a:spcPct val="200000"/>
              </a:lnSpc>
            </a:pPr>
            <a:r>
              <a:rPr lang="en-US" altLang="zh-CN" sz="1400" kern="100" dirty="0">
                <a:solidFill>
                  <a:srgbClr val="FF0000"/>
                </a:solidFill>
                <a:cs typeface="Times New Roman"/>
              </a:rPr>
              <a:t>2</a:t>
            </a:r>
            <a:r>
              <a:rPr lang="zh-CN" altLang="zh-CN" sz="1400" kern="100" dirty="0">
                <a:solidFill>
                  <a:srgbClr val="FF0000"/>
                </a:solidFill>
                <a:cs typeface="Times New Roman"/>
              </a:rPr>
              <a:t>、输入登陆名（学号）、密码（</a:t>
            </a:r>
            <a:r>
              <a:rPr lang="en-US" altLang="zh-CN" sz="1400" kern="100" dirty="0" err="1">
                <a:solidFill>
                  <a:srgbClr val="FF0000"/>
                </a:solidFill>
                <a:cs typeface="Times New Roman"/>
              </a:rPr>
              <a:t>Ouchn</a:t>
            </a:r>
            <a:r>
              <a:rPr lang="en-US" altLang="zh-CN" sz="1400" kern="100" dirty="0">
                <a:solidFill>
                  <a:srgbClr val="FF0000"/>
                </a:solidFill>
                <a:cs typeface="Times New Roman"/>
              </a:rPr>
              <a:t>+</a:t>
            </a:r>
            <a:r>
              <a:rPr lang="zh-CN" altLang="zh-CN" sz="1400" kern="100" dirty="0">
                <a:solidFill>
                  <a:srgbClr val="FF0000"/>
                </a:solidFill>
                <a:cs typeface="Times New Roman"/>
              </a:rPr>
              <a:t>出生日期八位数）和验证码，点击登录。</a:t>
            </a:r>
            <a:endParaRPr lang="zh-CN" altLang="zh-CN" sz="1000" kern="100" dirty="0">
              <a:solidFill>
                <a:prstClr val="black"/>
              </a:solidFill>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sp>
        <p:nvSpPr>
          <p:cNvPr id="67" name="文本框 66"/>
          <p:cNvSpPr txBox="1"/>
          <p:nvPr/>
        </p:nvSpPr>
        <p:spPr>
          <a:xfrm>
            <a:off x="2798619" y="214745"/>
            <a:ext cx="4821382" cy="804066"/>
          </a:xfrm>
          <a:prstGeom prst="rect">
            <a:avLst/>
          </a:prstGeom>
          <a:noFill/>
        </p:spPr>
        <p:txBody>
          <a:bodyPr vert="horz" wrap="square" rtlCol="0">
            <a:spAutoFit/>
          </a:bodyPr>
          <a:lstStyle/>
          <a:p>
            <a:endParaRPr lang="en-US" altLang="zh-CN" sz="2135" dirty="0">
              <a:solidFill>
                <a:prstClr val="black"/>
              </a:solidFill>
              <a:latin typeface="叶根友毛笔行书2.0版" pitchFamily="2" charset="-122"/>
              <a:ea typeface="叶根友毛笔行书2.0版" pitchFamily="2" charset="-122"/>
            </a:endParaRPr>
          </a:p>
          <a:p>
            <a:endParaRPr lang="en-US" altLang="zh-CN" sz="2490" dirty="0">
              <a:solidFill>
                <a:prstClr val="black"/>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8656" y="1454727"/>
            <a:ext cx="6871794" cy="330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68839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954107"/>
          </a:xfrm>
          <a:prstGeom prst="rect">
            <a:avLst/>
          </a:prstGeom>
          <a:noFill/>
        </p:spPr>
        <p:txBody>
          <a:bodyPr vert="horz" wrap="square" rtlCol="0">
            <a:spAutoFit/>
          </a:bodyPr>
          <a:lstStyle/>
          <a:p>
            <a:r>
              <a:rPr lang="zh-CN" altLang="en-US" sz="1400" cap="all" dirty="0" smtClean="0">
                <a:solidFill>
                  <a:srgbClr val="FF0000"/>
                </a:solidFill>
                <a:latin typeface="Franklin Gothic Medium"/>
              </a:rPr>
              <a:t>    （</a:t>
            </a:r>
            <a:r>
              <a:rPr lang="zh-CN" altLang="en-US" sz="1400" cap="all" dirty="0">
                <a:solidFill>
                  <a:srgbClr val="FF0000"/>
                </a:solidFill>
                <a:latin typeface="Franklin Gothic Medium"/>
              </a:rPr>
              <a:t>二）、课程学习方法</a:t>
            </a:r>
            <a:r>
              <a:rPr lang="zh-CN" altLang="en-US" sz="1400" cap="all" dirty="0" smtClean="0">
                <a:solidFill>
                  <a:srgbClr val="FF0000"/>
                </a:solidFill>
                <a:latin typeface="Franklin Gothic Medium"/>
              </a:rPr>
              <a:t>：</a:t>
            </a:r>
            <a:endParaRPr lang="en-US" altLang="zh-CN" sz="1400" cap="all" dirty="0" smtClean="0">
              <a:solidFill>
                <a:srgbClr val="FF0000"/>
              </a:solidFill>
              <a:latin typeface="Franklin Gothic Medium"/>
            </a:endParaRPr>
          </a:p>
          <a:p>
            <a:pPr marL="266700" algn="just">
              <a:spcAft>
                <a:spcPts val="0"/>
              </a:spcAft>
            </a:pPr>
            <a:endParaRPr lang="en-US" altLang="zh-CN" sz="1400" kern="100" dirty="0" smtClean="0">
              <a:solidFill>
                <a:srgbClr val="FF0000"/>
              </a:solidFill>
              <a:cs typeface="Times New Roman"/>
            </a:endParaRPr>
          </a:p>
          <a:p>
            <a:pPr marL="266700" algn="just">
              <a:spcAft>
                <a:spcPts val="0"/>
              </a:spcAft>
            </a:pPr>
            <a:r>
              <a:rPr lang="en-US" altLang="zh-CN" sz="1400" kern="100" dirty="0" smtClean="0">
                <a:solidFill>
                  <a:srgbClr val="FF0000"/>
                </a:solidFill>
                <a:cs typeface="Times New Roman"/>
              </a:rPr>
              <a:t>1</a:t>
            </a:r>
            <a:r>
              <a:rPr lang="zh-CN" altLang="zh-CN" sz="1400" kern="100" dirty="0">
                <a:solidFill>
                  <a:srgbClr val="FF0000"/>
                </a:solidFill>
                <a:cs typeface="Times New Roman"/>
              </a:rPr>
              <a:t>、点击《中国当代文学专题》的“去学习”</a:t>
            </a:r>
            <a:endParaRPr lang="zh-CN" altLang="zh-CN" sz="1000" kern="100" dirty="0">
              <a:cs typeface="Times New Roman"/>
            </a:endParaRPr>
          </a:p>
          <a:p>
            <a:endParaRPr lang="en-US" altLang="zh-CN" sz="1400" dirty="0">
              <a:solidFill>
                <a:prstClr val="black"/>
              </a:solidFill>
              <a:latin typeface="叶根友毛笔行书2.0版" pitchFamily="2" charset="-122"/>
              <a:ea typeface="叶根友毛笔行书2.0版" pitchFamily="2" charset="-122"/>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0" name="图片 9"/>
          <p:cNvPicPr/>
          <p:nvPr/>
        </p:nvPicPr>
        <p:blipFill>
          <a:blip r:embed="rId6"/>
          <a:stretch>
            <a:fillRect/>
          </a:stretch>
        </p:blipFill>
        <p:spPr>
          <a:xfrm>
            <a:off x="1960419" y="1669473"/>
            <a:ext cx="6622472" cy="2854036"/>
          </a:xfrm>
          <a:prstGeom prst="rect">
            <a:avLst/>
          </a:prstGeom>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2" y="3072522"/>
            <a:ext cx="9601200" cy="2028470"/>
          </a:xfrm>
          <a:prstGeom prst="rect">
            <a:avLst/>
          </a:prstGeom>
        </p:spPr>
      </p:pic>
      <p:sp>
        <p:nvSpPr>
          <p:cNvPr id="23" name="椭圆 22"/>
          <p:cNvSpPr/>
          <p:nvPr/>
        </p:nvSpPr>
        <p:spPr>
          <a:xfrm>
            <a:off x="714794" y="1857953"/>
            <a:ext cx="1093862" cy="109386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4" name="椭圆 23"/>
          <p:cNvSpPr/>
          <p:nvPr/>
        </p:nvSpPr>
        <p:spPr>
          <a:xfrm>
            <a:off x="274409" y="3186099"/>
            <a:ext cx="919886" cy="9198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25" name="椭圆 24"/>
          <p:cNvSpPr/>
          <p:nvPr/>
        </p:nvSpPr>
        <p:spPr>
          <a:xfrm>
            <a:off x="315011" y="1025093"/>
            <a:ext cx="509340" cy="50934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0">
              <a:solidFill>
                <a:prstClr val="white"/>
              </a:solidFill>
            </a:endParaRPr>
          </a:p>
        </p:txBody>
      </p:sp>
      <p:sp>
        <p:nvSpPr>
          <p:cNvPr id="35" name="文本框 34"/>
          <p:cNvSpPr txBox="1"/>
          <p:nvPr/>
        </p:nvSpPr>
        <p:spPr>
          <a:xfrm>
            <a:off x="1905001" y="900402"/>
            <a:ext cx="7335984" cy="307777"/>
          </a:xfrm>
          <a:prstGeom prst="rect">
            <a:avLst/>
          </a:prstGeom>
          <a:noFill/>
        </p:spPr>
        <p:txBody>
          <a:bodyPr vert="horz" wrap="square" rtlCol="0">
            <a:spAutoFit/>
          </a:bodyPr>
          <a:lstStyle/>
          <a:p>
            <a:pPr algn="just">
              <a:spcAft>
                <a:spcPts val="0"/>
              </a:spcAft>
            </a:pPr>
            <a:r>
              <a:rPr lang="zh-CN" altLang="zh-CN" sz="1000" kern="100" dirty="0">
                <a:cs typeface="Times New Roman"/>
              </a:rPr>
              <a:t> </a:t>
            </a:r>
            <a:r>
              <a:rPr lang="en-US" altLang="zh-CN" sz="1400" kern="100" dirty="0">
                <a:solidFill>
                  <a:srgbClr val="FF0000"/>
                </a:solidFill>
                <a:cs typeface="Times New Roman"/>
              </a:rPr>
              <a:t>2</a:t>
            </a:r>
            <a:r>
              <a:rPr lang="zh-CN" altLang="zh-CN" sz="1400" kern="100" dirty="0">
                <a:solidFill>
                  <a:srgbClr val="FF0000"/>
                </a:solidFill>
                <a:cs typeface="Times New Roman"/>
              </a:rPr>
              <a:t>、逐一点开资料进行学习</a:t>
            </a:r>
            <a:endParaRPr lang="zh-CN" altLang="zh-CN" sz="1000" kern="100" dirty="0">
              <a:cs typeface="Times New Roman"/>
            </a:endParaRPr>
          </a:p>
        </p:txBody>
      </p:sp>
      <p:sp>
        <p:nvSpPr>
          <p:cNvPr id="66" name="文本框 65"/>
          <p:cNvSpPr txBox="1"/>
          <p:nvPr/>
        </p:nvSpPr>
        <p:spPr>
          <a:xfrm>
            <a:off x="4493241" y="3775897"/>
            <a:ext cx="872437" cy="475387"/>
          </a:xfrm>
          <a:prstGeom prst="rect">
            <a:avLst/>
          </a:prstGeom>
          <a:noFill/>
        </p:spPr>
        <p:txBody>
          <a:bodyPr vert="horz" wrap="square" rtlCol="0">
            <a:spAutoFit/>
          </a:bodyPr>
          <a:lstStyle/>
          <a:p>
            <a:r>
              <a:rPr lang="zh-CN" altLang="en-US" sz="2490" dirty="0">
                <a:solidFill>
                  <a:prstClr val="white"/>
                </a:solidFill>
                <a:latin typeface="叶根友毛笔行书2.0版" pitchFamily="2" charset="-122"/>
                <a:ea typeface="叶根友毛笔行书2.0版" pitchFamily="2" charset="-122"/>
              </a:rPr>
              <a:t>标题</a:t>
            </a:r>
            <a:endParaRPr lang="en-US" altLang="zh-CN" sz="2490" dirty="0">
              <a:solidFill>
                <a:prstClr val="white"/>
              </a:solidFill>
              <a:latin typeface="叶根友毛笔行书2.0版" pitchFamily="2" charset="-122"/>
              <a:ea typeface="叶根友毛笔行书2.0版" pitchFamily="2" charset="-122"/>
            </a:endParaRPr>
          </a:p>
        </p:txBody>
      </p:sp>
      <p:pic>
        <p:nvPicPr>
          <p:cNvPr id="68" name="图片 6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flipV="1">
            <a:off x="8652983" y="375633"/>
            <a:ext cx="966609" cy="814272"/>
          </a:xfrm>
          <a:prstGeom prst="rect">
            <a:avLst/>
          </a:prstGeom>
          <a:effectLst>
            <a:softEdge rad="63500"/>
          </a:effectLst>
        </p:spPr>
      </p:pic>
      <p:pic>
        <p:nvPicPr>
          <p:cNvPr id="10" name="图片 9"/>
          <p:cNvPicPr/>
          <p:nvPr/>
        </p:nvPicPr>
        <p:blipFill>
          <a:blip r:embed="rId6"/>
          <a:stretch>
            <a:fillRect/>
          </a:stretch>
        </p:blipFill>
        <p:spPr>
          <a:xfrm>
            <a:off x="2163127" y="1399308"/>
            <a:ext cx="6108037" cy="3248891"/>
          </a:xfrm>
          <a:prstGeom prst="rect">
            <a:avLst/>
          </a:prstGeom>
        </p:spPr>
      </p:pic>
    </p:spTree>
    <p:extLst>
      <p:ext uri="{BB962C8B-B14F-4D97-AF65-F5344CB8AC3E}">
        <p14:creationId xmlns:p14="http://schemas.microsoft.com/office/powerpoint/2010/main" val="18874528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p:bldP spid="6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 20 美乐辰.pptx"/>
  <p:tag name="ISPRING_RESOURCE_PATHS_HASH_PRESENTER" val="76176060fdda400b6eb666a40c0684b21387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1108</Words>
  <Application>Microsoft Office PowerPoint</Application>
  <PresentationFormat>自定义</PresentationFormat>
  <Paragraphs>158</Paragraphs>
  <Slides>27</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宋体</vt:lpstr>
      <vt:lpstr>inherit</vt:lpstr>
      <vt:lpstr>Calibri</vt:lpstr>
      <vt:lpstr>Franklin Gothic Medium</vt:lpstr>
      <vt:lpstr>Franklin Gothic Book</vt:lpstr>
      <vt:lpstr>叶根友毛笔行书2.0版</vt:lpstr>
      <vt:lpstr>Times New Roman</vt:lpstr>
      <vt:lpstr>Calibri Light</vt:lpstr>
      <vt:lpstr>Microsoft YaHei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 20 美乐辰.pptx</dc:title>
  <dc:creator/>
  <cp:lastModifiedBy/>
  <cp:revision>1</cp:revision>
  <dcterms:created xsi:type="dcterms:W3CDTF">2016-11-29T07:37:36Z</dcterms:created>
  <dcterms:modified xsi:type="dcterms:W3CDTF">2024-06-03T08:40:53Z</dcterms:modified>
</cp:coreProperties>
</file>