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5ba7df9ce831dc29d11b848fcf4220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56845"/>
            <a:ext cx="9144000" cy="2211070"/>
          </a:xfrm>
        </p:spPr>
        <p:txBody>
          <a:bodyPr>
            <a:normAutofit/>
          </a:bodyPr>
          <a:p>
            <a:r>
              <a:rPr lang="zh-CN" altLang="en-US" sz="4890">
                <a:sym typeface="+mn-ea"/>
              </a:rPr>
              <a:t>《石油化工生产技术》导学方案</a:t>
            </a:r>
            <a:br>
              <a:rPr lang="zh-CN" altLang="en-US" sz="4890">
                <a:sym typeface="+mn-ea"/>
              </a:rPr>
            </a:br>
            <a:br>
              <a:rPr lang="zh-CN" altLang="en-US">
                <a:sym typeface="+mn-ea"/>
              </a:rPr>
            </a:br>
            <a:r>
              <a:rPr lang="zh-CN" altLang="en-US" sz="3555">
                <a:sym typeface="+mn-ea"/>
              </a:rPr>
              <a:t>绥德继续教育服务中心  高晓瑞</a:t>
            </a:r>
            <a:endParaRPr lang="zh-CN" altLang="en-US" sz="3555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2367280"/>
            <a:ext cx="9144000" cy="3491230"/>
          </a:xfrm>
        </p:spPr>
        <p:txBody>
          <a:bodyPr>
            <a:normAutofit/>
          </a:bodyPr>
          <a:p>
            <a:pPr algn="l"/>
            <a:r>
              <a:rPr lang="en-US" altLang="zh-CN" sz="3600">
                <a:sym typeface="+mn-ea"/>
              </a:rPr>
              <a:t>1</a:t>
            </a:r>
            <a:r>
              <a:rPr lang="zh-CN" altLang="en-US" sz="3600">
                <a:sym typeface="+mn-ea"/>
              </a:rPr>
              <a:t>、</a:t>
            </a:r>
            <a:r>
              <a:rPr lang="en-US" altLang="zh-CN" sz="3600">
                <a:sym typeface="+mn-ea"/>
              </a:rPr>
              <a:t>“</a:t>
            </a:r>
            <a:r>
              <a:rPr lang="zh-CN" altLang="en-US" sz="3600">
                <a:sym typeface="+mn-ea"/>
              </a:rPr>
              <a:t>一网一平台</a:t>
            </a:r>
            <a:r>
              <a:rPr lang="en-US" altLang="zh-CN" sz="3600">
                <a:sym typeface="+mn-ea"/>
              </a:rPr>
              <a:t>”</a:t>
            </a:r>
            <a:r>
              <a:rPr lang="zh-CN" altLang="en-US" sz="3600">
                <a:sym typeface="+mn-ea"/>
              </a:rPr>
              <a:t>登录步骤</a:t>
            </a:r>
            <a:endParaRPr lang="zh-CN" altLang="en-US" sz="3600"/>
          </a:p>
          <a:p>
            <a:pPr algn="l"/>
            <a:r>
              <a:rPr lang="en-US" altLang="zh-CN" sz="3600">
                <a:sym typeface="+mn-ea"/>
              </a:rPr>
              <a:t>2</a:t>
            </a:r>
            <a:r>
              <a:rPr lang="zh-CN" altLang="en-US" sz="3600">
                <a:sym typeface="+mn-ea"/>
              </a:rPr>
              <a:t>、课程考核方式</a:t>
            </a:r>
            <a:endParaRPr lang="zh-CN" altLang="en-US" sz="3600"/>
          </a:p>
          <a:p>
            <a:pPr algn="l"/>
            <a:r>
              <a:rPr lang="en-US" altLang="zh-CN" sz="3600">
                <a:sym typeface="+mn-ea"/>
              </a:rPr>
              <a:t>3</a:t>
            </a:r>
            <a:r>
              <a:rPr lang="zh-CN" altLang="en-US" sz="3600">
                <a:sym typeface="+mn-ea"/>
              </a:rPr>
              <a:t>、学习方法步骤</a:t>
            </a:r>
            <a:endParaRPr lang="zh-CN" altLang="en-US" sz="3600"/>
          </a:p>
          <a:p>
            <a:pPr algn="l"/>
            <a:r>
              <a:rPr lang="en-US" altLang="zh-CN" sz="3600">
                <a:sym typeface="+mn-ea"/>
              </a:rPr>
              <a:t>4</a:t>
            </a:r>
            <a:r>
              <a:rPr lang="zh-CN" altLang="en-US" sz="3600">
                <a:sym typeface="+mn-ea"/>
              </a:rPr>
              <a:t>、查看</a:t>
            </a:r>
            <a:r>
              <a:rPr lang="en-US" altLang="zh-CN" sz="3600">
                <a:sym typeface="+mn-ea"/>
              </a:rPr>
              <a:t>“</a:t>
            </a:r>
            <a:r>
              <a:rPr lang="zh-CN" altLang="en-US" sz="3600">
                <a:sym typeface="+mn-ea"/>
              </a:rPr>
              <a:t>导学助学</a:t>
            </a:r>
            <a:r>
              <a:rPr lang="en-US" altLang="zh-CN" sz="3600">
                <a:sym typeface="+mn-ea"/>
              </a:rPr>
              <a:t>”</a:t>
            </a:r>
            <a:r>
              <a:rPr lang="zh-CN" altLang="en-US" sz="3600">
                <a:sym typeface="+mn-ea"/>
              </a:rPr>
              <a:t>资料方法</a:t>
            </a:r>
            <a:endParaRPr lang="zh-CN" altLang="en-US" sz="3600"/>
          </a:p>
          <a:p>
            <a:pPr algn="l"/>
            <a:r>
              <a:rPr lang="en-US" altLang="zh-CN" sz="3600">
                <a:sym typeface="+mn-ea"/>
              </a:rPr>
              <a:t>5</a:t>
            </a:r>
            <a:r>
              <a:rPr lang="zh-CN" altLang="en-US" sz="3600">
                <a:sym typeface="+mn-ea"/>
              </a:rPr>
              <a:t>、导学教师联系方式</a:t>
            </a:r>
            <a:endParaRPr lang="zh-CN" altLang="en-US"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5ba7df9ce831dc29d11b848fcf4220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五、辅导教师联系方式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3200">
                <a:sym typeface="+mn-ea"/>
              </a:rPr>
              <a:t>辅 导 教 师：高晓瑞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电 话：15929195184（微信同号）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Q Q号：469954345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邮　箱：469954345@qq.com</a:t>
            </a:r>
            <a:endParaRPr lang="zh-CN" altLang="en-US" sz="3200"/>
          </a:p>
          <a:p>
            <a:endParaRPr lang="zh-CN" altLang="en-US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5ba7df9ce831dc29d11b848fcf4220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一、登录“国家开放大学一网一平台”步骤</a:t>
            </a:r>
            <a:br>
              <a:rPr lang="zh-CN" altLang="en-US">
                <a:sym typeface="+mn-ea"/>
              </a:rPr>
            </a:br>
            <a:r>
              <a:rPr lang="zh-CN" altLang="en-US" sz="3555">
                <a:sym typeface="+mn-ea"/>
              </a:rPr>
              <a:t>1、登录国家开放大学网站，网址：http://one.ouchn.cn/</a:t>
            </a:r>
            <a:endParaRPr lang="zh-CN" altLang="en-US" sz="3555">
              <a:sym typeface="+mn-ea"/>
            </a:endParaRPr>
          </a:p>
        </p:txBody>
      </p:sp>
      <p:pic>
        <p:nvPicPr>
          <p:cNvPr id="4" name="内容占位符 3" descr="5ba7df9ce831dc29d11b848fcf4220d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49270" y="1825625"/>
            <a:ext cx="6092190" cy="4351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40" y="1538605"/>
            <a:ext cx="10925175" cy="4997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5ba7df9ce831dc29d11b848fcf4220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1755" y="0"/>
            <a:ext cx="1226439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二、课程考核方式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3600"/>
              <a:t>本课程考核采用形成性考核与终结性考试相结合的方式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5ba7df9ce831dc29d11b848fcf4220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三、学习方法步骤</a:t>
            </a:r>
            <a:br>
              <a:rPr lang="zh-CN" altLang="en-US">
                <a:sym typeface="+mn-ea"/>
              </a:rPr>
            </a:br>
            <a:r>
              <a:rPr lang="en-US" altLang="zh-CN" sz="3555">
                <a:sym typeface="+mn-ea"/>
              </a:rPr>
              <a:t>1</a:t>
            </a:r>
            <a:r>
              <a:rPr lang="zh-CN" altLang="en-US" sz="3555">
                <a:sym typeface="+mn-ea"/>
              </a:rPr>
              <a:t>、选择《石油化工生产技术》点击“去学习，就可以进行网上学习了。</a:t>
            </a:r>
            <a:endParaRPr lang="zh-CN" altLang="en-US" sz="3555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1005"/>
            <a:ext cx="10368280" cy="48818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5ba7df9ce831dc29d11b848fcf4220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、进入学习环节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320" y="1691640"/>
            <a:ext cx="10492105" cy="4991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5ba7df9ce831dc29d11b848fcf4220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、在国开平台中，进入课程学习后，点击页面区“形考任务”。依次完成形考任务。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615" y="1825625"/>
            <a:ext cx="9555480" cy="45739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5ba7df9ce831dc29d11b848fcf4220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870" y="163195"/>
            <a:ext cx="10837545" cy="2053590"/>
          </a:xfrm>
        </p:spPr>
        <p:txBody>
          <a:bodyPr>
            <a:normAutofit fontScale="90000"/>
          </a:bodyPr>
          <a:p>
            <a:r>
              <a:rPr lang="en-US" altLang="zh-CN" sz="3555">
                <a:sym typeface="+mn-ea"/>
              </a:rPr>
              <a:t>4</a:t>
            </a:r>
            <a:r>
              <a:rPr lang="zh-CN" altLang="en-US" sz="3555">
                <a:sym typeface="+mn-ea"/>
              </a:rPr>
              <a:t>、在</a:t>
            </a:r>
            <a:r>
              <a:rPr lang="en-US" altLang="zh-CN" sz="3555">
                <a:sym typeface="+mn-ea"/>
              </a:rPr>
              <a:t>“</a:t>
            </a:r>
            <a:r>
              <a:rPr lang="zh-CN" altLang="en-US" sz="3555">
                <a:sym typeface="+mn-ea"/>
              </a:rPr>
              <a:t>讨论</a:t>
            </a:r>
            <a:r>
              <a:rPr lang="en-US" altLang="zh-CN" sz="3555">
                <a:sym typeface="+mn-ea"/>
              </a:rPr>
              <a:t>”</a:t>
            </a:r>
            <a:r>
              <a:rPr lang="zh-CN" altLang="en-US" sz="3555">
                <a:sym typeface="+mn-ea"/>
              </a:rPr>
              <a:t>区发布帖子，内容包括但不限于发布本科程的知识、对所学知识的疑问以及学习平台操作中存在的问题，不要发布例如：“好好学习”、“加油”、“努力”等无效帖子。期末评阅作业时，根据发帖质量酌情考虑增减适量形考分数。</a:t>
            </a:r>
            <a:endParaRPr lang="zh-CN" altLang="en-US" sz="3555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895" y="2216785"/>
            <a:ext cx="5539740" cy="4109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765" y="2217420"/>
            <a:ext cx="6198235" cy="43237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6110" y="231140"/>
            <a:ext cx="10727690" cy="1635760"/>
          </a:xfrm>
        </p:spPr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四、在“榆林市开放大学”网站查看导学助学资料（作业参考答案）</a:t>
            </a:r>
            <a:br>
              <a:rPr lang="zh-CN" altLang="en-US">
                <a:sym typeface="+mn-ea"/>
              </a:rPr>
            </a:br>
            <a:r>
              <a:rPr lang="zh-CN" altLang="en-US" sz="3555">
                <a:sym typeface="+mn-ea"/>
              </a:rPr>
              <a:t>登录榆林市开放大学网站：http://yl.sxrtvu.edu/index.htm。点击主页面区的“导学助学”模块。</a:t>
            </a:r>
            <a:endParaRPr lang="zh-CN" altLang="en-US" sz="3555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160270"/>
            <a:ext cx="10515600" cy="4017010"/>
          </a:xfrm>
        </p:spPr>
        <p:txBody>
          <a:bodyPr/>
          <a:p>
            <a:endParaRPr lang="zh-CN" altLang="en-US"/>
          </a:p>
        </p:txBody>
      </p:sp>
      <p:pic>
        <p:nvPicPr>
          <p:cNvPr id="4" name="图片 -2147482591" descr="f0f32b844ca200c01bb83117885364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" y="2068195"/>
            <a:ext cx="11458575" cy="47186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5ba7df9ce831dc29d11b848fcf4220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3555">
                <a:sym typeface="+mn-ea"/>
              </a:rPr>
              <a:t>2、“信息搜索栏”输入课程名称或者课程ID号</a:t>
            </a:r>
            <a:endParaRPr lang="zh-CN" altLang="en-US" sz="3555">
              <a:sym typeface="+mn-ea"/>
            </a:endParaRPr>
          </a:p>
        </p:txBody>
      </p:sp>
      <p:pic>
        <p:nvPicPr>
          <p:cNvPr id="5" name="内容占位符 4" descr="5ba7df9ce831dc29d11b848fcf4220d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49270" y="1825625"/>
            <a:ext cx="6092190" cy="4351655"/>
          </a:xfrm>
          <a:prstGeom prst="rect">
            <a:avLst/>
          </a:prstGeom>
        </p:spPr>
      </p:pic>
      <p:pic>
        <p:nvPicPr>
          <p:cNvPr id="4" name="内容占位符 -2147482590" descr="26ba0daf805d82d24bc5d414656c5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524000"/>
            <a:ext cx="10516235" cy="51473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WVhY2FkNTY0NzAwOGUzMTI1NTZiZGEzZjNlZjFlZDc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WPS 演示</Application>
  <PresentationFormat>宽屏</PresentationFormat>
  <Paragraphs>34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《石油化工生产技术》导学方案  绥德继续教育服务中心  高晓瑞</vt:lpstr>
      <vt:lpstr>一、登录“国家开放大学一网一平台”步骤 1、登录国家开放大学网站，网址：http://one.ouchn.cn/</vt:lpstr>
      <vt:lpstr>二、课程考核方式</vt:lpstr>
      <vt:lpstr>三、学习方法步骤 1、选择《石油化工生产技术》点击“去学习，就可以进行网上学习了。</vt:lpstr>
      <vt:lpstr>2、进入学习环节</vt:lpstr>
      <vt:lpstr>3、在国开平台中，进入课程学习后，点击页面区“形考任务”。依次完成形考任务。</vt:lpstr>
      <vt:lpstr>4、在“讨论”区发布帖子，内容包括但不限于发布本科程的知识、对所学知识的疑问以及学习平台操作中存在的问题，不要发布例如：“好好学习”、“加油”、“努力”等无效帖子。期末评阅作业时，根据发帖质量酌情考虑增减适量形考分数。</vt:lpstr>
      <vt:lpstr>四、在“榆林市开放大学”网站查看导学助学资料（作业参考答案） 登录榆林市开放大学网站：http://yl.sxrtvu.edu/index.htm。点击主页面区的“导学助学”模块。</vt:lpstr>
      <vt:lpstr>PowerPoint 演示文稿</vt:lpstr>
      <vt:lpstr>五、辅导教师联系方式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33123</dc:creator>
  <cp:lastModifiedBy>一路有你</cp:lastModifiedBy>
  <cp:revision>5</cp:revision>
  <dcterms:created xsi:type="dcterms:W3CDTF">2023-08-09T12:44:00Z</dcterms:created>
  <dcterms:modified xsi:type="dcterms:W3CDTF">2024-05-15T00:30:44Z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2052-12.1.0.16729</vt:lpwstr>
  </property>
</Properties>
</file>