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 descr="微信图片_2023021708335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1755" y="0"/>
            <a:ext cx="12197715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226695"/>
            <a:ext cx="9144000" cy="2131060"/>
          </a:xfrm>
        </p:spPr>
        <p:txBody>
          <a:bodyPr>
            <a:normAutofit fontScale="90000"/>
          </a:bodyPr>
          <a:p>
            <a:r>
              <a:rPr lang="zh-CN" altLang="en-US">
                <a:sym typeface="+mn-ea"/>
              </a:rPr>
              <a:t>《建筑制图基础》导学方案</a:t>
            </a:r>
            <a:br>
              <a:rPr lang="zh-CN" altLang="en-US">
                <a:sym typeface="+mn-ea"/>
              </a:rPr>
            </a:br>
            <a:br>
              <a:rPr lang="zh-CN" altLang="en-US">
                <a:sym typeface="+mn-ea"/>
              </a:rPr>
            </a:br>
            <a:r>
              <a:rPr lang="zh-CN" altLang="en-US" sz="4000">
                <a:sym typeface="+mn-ea"/>
              </a:rPr>
              <a:t>绥德继续教育服务中心  高晓瑞</a:t>
            </a:r>
            <a:endParaRPr lang="zh-CN" altLang="en-US" sz="400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635" y="2358390"/>
            <a:ext cx="9143365" cy="3155950"/>
          </a:xfrm>
        </p:spPr>
        <p:txBody>
          <a:bodyPr>
            <a:normAutofit/>
          </a:bodyPr>
          <a:p>
            <a:pPr algn="l"/>
            <a:r>
              <a:rPr lang="en-US" altLang="zh-CN" sz="3600">
                <a:sym typeface="+mn-ea"/>
              </a:rPr>
              <a:t>1</a:t>
            </a:r>
            <a:r>
              <a:rPr lang="zh-CN" altLang="en-US" sz="3600">
                <a:sym typeface="+mn-ea"/>
              </a:rPr>
              <a:t>、</a:t>
            </a:r>
            <a:r>
              <a:rPr lang="en-US" altLang="zh-CN" sz="3600">
                <a:sym typeface="+mn-ea"/>
              </a:rPr>
              <a:t>“</a:t>
            </a:r>
            <a:r>
              <a:rPr lang="zh-CN" altLang="en-US" sz="3600">
                <a:sym typeface="+mn-ea"/>
              </a:rPr>
              <a:t>一网一平台</a:t>
            </a:r>
            <a:r>
              <a:rPr lang="en-US" altLang="zh-CN" sz="3600">
                <a:sym typeface="+mn-ea"/>
              </a:rPr>
              <a:t>”</a:t>
            </a:r>
            <a:r>
              <a:rPr lang="zh-CN" altLang="en-US" sz="3600">
                <a:sym typeface="+mn-ea"/>
              </a:rPr>
              <a:t>登录步骤</a:t>
            </a:r>
            <a:endParaRPr lang="zh-CN" altLang="en-US" sz="3600"/>
          </a:p>
          <a:p>
            <a:pPr algn="l"/>
            <a:r>
              <a:rPr lang="en-US" altLang="zh-CN" sz="3600">
                <a:sym typeface="+mn-ea"/>
              </a:rPr>
              <a:t>2</a:t>
            </a:r>
            <a:r>
              <a:rPr lang="zh-CN" altLang="en-US" sz="3600">
                <a:sym typeface="+mn-ea"/>
              </a:rPr>
              <a:t>、课程考核方式</a:t>
            </a:r>
            <a:endParaRPr lang="zh-CN" altLang="en-US" sz="3600"/>
          </a:p>
          <a:p>
            <a:pPr algn="l"/>
            <a:r>
              <a:rPr lang="en-US" altLang="zh-CN" sz="3600">
                <a:sym typeface="+mn-ea"/>
              </a:rPr>
              <a:t>3</a:t>
            </a:r>
            <a:r>
              <a:rPr lang="zh-CN" altLang="en-US" sz="3600">
                <a:sym typeface="+mn-ea"/>
              </a:rPr>
              <a:t>、学习方法步骤</a:t>
            </a:r>
            <a:endParaRPr lang="zh-CN" altLang="en-US" sz="3600"/>
          </a:p>
          <a:p>
            <a:pPr algn="l"/>
            <a:r>
              <a:rPr lang="en-US" altLang="zh-CN" sz="3600">
                <a:sym typeface="+mn-ea"/>
              </a:rPr>
              <a:t>4</a:t>
            </a:r>
            <a:r>
              <a:rPr lang="zh-CN" altLang="en-US" sz="3600">
                <a:sym typeface="+mn-ea"/>
              </a:rPr>
              <a:t>、查看</a:t>
            </a:r>
            <a:r>
              <a:rPr lang="en-US" altLang="zh-CN" sz="3600">
                <a:sym typeface="+mn-ea"/>
              </a:rPr>
              <a:t>“</a:t>
            </a:r>
            <a:r>
              <a:rPr lang="zh-CN" altLang="en-US" sz="3600">
                <a:sym typeface="+mn-ea"/>
              </a:rPr>
              <a:t>导学助学</a:t>
            </a:r>
            <a:r>
              <a:rPr lang="en-US" altLang="zh-CN" sz="3600">
                <a:sym typeface="+mn-ea"/>
              </a:rPr>
              <a:t>”</a:t>
            </a:r>
            <a:r>
              <a:rPr lang="zh-CN" altLang="en-US" sz="3600">
                <a:sym typeface="+mn-ea"/>
              </a:rPr>
              <a:t>资料方法</a:t>
            </a:r>
            <a:endParaRPr lang="zh-CN" altLang="en-US" sz="3600"/>
          </a:p>
          <a:p>
            <a:pPr algn="l"/>
            <a:r>
              <a:rPr lang="en-US" altLang="zh-CN" sz="3600">
                <a:sym typeface="+mn-ea"/>
              </a:rPr>
              <a:t>5</a:t>
            </a:r>
            <a:r>
              <a:rPr lang="zh-CN" altLang="en-US" sz="3600">
                <a:sym typeface="+mn-ea"/>
              </a:rPr>
              <a:t>、导学教师联系方式</a:t>
            </a:r>
            <a:endParaRPr lang="zh-CN" altLang="en-US" sz="3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微信图片_2023021708335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1199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五、辅导教师联系方式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 sz="3600">
                <a:sym typeface="+mn-ea"/>
              </a:rPr>
              <a:t>辅 导 教 师：高晓瑞</a:t>
            </a:r>
            <a:endParaRPr lang="zh-CN" altLang="en-US" sz="3600"/>
          </a:p>
          <a:p>
            <a:r>
              <a:rPr lang="zh-CN" altLang="en-US" sz="3600">
                <a:sym typeface="+mn-ea"/>
              </a:rPr>
              <a:t>电 话：15929195184（微信同号）</a:t>
            </a:r>
            <a:endParaRPr lang="zh-CN" altLang="en-US" sz="3600"/>
          </a:p>
          <a:p>
            <a:r>
              <a:rPr lang="zh-CN" altLang="en-US" sz="3600">
                <a:sym typeface="+mn-ea"/>
              </a:rPr>
              <a:t>Q Q号：469954345</a:t>
            </a:r>
            <a:endParaRPr lang="zh-CN" altLang="en-US" sz="3600"/>
          </a:p>
          <a:p>
            <a:r>
              <a:rPr lang="zh-CN" altLang="en-US" sz="3600">
                <a:sym typeface="+mn-ea"/>
              </a:rPr>
              <a:t>邮　箱：469954345@qq.com</a:t>
            </a:r>
            <a:endParaRPr lang="zh-CN" altLang="en-US" sz="3600"/>
          </a:p>
          <a:p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微信图片_2023021708335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12191365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>
                <a:sym typeface="+mn-ea"/>
              </a:rPr>
              <a:t>一、登录“国家开放大学一网一平台”步骤</a:t>
            </a:r>
            <a:br>
              <a:rPr lang="zh-CN" altLang="en-US">
                <a:sym typeface="+mn-ea"/>
              </a:rPr>
            </a:br>
            <a:r>
              <a:rPr lang="zh-CN" altLang="en-US" sz="3555">
                <a:sym typeface="+mn-ea"/>
              </a:rPr>
              <a:t>1、登录国家开放大学网站，网址：http://one.ouchn.cn/</a:t>
            </a:r>
            <a:endParaRPr lang="zh-CN" altLang="en-US" sz="3555"/>
          </a:p>
        </p:txBody>
      </p:sp>
      <p:pic>
        <p:nvPicPr>
          <p:cNvPr id="4" name="内容占位符 3" descr="微信图片_2023021708335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194685" y="1825625"/>
            <a:ext cx="5801995" cy="43516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995" y="1558290"/>
            <a:ext cx="10726420" cy="47085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微信图片_2023021708335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二、课程考核方式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 sz="3600"/>
              <a:t>本课程考核采用形成性考核与终结性考试相结合的方式。形成性考核占课程综合成绩的50%，终结性考试占课程综合成绩的50%。课程考核成绩统一采用百分制，即形成性考核、终结性考试、课程综合成绩均采用百分制。</a:t>
            </a:r>
            <a:endParaRPr lang="zh-CN" altLang="en-US" sz="3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微信图片_2023021708335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>
                <a:sym typeface="+mn-ea"/>
              </a:rPr>
              <a:t>三、学习方法步骤</a:t>
            </a:r>
            <a:br>
              <a:rPr lang="zh-CN" altLang="en-US">
                <a:sym typeface="+mn-ea"/>
              </a:rPr>
            </a:br>
            <a:r>
              <a:rPr lang="en-US" altLang="zh-CN" sz="3555">
                <a:sym typeface="+mn-ea"/>
              </a:rPr>
              <a:t>1</a:t>
            </a:r>
            <a:r>
              <a:rPr lang="zh-CN" altLang="en-US" sz="3555">
                <a:sym typeface="+mn-ea"/>
              </a:rPr>
              <a:t>、选择《建筑制图基础》点击“去学习，就可以进行网上学习了。</a:t>
            </a:r>
            <a:endParaRPr lang="zh-CN" altLang="en-US" sz="3555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3780" y="1824355"/>
            <a:ext cx="10319385" cy="427418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微信图片_2023021708335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2</a:t>
            </a:r>
            <a:r>
              <a:rPr lang="zh-CN" altLang="en-US">
                <a:sym typeface="+mn-ea"/>
              </a:rPr>
              <a:t>、点击</a:t>
            </a:r>
            <a:r>
              <a:rPr lang="en-US" altLang="zh-CN">
                <a:sym typeface="+mn-ea"/>
              </a:rPr>
              <a:t>“</a:t>
            </a:r>
            <a:r>
              <a:rPr lang="zh-CN" altLang="en-US">
                <a:sym typeface="+mn-ea"/>
              </a:rPr>
              <a:t>章节</a:t>
            </a:r>
            <a:r>
              <a:rPr lang="en-US" altLang="zh-CN">
                <a:sym typeface="+mn-ea"/>
              </a:rPr>
              <a:t>”</a:t>
            </a:r>
            <a:r>
              <a:rPr lang="zh-CN" altLang="en-US">
                <a:sym typeface="+mn-ea"/>
              </a:rPr>
              <a:t>进入学习环节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25" y="1825625"/>
            <a:ext cx="9999345" cy="452310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微信图片_2023021708335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en-US" altLang="zh-CN" sz="3555">
                <a:sym typeface="+mn-ea"/>
              </a:rPr>
              <a:t>3</a:t>
            </a:r>
            <a:r>
              <a:rPr lang="zh-CN" altLang="en-US" sz="3555">
                <a:sym typeface="+mn-ea"/>
              </a:rPr>
              <a:t>、在国开平台中，进入课程学习后，点击页面区“形考任务”，依次完成形考任务。</a:t>
            </a:r>
            <a:endParaRPr lang="zh-CN" altLang="en-US" sz="3555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365" y="1825625"/>
            <a:ext cx="10210800" cy="435165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微信图片_2023021708335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5955" y="102870"/>
            <a:ext cx="10859770" cy="1809750"/>
          </a:xfrm>
        </p:spPr>
        <p:txBody>
          <a:bodyPr>
            <a:normAutofit fontScale="90000"/>
          </a:bodyPr>
          <a:p>
            <a:r>
              <a:rPr lang="en-US" altLang="zh-CN" sz="3110">
                <a:sym typeface="+mn-ea"/>
              </a:rPr>
              <a:t>4</a:t>
            </a:r>
            <a:r>
              <a:rPr lang="zh-CN" altLang="en-US" sz="3110">
                <a:sym typeface="+mn-ea"/>
              </a:rPr>
              <a:t>、在</a:t>
            </a:r>
            <a:r>
              <a:rPr lang="en-US" altLang="zh-CN" sz="3110">
                <a:sym typeface="+mn-ea"/>
              </a:rPr>
              <a:t>“</a:t>
            </a:r>
            <a:r>
              <a:rPr lang="zh-CN" altLang="en-US" sz="3110">
                <a:sym typeface="+mn-ea"/>
              </a:rPr>
              <a:t>讨论</a:t>
            </a:r>
            <a:r>
              <a:rPr lang="en-US" altLang="zh-CN" sz="3110">
                <a:sym typeface="+mn-ea"/>
              </a:rPr>
              <a:t>”</a:t>
            </a:r>
            <a:r>
              <a:rPr lang="zh-CN" altLang="en-US" sz="3110">
                <a:sym typeface="+mn-ea"/>
              </a:rPr>
              <a:t>区发布帖子，内容包括但不限于发布本科程的知识、对所学知识的疑问以及学习平台操作中存在的问题，不要发布例如：“好好学习”、“加油”、“努力”等无效帖子。期末评阅作业时，根据发帖质量酌情考虑增减适量形考分数。</a:t>
            </a:r>
            <a:endParaRPr lang="zh-CN" altLang="en-US" sz="3110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5955" y="1819910"/>
            <a:ext cx="5688330" cy="43516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9060" y="1819910"/>
            <a:ext cx="5575300" cy="45643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微信图片_2023021708335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12395"/>
            <a:ext cx="10515600" cy="1800860"/>
          </a:xfrm>
        </p:spPr>
        <p:txBody>
          <a:bodyPr>
            <a:normAutofit fontScale="90000"/>
          </a:bodyPr>
          <a:p>
            <a:r>
              <a:rPr lang="zh-CN" altLang="en-US" sz="4000">
                <a:sym typeface="+mn-ea"/>
              </a:rPr>
              <a:t>四、在“榆林市开放大学”网站查看导学助学资料（作业参考答案）</a:t>
            </a:r>
            <a:br>
              <a:rPr lang="zh-CN" altLang="en-US">
                <a:sym typeface="+mn-ea"/>
              </a:rPr>
            </a:br>
            <a:r>
              <a:rPr lang="en-US" altLang="zh-CN" sz="3110">
                <a:sym typeface="+mn-ea"/>
              </a:rPr>
              <a:t>1</a:t>
            </a:r>
            <a:r>
              <a:rPr lang="zh-CN" altLang="en-US" sz="3110">
                <a:sym typeface="+mn-ea"/>
              </a:rPr>
              <a:t>、登录榆林市开放大学网站：http://yl.sxrtvu.edu/index.htm。点击主页面区的“导学助学”模块。</a:t>
            </a:r>
            <a:endParaRPr lang="zh-CN" altLang="en-US" sz="3110"/>
          </a:p>
        </p:txBody>
      </p:sp>
      <p:pic>
        <p:nvPicPr>
          <p:cNvPr id="5" name="内容占位符 4" descr="微信图片_2023021708335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253105" y="1913255"/>
            <a:ext cx="5685155" cy="4264025"/>
          </a:xfrm>
          <a:prstGeom prst="rect">
            <a:avLst/>
          </a:prstGeom>
        </p:spPr>
      </p:pic>
      <p:pic>
        <p:nvPicPr>
          <p:cNvPr id="4" name="图片 -2147482591" descr="f0f32b844ca200c01bb83117885364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115" y="1936750"/>
            <a:ext cx="11165840" cy="48501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 descr="微信图片_2023021708335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1199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zh-CN" altLang="en-US" sz="3555">
                <a:sym typeface="+mn-ea"/>
              </a:rPr>
              <a:t>2、“信息搜索栏”输入课程名称或者课程ID号</a:t>
            </a:r>
            <a:endParaRPr lang="zh-CN" altLang="en-US" sz="3555"/>
          </a:p>
        </p:txBody>
      </p:sp>
      <p:pic>
        <p:nvPicPr>
          <p:cNvPr id="6" name="内容占位符 5" descr="微信图片_2023021708335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194685" y="1825625"/>
            <a:ext cx="5801995" cy="4351655"/>
          </a:xfrm>
          <a:prstGeom prst="rect">
            <a:avLst/>
          </a:prstGeom>
        </p:spPr>
      </p:pic>
      <p:pic>
        <p:nvPicPr>
          <p:cNvPr id="5" name="内容占位符 -2147482590" descr="26ba0daf805d82d24bc5d414656c57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060" y="1432560"/>
            <a:ext cx="10620375" cy="51473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OWVhY2FkNTY0NzAwOGUzMTI1NTZiZGEzZjNlZjFlZDcifQ==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635</Words>
  <Application>WPS 演示</Application>
  <PresentationFormat>宽屏</PresentationFormat>
  <Paragraphs>35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Calibri</vt:lpstr>
      <vt:lpstr>Arial Unicode MS</vt:lpstr>
      <vt:lpstr>WPS</vt:lpstr>
      <vt:lpstr>《建筑施工技术》导学方案  绥德继续教育服务中心  高晓瑞</vt:lpstr>
      <vt:lpstr>一、登录“国家开放大学一网一平台”步骤 1、登录国家开放大学网站，网址：http://one.ouchn.cn/</vt:lpstr>
      <vt:lpstr>二、课程考核方式</vt:lpstr>
      <vt:lpstr>三、学习方法步骤 1、选择《建筑制图基础》点击“去学习，就可以进行网上学习了。</vt:lpstr>
      <vt:lpstr>2、点击“章节”进入学习环节</vt:lpstr>
      <vt:lpstr>3、在国开平台中，进入课程学习后，点击页面区“形考任务”，依次完成形考任务。</vt:lpstr>
      <vt:lpstr>4、在“讨论”区发布帖子，内容包括但不限于发布本科程的知识、对所学知识的疑问以及学习平台操作中存在的问题，不要发布例如：“好好学习”、“加油”、“努力”等无效帖子。期末评阅作业时，根据发帖质量酌情考虑增减适量形考分数。</vt:lpstr>
      <vt:lpstr>四、在“榆林市开放大学”网站查看导学助学资料（作业参考答案） 1、登录榆林市开放大学网站：http://yl.sxrtvu.edu/index.htm。点击主页面区的“导学助学”模块。</vt:lpstr>
      <vt:lpstr>2、“信息搜索栏”输入课程名称或者课程ID号</vt:lpstr>
      <vt:lpstr>五、辅导教师联系方式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33123</dc:creator>
  <cp:lastModifiedBy>一路有你</cp:lastModifiedBy>
  <cp:revision>6</cp:revision>
  <dcterms:created xsi:type="dcterms:W3CDTF">2023-08-09T12:44:00Z</dcterms:created>
  <dcterms:modified xsi:type="dcterms:W3CDTF">2024-05-20T00:18:14Z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3B0086CAF875411CACBDA13AB9801EF4_13</vt:lpwstr>
  </property>
  <property fmtid="{D5CDD505-2E9C-101B-9397-08002B2CF9AE}" pid="3" name="KSOProductBuildVer">
    <vt:lpwstr>2052-12.1.0.16729</vt:lpwstr>
  </property>
</Properties>
</file>