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4" r:id="rId10"/>
    <p:sldId id="265" r:id="rId11"/>
    <p:sldId id="267" r:id="rId12"/>
    <p:sldId id="269" r:id="rId13"/>
    <p:sldId id="266" r:id="rId14"/>
  </p:sldIdLst>
  <p:sldSz cx="12192000" cy="6858000"/>
  <p:notesSz cx="6858000" cy="9144000"/>
  <p:custDataLst>
    <p:tags r:id="rId1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tags" Target="tags/tag6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标题和副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330" y="1429385"/>
            <a:ext cx="10968355" cy="381635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单击此处编辑副标题</a:t>
            </a:r>
            <a:endParaRPr lang="en-US" altLang="zh-CN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1" Type="http://schemas.openxmlformats.org/officeDocument/2006/relationships/image" Target="../media/image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1" Type="http://schemas.openxmlformats.org/officeDocument/2006/relationships/image" Target="../media/image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1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1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1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7" name="图片 6" descr="微信图片_2023021708335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1003280" cy="68580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738505" y="635"/>
            <a:ext cx="10076815" cy="2738120"/>
          </a:xfrm>
        </p:spPr>
        <p:txBody>
          <a:bodyPr>
            <a:normAutofit/>
          </a:bodyPr>
          <a:p>
            <a:r>
              <a:rPr lang="zh-CN" altLang="en-US" sz="4890">
                <a:sym typeface="+mn-ea"/>
              </a:rPr>
              <a:t>《高层建筑施工》导学方案</a:t>
            </a:r>
            <a:br>
              <a:rPr lang="zh-CN" altLang="en-US" sz="4890">
                <a:sym typeface="+mn-ea"/>
              </a:rPr>
            </a:br>
            <a:br>
              <a:rPr lang="zh-CN" altLang="en-US" sz="4890">
                <a:sym typeface="+mn-ea"/>
              </a:rPr>
            </a:br>
            <a:r>
              <a:rPr lang="zh-CN" altLang="en-US" sz="3200">
                <a:sym typeface="+mn-ea"/>
              </a:rPr>
              <a:t>绥德继续教育服务中心  高晓瑞</a:t>
            </a:r>
            <a:endParaRPr lang="zh-CN" altLang="en-US" sz="320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2655570" y="3100070"/>
            <a:ext cx="8012430" cy="3222625"/>
          </a:xfrm>
        </p:spPr>
        <p:txBody>
          <a:bodyPr>
            <a:noAutofit/>
          </a:bodyPr>
          <a:p>
            <a:pPr algn="l"/>
            <a:r>
              <a:rPr lang="en-US" altLang="zh-CN" sz="3600">
                <a:sym typeface="+mn-ea"/>
              </a:rPr>
              <a:t>1</a:t>
            </a:r>
            <a:r>
              <a:rPr lang="zh-CN" altLang="en-US" sz="3600">
                <a:sym typeface="+mn-ea"/>
              </a:rPr>
              <a:t>、</a:t>
            </a:r>
            <a:r>
              <a:rPr lang="en-US" altLang="zh-CN" sz="3600">
                <a:sym typeface="+mn-ea"/>
              </a:rPr>
              <a:t>“</a:t>
            </a:r>
            <a:r>
              <a:rPr lang="zh-CN" altLang="en-US" sz="3600">
                <a:sym typeface="+mn-ea"/>
              </a:rPr>
              <a:t>一网一平台</a:t>
            </a:r>
            <a:r>
              <a:rPr lang="en-US" altLang="zh-CN" sz="3600">
                <a:sym typeface="+mn-ea"/>
              </a:rPr>
              <a:t>”</a:t>
            </a:r>
            <a:r>
              <a:rPr lang="zh-CN" altLang="en-US" sz="3600">
                <a:sym typeface="+mn-ea"/>
              </a:rPr>
              <a:t>登录步骤</a:t>
            </a:r>
            <a:endParaRPr lang="zh-CN" altLang="en-US" sz="3600"/>
          </a:p>
          <a:p>
            <a:pPr algn="l"/>
            <a:r>
              <a:rPr lang="en-US" altLang="zh-CN" sz="3600">
                <a:sym typeface="+mn-ea"/>
              </a:rPr>
              <a:t>2</a:t>
            </a:r>
            <a:r>
              <a:rPr lang="zh-CN" altLang="en-US" sz="3600">
                <a:sym typeface="+mn-ea"/>
              </a:rPr>
              <a:t>、课程考核方式</a:t>
            </a:r>
            <a:endParaRPr lang="zh-CN" altLang="en-US" sz="3600"/>
          </a:p>
          <a:p>
            <a:pPr algn="l"/>
            <a:r>
              <a:rPr lang="en-US" altLang="zh-CN" sz="3600">
                <a:sym typeface="+mn-ea"/>
              </a:rPr>
              <a:t>3</a:t>
            </a:r>
            <a:r>
              <a:rPr lang="zh-CN" altLang="en-US" sz="3600">
                <a:sym typeface="+mn-ea"/>
              </a:rPr>
              <a:t>、学习方法步骤</a:t>
            </a:r>
            <a:endParaRPr lang="zh-CN" altLang="en-US" sz="3600"/>
          </a:p>
          <a:p>
            <a:pPr algn="l"/>
            <a:r>
              <a:rPr lang="en-US" altLang="zh-CN" sz="3600">
                <a:sym typeface="+mn-ea"/>
              </a:rPr>
              <a:t>4</a:t>
            </a:r>
            <a:r>
              <a:rPr lang="zh-CN" altLang="en-US" sz="3600">
                <a:sym typeface="+mn-ea"/>
              </a:rPr>
              <a:t>、查看</a:t>
            </a:r>
            <a:r>
              <a:rPr lang="en-US" altLang="zh-CN" sz="3600">
                <a:sym typeface="+mn-ea"/>
              </a:rPr>
              <a:t>“</a:t>
            </a:r>
            <a:r>
              <a:rPr lang="zh-CN" altLang="en-US" sz="3600">
                <a:sym typeface="+mn-ea"/>
              </a:rPr>
              <a:t>导学助学</a:t>
            </a:r>
            <a:r>
              <a:rPr lang="en-US" altLang="zh-CN" sz="3600">
                <a:sym typeface="+mn-ea"/>
              </a:rPr>
              <a:t>”</a:t>
            </a:r>
            <a:r>
              <a:rPr lang="zh-CN" altLang="en-US" sz="3600">
                <a:sym typeface="+mn-ea"/>
              </a:rPr>
              <a:t>资料方法</a:t>
            </a:r>
            <a:endParaRPr lang="zh-CN" altLang="en-US" sz="3600"/>
          </a:p>
          <a:p>
            <a:pPr algn="l"/>
            <a:r>
              <a:rPr lang="en-US" altLang="zh-CN" sz="3600">
                <a:sym typeface="+mn-ea"/>
              </a:rPr>
              <a:t>5</a:t>
            </a:r>
            <a:r>
              <a:rPr lang="zh-CN" altLang="en-US" sz="3600">
                <a:sym typeface="+mn-ea"/>
              </a:rPr>
              <a:t>、导学教师联系方式</a:t>
            </a:r>
            <a:endParaRPr lang="zh-CN" altLang="en-US" sz="3600">
              <a:sym typeface="+mn-e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" name="图片 5" descr="微信图片_2023021708335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1859260" cy="68580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p>
            <a:r>
              <a:rPr lang="zh-CN" altLang="en-US" sz="3555">
                <a:sym typeface="+mn-ea"/>
              </a:rPr>
              <a:t>2、“信息搜索栏”输入课程名称或者课程ID号</a:t>
            </a:r>
            <a:endParaRPr lang="zh-CN" altLang="en-US" sz="3555">
              <a:sym typeface="+mn-ea"/>
            </a:endParaRPr>
          </a:p>
        </p:txBody>
      </p:sp>
      <p:pic>
        <p:nvPicPr>
          <p:cNvPr id="5" name="内容占位符 4" descr="微信图片_2023021708335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3194685" y="1825625"/>
            <a:ext cx="5801995" cy="4351655"/>
          </a:xfrm>
          <a:prstGeom prst="rect">
            <a:avLst/>
          </a:prstGeom>
        </p:spPr>
      </p:pic>
      <p:pic>
        <p:nvPicPr>
          <p:cNvPr id="4" name="内容占位符 -2147482590" descr="26ba0daf805d82d24bc5d414656c57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250" y="1432560"/>
            <a:ext cx="10344785" cy="514731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" name="图片 5" descr="微信图片_2023021708335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p>
            <a:r>
              <a:rPr lang="zh-CN" altLang="en-US" sz="3555">
                <a:sym typeface="+mn-ea"/>
              </a:rPr>
              <a:t>2、“信息搜索栏”输入课程名称或者课程ID号</a:t>
            </a:r>
            <a:endParaRPr lang="zh-CN" altLang="en-US" sz="3555">
              <a:sym typeface="+mn-ea"/>
            </a:endParaRPr>
          </a:p>
        </p:txBody>
      </p:sp>
      <p:pic>
        <p:nvPicPr>
          <p:cNvPr id="5" name="内容占位符 4" descr="微信图片_2023021708335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3194685" y="1825625"/>
            <a:ext cx="5801995" cy="4351655"/>
          </a:xfrm>
          <a:prstGeom prst="rect">
            <a:avLst/>
          </a:prstGeom>
        </p:spPr>
      </p:pic>
      <p:pic>
        <p:nvPicPr>
          <p:cNvPr id="4" name="内容占位符 -2147482590" descr="26ba0daf805d82d24bc5d414656c57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7565" y="1503045"/>
            <a:ext cx="10605135" cy="514731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 descr="微信图片_2023021708335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>
                <a:sym typeface="+mn-ea"/>
              </a:rPr>
              <a:t>五、辅导教师联系方式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zh-CN" altLang="en-US">
                <a:sym typeface="+mn-ea"/>
              </a:rPr>
              <a:t>辅 导 教 师：高晓瑞</a:t>
            </a:r>
            <a:endParaRPr lang="zh-CN" altLang="en-US"/>
          </a:p>
          <a:p>
            <a:r>
              <a:rPr lang="zh-CN" altLang="en-US">
                <a:sym typeface="+mn-ea"/>
              </a:rPr>
              <a:t>电 话：15929195184（微信同号）</a:t>
            </a:r>
            <a:endParaRPr lang="zh-CN" altLang="en-US"/>
          </a:p>
          <a:p>
            <a:r>
              <a:rPr lang="zh-CN" altLang="en-US">
                <a:sym typeface="+mn-ea"/>
              </a:rPr>
              <a:t>Q Q号：469954345</a:t>
            </a:r>
            <a:endParaRPr lang="zh-CN" altLang="en-US"/>
          </a:p>
          <a:p>
            <a:r>
              <a:rPr lang="zh-CN" altLang="en-US">
                <a:sym typeface="+mn-ea"/>
              </a:rPr>
              <a:t>邮　箱：469954345@qq.com</a:t>
            </a:r>
            <a:endParaRPr lang="zh-CN" altLang="en-US"/>
          </a:p>
          <a:p>
            <a:endParaRPr lang="zh-CN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内容占位符 3" descr="微信图片_2023021708335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635" y="0"/>
            <a:ext cx="12191365" cy="685736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705465" cy="1325880"/>
          </a:xfrm>
        </p:spPr>
        <p:txBody>
          <a:bodyPr>
            <a:normAutofit fontScale="90000"/>
          </a:bodyPr>
          <a:p>
            <a:r>
              <a:rPr lang="zh-CN" altLang="en-US" sz="3555">
                <a:sym typeface="+mn-ea"/>
              </a:rPr>
              <a:t>一、登录“国家开放大学一网一平台”步骤</a:t>
            </a:r>
            <a:br>
              <a:rPr lang="zh-CN" altLang="en-US" sz="3555">
                <a:sym typeface="+mn-ea"/>
              </a:rPr>
            </a:br>
            <a:r>
              <a:rPr lang="zh-CN" altLang="en-US" sz="3555">
                <a:sym typeface="+mn-ea"/>
              </a:rPr>
              <a:t>1、登录国家开放大学网站，网址：http://one.ouchn.cn/</a:t>
            </a:r>
            <a:endParaRPr lang="zh-CN" altLang="en-US" sz="3555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240" y="1558290"/>
            <a:ext cx="10925175" cy="470852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内容占位符 3" descr="微信图片_2023021708335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0" y="635"/>
            <a:ext cx="12122150" cy="685736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48640" y="75565"/>
            <a:ext cx="11354435" cy="6607810"/>
          </a:xfrm>
        </p:spPr>
        <p:txBody>
          <a:bodyPr>
            <a:normAutofit/>
          </a:bodyPr>
          <a:p>
            <a:r>
              <a:rPr lang="zh-CN" altLang="en-US">
                <a:sym typeface="+mn-ea"/>
              </a:rPr>
              <a:t>二、课程考核方式</a:t>
            </a:r>
            <a:br>
              <a:rPr lang="zh-CN" altLang="en-US">
                <a:sym typeface="+mn-ea"/>
              </a:rPr>
            </a:br>
            <a:br>
              <a:rPr lang="zh-CN" altLang="en-US">
                <a:sym typeface="+mn-ea"/>
              </a:rPr>
            </a:br>
            <a:r>
              <a:rPr lang="zh-CN" altLang="en-US" sz="3600">
                <a:sym typeface="+mn-ea"/>
              </a:rPr>
              <a:t>本 课 程 采 用 形 成 性 考 核 和 终 结 性 考 核 （ 期 末 考 试 ） 相 结 合 的 考 核 方 式 ， 满 分 为 1 0 0 分 ， 及 格 为 6 0 分 。 其 中 期 末 考 试 成 绩 满 分 为 1 0 0 分 ， 占 考 核 总 成 绩 的 7 0 % ； 形 成 性 考 核 成 绩 占 考 核 总 成 绩 的 3 0 % 。 形成性考核 题目由国家开放大学 统一编制，题型主要为 ：判断题、单选题和多 选题。全部 为客观题。 终结性 ( 期末 ) 考核期未由国家开放 大学统一命题，统一组 织考试。</a:t>
            </a:r>
            <a:endParaRPr lang="zh-CN" altLang="en-US" sz="3600">
              <a:sym typeface="+mn-e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图片 4" descr="微信图片_2023021708335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096115" cy="68580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lang="zh-CN" altLang="en-US">
                <a:sym typeface="+mn-ea"/>
              </a:rPr>
              <a:t>三、学习方法步骤</a:t>
            </a:r>
            <a:br>
              <a:rPr lang="zh-CN" altLang="en-US">
                <a:sym typeface="+mn-ea"/>
              </a:rPr>
            </a:br>
            <a:r>
              <a:rPr lang="en-US" altLang="zh-CN" sz="3555">
                <a:sym typeface="+mn-ea"/>
              </a:rPr>
              <a:t>1</a:t>
            </a:r>
            <a:r>
              <a:rPr lang="zh-CN" altLang="en-US" sz="3555">
                <a:sym typeface="+mn-ea"/>
              </a:rPr>
              <a:t>、选择《</a:t>
            </a:r>
            <a:r>
              <a:rPr lang="zh-CN" altLang="en-US" sz="3555">
                <a:sym typeface="+mn-ea"/>
              </a:rPr>
              <a:t>高层建筑施工</a:t>
            </a:r>
            <a:r>
              <a:rPr lang="zh-CN" altLang="en-US" sz="3555">
                <a:sym typeface="+mn-ea"/>
              </a:rPr>
              <a:t>》点击“去学习，就可以进行网上学习了。</a:t>
            </a:r>
            <a:endParaRPr lang="zh-CN" altLang="en-US" sz="3555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33425" y="1774825"/>
            <a:ext cx="10435590" cy="397319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图片 4" descr="微信图片_2023021708335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635" y="0"/>
            <a:ext cx="12031345" cy="68580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28675" y="365125"/>
            <a:ext cx="10525125" cy="1325880"/>
          </a:xfrm>
        </p:spPr>
        <p:txBody>
          <a:bodyPr/>
          <a:p>
            <a:r>
              <a:rPr lang="en-US" altLang="zh-CN" sz="3600">
                <a:sym typeface="+mn-ea"/>
              </a:rPr>
              <a:t>2</a:t>
            </a:r>
            <a:r>
              <a:rPr lang="zh-CN" altLang="en-US" sz="3600">
                <a:sym typeface="+mn-ea"/>
              </a:rPr>
              <a:t>、点击</a:t>
            </a:r>
            <a:r>
              <a:rPr lang="en-US" altLang="zh-CN" sz="3600">
                <a:sym typeface="+mn-ea"/>
              </a:rPr>
              <a:t>“</a:t>
            </a:r>
            <a:r>
              <a:rPr lang="zh-CN" altLang="en-US" sz="3600">
                <a:sym typeface="+mn-ea"/>
              </a:rPr>
              <a:t>章节</a:t>
            </a:r>
            <a:r>
              <a:rPr lang="en-US" altLang="zh-CN" sz="3600">
                <a:sym typeface="+mn-ea"/>
              </a:rPr>
              <a:t>”</a:t>
            </a:r>
            <a:r>
              <a:rPr lang="zh-CN" altLang="en-US" sz="3600">
                <a:sym typeface="+mn-ea"/>
              </a:rPr>
              <a:t>进入学习环节</a:t>
            </a:r>
            <a:endParaRPr lang="zh-CN" altLang="en-US" sz="3600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21385" y="1492250"/>
            <a:ext cx="10054590" cy="488632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图片 4" descr="微信图片_2023021708335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p>
            <a:r>
              <a:rPr lang="en-US" altLang="zh-CN" sz="3555">
                <a:sym typeface="+mn-ea"/>
              </a:rPr>
              <a:t>3</a:t>
            </a:r>
            <a:r>
              <a:rPr lang="zh-CN" altLang="en-US" sz="3555">
                <a:sym typeface="+mn-ea"/>
              </a:rPr>
              <a:t>、进入</a:t>
            </a:r>
            <a:r>
              <a:rPr lang="en-US" altLang="zh-CN" sz="3555">
                <a:sym typeface="+mn-ea"/>
              </a:rPr>
              <a:t>“</a:t>
            </a:r>
            <a:r>
              <a:rPr lang="zh-CN" altLang="en-US" sz="3555">
                <a:sym typeface="+mn-ea"/>
              </a:rPr>
              <a:t>直播课专区</a:t>
            </a:r>
            <a:r>
              <a:rPr lang="en-US" altLang="zh-CN" sz="3555">
                <a:sym typeface="+mn-ea"/>
              </a:rPr>
              <a:t>”</a:t>
            </a:r>
            <a:r>
              <a:rPr lang="zh-CN" altLang="en-US" sz="3555">
                <a:sym typeface="+mn-ea"/>
              </a:rPr>
              <a:t>按时收看直播课程，提示：直播课程是形考成绩的一部分。</a:t>
            </a:r>
            <a:endParaRPr lang="zh-CN" altLang="en-US" sz="3555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602740"/>
            <a:ext cx="1051560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" y="0"/>
            <a:ext cx="11968480" cy="2245995"/>
          </a:xfrm>
        </p:spPr>
        <p:txBody>
          <a:bodyPr>
            <a:normAutofit fontScale="90000"/>
          </a:bodyPr>
          <a:p>
            <a:r>
              <a:rPr lang="en-US" altLang="zh-CN" sz="3555">
                <a:sym typeface="+mn-ea"/>
              </a:rPr>
              <a:t>4</a:t>
            </a:r>
            <a:r>
              <a:rPr lang="zh-CN" altLang="en-US" sz="3555">
                <a:sym typeface="+mn-ea"/>
              </a:rPr>
              <a:t>、在</a:t>
            </a:r>
            <a:r>
              <a:rPr lang="en-US" altLang="zh-CN" sz="3555">
                <a:sym typeface="+mn-ea"/>
              </a:rPr>
              <a:t>“</a:t>
            </a:r>
            <a:r>
              <a:rPr lang="zh-CN" altLang="en-US" sz="3555">
                <a:sym typeface="+mn-ea"/>
              </a:rPr>
              <a:t>讨论</a:t>
            </a:r>
            <a:r>
              <a:rPr lang="en-US" altLang="zh-CN" sz="3555">
                <a:sym typeface="+mn-ea"/>
              </a:rPr>
              <a:t>”</a:t>
            </a:r>
            <a:r>
              <a:rPr lang="zh-CN" altLang="en-US" sz="3555">
                <a:sym typeface="+mn-ea"/>
              </a:rPr>
              <a:t>区发布帖子，内容包括但不限于发布本科程的知识、对所学知识的疑问以及学习平台操作中存在的问题，不要发布例如：“好好学习”、“加油”、“努力”等无效帖子。期末评阅作业时，根据发帖质量酌情考虑增减适量形考分数。</a:t>
            </a:r>
            <a:endParaRPr lang="zh-CN" altLang="en-US" sz="3555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367665" y="1976755"/>
            <a:ext cx="11761470" cy="488124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860" y="3086100"/>
            <a:ext cx="6927850" cy="37719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图片 4" descr="微信图片_2023021708335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35" y="0"/>
            <a:ext cx="12122150" cy="68580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p>
            <a:r>
              <a:rPr lang="en-US" altLang="zh-CN" sz="3555">
                <a:sym typeface="+mn-ea"/>
              </a:rPr>
              <a:t>5</a:t>
            </a:r>
            <a:r>
              <a:rPr lang="zh-CN" altLang="en-US" sz="3555">
                <a:sym typeface="+mn-ea"/>
              </a:rPr>
              <a:t>、在国开平台中，进入课程学习后，点击页面区“形考任务”。依次完成形考任务。</a:t>
            </a:r>
            <a:endParaRPr lang="zh-CN" altLang="en-US" sz="3555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22630" y="1573530"/>
            <a:ext cx="10767060" cy="486600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内容占位符 4" descr="微信图片_2023021708335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635" y="-635"/>
            <a:ext cx="12191365" cy="68580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72415" y="102870"/>
            <a:ext cx="11081385" cy="1971675"/>
          </a:xfrm>
        </p:spPr>
        <p:txBody>
          <a:bodyPr>
            <a:normAutofit fontScale="90000"/>
          </a:bodyPr>
          <a:p>
            <a:r>
              <a:rPr lang="zh-CN" altLang="en-US" sz="4000">
                <a:sym typeface="+mn-ea"/>
              </a:rPr>
              <a:t>四、在“榆林市开放大学”网站查看导学助学资料（作业参考答案）</a:t>
            </a:r>
            <a:br>
              <a:rPr lang="zh-CN" altLang="en-US">
                <a:sym typeface="+mn-ea"/>
              </a:rPr>
            </a:br>
            <a:r>
              <a:rPr lang="en-US" altLang="zh-CN" sz="3110">
                <a:sym typeface="+mn-ea"/>
              </a:rPr>
              <a:t>1</a:t>
            </a:r>
            <a:r>
              <a:rPr lang="zh-CN" altLang="en-US" sz="3110">
                <a:sym typeface="+mn-ea"/>
              </a:rPr>
              <a:t>、登录榆林市开放大学网站：http://yl.sxrtvu.edu/index.htm。点击主页面区的“导学助学”模块。</a:t>
            </a:r>
            <a:endParaRPr lang="zh-CN" altLang="en-US" sz="3110"/>
          </a:p>
        </p:txBody>
      </p:sp>
      <p:pic>
        <p:nvPicPr>
          <p:cNvPr id="4" name="图片 -2147482591" descr="f0f32b844ca200c01bb83117885364b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380" y="1936750"/>
            <a:ext cx="11458575" cy="485013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3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3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3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3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3.0"/>
  <p:tag name="KSO_WM_BEAUTIFY_FLAG" val="#wm#"/>
</p:tagLst>
</file>

<file path=ppt/tags/tag6.xml><?xml version="1.0" encoding="utf-8"?>
<p:tagLst xmlns:p="http://schemas.openxmlformats.org/presentationml/2006/main">
  <p:tag name="commondata" val="eyJoZGlkIjoiOWVhY2FkNTY0NzAwOGUzMTI1NTZiZGEzZjNlZjFlZDcifQ=="/>
</p:tagLst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865</Words>
  <Application>WPS 演示</Application>
  <PresentationFormat>宽屏</PresentationFormat>
  <Paragraphs>36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9" baseType="lpstr">
      <vt:lpstr>Arial</vt:lpstr>
      <vt:lpstr>宋体</vt:lpstr>
      <vt:lpstr>Wingdings</vt:lpstr>
      <vt:lpstr>微软雅黑</vt:lpstr>
      <vt:lpstr>Calibri</vt:lpstr>
      <vt:lpstr>Arial Unicode MS</vt:lpstr>
      <vt:lpstr>WPS</vt:lpstr>
      <vt:lpstr>《高层建筑施工》导学方案  绥德继续教育服务中心  高晓瑞</vt:lpstr>
      <vt:lpstr>一、登录“国家开放大学一网一平台”步骤 1、登录国家开放大学网站，网址：http://one.ouchn.cn/</vt:lpstr>
      <vt:lpstr>二、课程考核方式  本 课 程 采 用 形 成 性 考 核 和 终 结 性 考 核 （ 期 末 考 试 ） 相 结 合 的 考 核 方 式 ， 满 分 为 1 0 0 分 ， 及 格 为 6 0 分 。 其 中 期 末 考 试 成 绩 满 分 为 1 0 0 分 ， 占 考 核 总 成 绩 的 7 0 % ； 形 成 性 考 核 成 绩 占 考 核 总 成 绩 的 3 0 % 。 形成性考核 题目由国家开放大学 统一编制，题型主要为 ：判断题、单选题和多 选题。全部 为客观题。 终结性 ( 期末 ) 考核期未由国家开放 大学统一命题，统一组 织考试。</vt:lpstr>
      <vt:lpstr>三、学习方法步骤 1、选择《高层建筑施工》点击“去学习，就可以进行网上学习了。</vt:lpstr>
      <vt:lpstr>2、点击“章节”进入学习环节</vt:lpstr>
      <vt:lpstr>3、进入“直播课专区”按时收看直播课程，提示：直播课程是形考成绩的一部分。</vt:lpstr>
      <vt:lpstr>4、在“讨论”区发布帖子，内容包括但不限于发布本科程的知识、对所学知识的疑问以及学习平台操作中存在的问题，不要发布例如：“好好学习”、“加油”、“努力”等无效帖子。期末评阅作业时，根据发帖质量酌情考虑增减适量形考分数。</vt:lpstr>
      <vt:lpstr>5、在国开平台中，进入课程学习后，点击页面区“形考任务”。依次完成形考任务。</vt:lpstr>
      <vt:lpstr>四、在“榆林市开放大学”网站查看导学助学资料（作业参考答案） 1、登录榆林市开放大学网站：http://yl.sxrtvu.edu/index.htm。点击主页面区的“导学助学”模块。</vt:lpstr>
      <vt:lpstr>2、“信息搜索栏”输入课程名称或者课程ID号</vt:lpstr>
      <vt:lpstr>PowerPoint 演示文稿</vt:lpstr>
      <vt:lpstr>五、辅导教师联系方式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33123</dc:creator>
  <cp:lastModifiedBy>一路有你</cp:lastModifiedBy>
  <cp:revision>10</cp:revision>
  <dcterms:created xsi:type="dcterms:W3CDTF">2023-08-09T12:44:00Z</dcterms:created>
  <dcterms:modified xsi:type="dcterms:W3CDTF">2024-05-20T00:06:37Z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3B0086CAF875411CACBDA13AB9801EF4_13</vt:lpwstr>
  </property>
  <property fmtid="{D5CDD505-2E9C-101B-9397-08002B2CF9AE}" pid="3" name="KSOProductBuildVer">
    <vt:lpwstr>2052-12.1.0.16729</vt:lpwstr>
  </property>
</Properties>
</file>