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97" r:id="rId3"/>
    <p:sldId id="287" r:id="rId5"/>
    <p:sldId id="487" r:id="rId6"/>
    <p:sldId id="371" r:id="rId7"/>
    <p:sldId id="409" r:id="rId8"/>
    <p:sldId id="410" r:id="rId9"/>
    <p:sldId id="411" r:id="rId10"/>
    <p:sldId id="488" r:id="rId11"/>
    <p:sldId id="365" r:id="rId12"/>
    <p:sldId id="412" r:id="rId13"/>
    <p:sldId id="452" r:id="rId14"/>
    <p:sldId id="413" r:id="rId15"/>
    <p:sldId id="474" r:id="rId16"/>
    <p:sldId id="424" r:id="rId17"/>
    <p:sldId id="443" r:id="rId18"/>
    <p:sldId id="464" r:id="rId19"/>
    <p:sldId id="466" r:id="rId20"/>
    <p:sldId id="489" r:id="rId21"/>
    <p:sldId id="425" r:id="rId22"/>
    <p:sldId id="430" r:id="rId23"/>
    <p:sldId id="475" r:id="rId24"/>
    <p:sldId id="490" r:id="rId25"/>
    <p:sldId id="431" r:id="rId26"/>
    <p:sldId id="439" r:id="rId27"/>
    <p:sldId id="440" r:id="rId28"/>
    <p:sldId id="441" r:id="rId29"/>
    <p:sldId id="292" r:id="rId30"/>
  </p:sldIdLst>
  <p:sldSz cx="12190095" cy="6858000"/>
  <p:notesSz cx="6858000" cy="9144000"/>
  <p:embeddedFontLst>
    <p:embeddedFont>
      <p:font typeface="Franklin Gothic Book" panose="020B0503020102020204"/>
      <p:regular r:id="rId35"/>
      <p:italic r:id="rId36"/>
    </p:embeddedFont>
    <p:embeddedFont>
      <p:font typeface="微软雅黑" panose="020B0503020204020204" charset="-122"/>
      <p:regular r:id="rId37"/>
    </p:embeddedFont>
    <p:embeddedFont>
      <p:font typeface="Calibri" panose="020F0502020204030204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  <p:embeddedFont>
      <p:font typeface="方正正中黑简体" panose="02000000000000000000" pitchFamily="2" charset="-122"/>
      <p:regular r:id="rId43"/>
    </p:embeddedFont>
    <p:embeddedFont>
      <p:font typeface="华文楷体" panose="02010600040101010101" charset="-122"/>
      <p:regular r:id="rId44"/>
    </p:embeddedFont>
    <p:embeddedFont>
      <p:font typeface="黑体" panose="02010609060101010101" charset="-122"/>
      <p:regular r:id="rId45"/>
    </p:embeddedFont>
    <p:embeddedFont>
      <p:font typeface="等线" panose="02010600030101010101" charset="-122"/>
      <p:regular r:id="rId46"/>
    </p:embeddedFont>
    <p:embeddedFont>
      <p:font typeface="华文琥珀" panose="02010800040101010101" charset="-122"/>
      <p:regular r:id="rId47"/>
    </p:embeddedFont>
  </p:embeddedFontLst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074" userDrawn="1">
          <p15:clr>
            <a:srgbClr val="A4A3A4"/>
          </p15:clr>
        </p15:guide>
        <p15:guide id="3" pos="3851" userDrawn="1">
          <p15:clr>
            <a:srgbClr val="A4A3A4"/>
          </p15:clr>
        </p15:guide>
        <p15:guide id="4" pos="352" userDrawn="1">
          <p15:clr>
            <a:srgbClr val="A4A3A4"/>
          </p15:clr>
        </p15:guide>
        <p15:guide id="5" pos="74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D7A"/>
    <a:srgbClr val="DC5300"/>
    <a:srgbClr val="17588C"/>
    <a:srgbClr val="294B5B"/>
    <a:srgbClr val="ED5A00"/>
    <a:srgbClr val="98CC39"/>
    <a:srgbClr val="1A67A2"/>
    <a:srgbClr val="01AAA4"/>
    <a:srgbClr val="00AAA4"/>
    <a:srgbClr val="FCB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062" y="-114"/>
      </p:cViewPr>
      <p:guideLst>
        <p:guide orient="horz" pos="2160"/>
        <p:guide orient="horz" pos="4074"/>
        <p:guide pos="3851"/>
        <p:guide pos="352"/>
        <p:guide pos="74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gs" Target="tags/tag123.xml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3A4F-EFD7-44D3-A992-FF540E5EB1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5087094" y="266552"/>
            <a:ext cx="1368152" cy="39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000" b="1" kern="0" spc="50" dirty="0">
                <a:ln w="11430">
                  <a:noFill/>
                </a:ln>
                <a:solidFill>
                  <a:schemeClr val="bg1"/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教学分析</a:t>
            </a:r>
            <a:endParaRPr lang="zh-CN" altLang="en-US" sz="2000" b="1" kern="0" spc="50" dirty="0">
              <a:ln w="11430">
                <a:noFill/>
              </a:ln>
              <a:solidFill>
                <a:schemeClr val="bg1"/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5"/>
          <p:cNvSpPr/>
          <p:nvPr userDrawn="1"/>
        </p:nvSpPr>
        <p:spPr>
          <a:xfrm>
            <a:off x="6695273" y="266552"/>
            <a:ext cx="1368152" cy="39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zh-CN" altLang="en-US" sz="2000" b="1" kern="0" spc="50" dirty="0">
                <a:ln w="11430">
                  <a:noFill/>
                </a:ln>
                <a:solidFill>
                  <a:schemeClr val="bg1"/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教学设计</a:t>
            </a:r>
            <a:endParaRPr lang="zh-CN" altLang="en-US" sz="2000" b="1" kern="0" spc="50" dirty="0">
              <a:ln w="11430">
                <a:noFill/>
              </a:ln>
              <a:solidFill>
                <a:schemeClr val="bg1"/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5"/>
          <p:cNvSpPr/>
          <p:nvPr userDrawn="1"/>
        </p:nvSpPr>
        <p:spPr>
          <a:xfrm>
            <a:off x="8303452" y="266552"/>
            <a:ext cx="1368152" cy="39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zh-CN" altLang="en-US" sz="2000" b="1" kern="0" spc="50" dirty="0">
                <a:ln w="11430">
                  <a:noFill/>
                </a:ln>
                <a:solidFill>
                  <a:schemeClr val="bg1"/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教学过程</a:t>
            </a:r>
            <a:endParaRPr lang="zh-CN" altLang="en-US" sz="2000" b="1" kern="0" spc="50" dirty="0">
              <a:ln w="11430">
                <a:noFill/>
              </a:ln>
              <a:solidFill>
                <a:schemeClr val="bg1"/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5"/>
          <p:cNvSpPr/>
          <p:nvPr userDrawn="1"/>
        </p:nvSpPr>
        <p:spPr>
          <a:xfrm>
            <a:off x="9911630" y="266552"/>
            <a:ext cx="1368152" cy="39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zh-CN" altLang="en-US" sz="2000" b="1" kern="0" spc="50" dirty="0">
                <a:ln w="11430">
                  <a:noFill/>
                </a:ln>
                <a:solidFill>
                  <a:schemeClr val="bg1"/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教学反思</a:t>
            </a:r>
            <a:endParaRPr lang="zh-CN" altLang="en-US" sz="2000" b="1" kern="0" spc="50" dirty="0">
              <a:ln w="11430">
                <a:noFill/>
              </a:ln>
              <a:solidFill>
                <a:schemeClr val="bg1"/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bg>
      <p:bgPr>
        <a:pattFill prst="dot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9" y="1"/>
            <a:ext cx="12176613" cy="6857999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406400" y="158496"/>
            <a:ext cx="11376025" cy="64807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5087094" y="266552"/>
            <a:ext cx="1368152" cy="396000"/>
          </a:xfrm>
          <a:prstGeom prst="roundRect">
            <a:avLst/>
          </a:prstGeom>
          <a:gradFill flip="none" rotWithShape="1">
            <a:gsLst>
              <a:gs pos="100000">
                <a:sysClr val="window" lastClr="FFFFFF">
                  <a:lumMod val="100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000" b="0" kern="0" spc="50" dirty="0">
                <a:ln w="1143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教学分析</a:t>
            </a:r>
            <a:endParaRPr lang="zh-CN" altLang="en-US" sz="2000" b="0" kern="0" spc="50" dirty="0">
              <a:ln w="1143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6695273" y="266552"/>
            <a:ext cx="1368152" cy="396000"/>
          </a:xfrm>
          <a:prstGeom prst="roundRect">
            <a:avLst/>
          </a:prstGeom>
          <a:gradFill flip="none" rotWithShape="1">
            <a:gsLst>
              <a:gs pos="100000">
                <a:sysClr val="window" lastClr="FFFFFF">
                  <a:lumMod val="100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000" b="0" kern="0" spc="50" dirty="0">
                <a:ln w="1143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教学设计</a:t>
            </a:r>
            <a:endParaRPr lang="zh-CN" altLang="en-US" sz="2000" b="0" kern="0" spc="50" dirty="0">
              <a:ln w="1143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8303452" y="266552"/>
            <a:ext cx="1368152" cy="396000"/>
          </a:xfrm>
          <a:prstGeom prst="roundRect">
            <a:avLst/>
          </a:prstGeom>
          <a:gradFill flip="none" rotWithShape="1">
            <a:gsLst>
              <a:gs pos="100000">
                <a:sysClr val="window" lastClr="FFFFFF">
                  <a:lumMod val="100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000" b="0" kern="0" spc="50" dirty="0">
                <a:ln w="1143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教学过程</a:t>
            </a:r>
            <a:endParaRPr lang="zh-CN" altLang="en-US" sz="2000" b="0" kern="0" spc="50" dirty="0">
              <a:ln w="1143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 userDrawn="1"/>
        </p:nvSpPr>
        <p:spPr>
          <a:xfrm>
            <a:off x="9911630" y="266552"/>
            <a:ext cx="1368152" cy="396000"/>
          </a:xfrm>
          <a:prstGeom prst="roundRect">
            <a:avLst/>
          </a:prstGeom>
          <a:gradFill flip="none" rotWithShape="1">
            <a:gsLst>
              <a:gs pos="100000">
                <a:sysClr val="window" lastClr="FFFFFF">
                  <a:lumMod val="100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000" b="0" kern="0" spc="50" dirty="0">
                <a:ln w="1143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教学反思</a:t>
            </a:r>
            <a:endParaRPr lang="zh-CN" altLang="en-US" sz="2000" b="0" kern="0" spc="50" dirty="0">
              <a:ln w="1143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793288"/>
            <a:ext cx="12204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latin typeface="Hiragino Sans GB W3" charset="-122"/>
              <a:ea typeface="Hiragino Sans GB W3" charset="-122"/>
              <a:cs typeface="Hiragino Sans GB W3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7.xml"/><Relationship Id="rId7" Type="http://schemas.openxmlformats.org/officeDocument/2006/relationships/image" Target="../media/image8.png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7.jpeg"/><Relationship Id="rId10" Type="http://schemas.openxmlformats.org/officeDocument/2006/relationships/notesSlide" Target="../notesSlides/notesSlide10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tags" Target="../tags/tag29.xml"/><Relationship Id="rId2" Type="http://schemas.openxmlformats.org/officeDocument/2006/relationships/image" Target="../media/image7.jpeg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11.png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5.png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5.png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1" Type="http://schemas.openxmlformats.org/officeDocument/2006/relationships/notesSlide" Target="../notesSlides/notesSlide2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1" Type="http://schemas.openxmlformats.org/officeDocument/2006/relationships/notesSlide" Target="../notesSlides/notesSlide2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0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lms.ouchn.cn/api/uploads/8855894/modified-image?thumbnail=700x38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13690" y="1628775"/>
            <a:ext cx="4833620" cy="3500120"/>
          </a:xfrm>
          <a:prstGeom prst="rect">
            <a:avLst/>
          </a:prstGeom>
          <a:noFill/>
        </p:spPr>
      </p:pic>
      <p:sp>
        <p:nvSpPr>
          <p:cNvPr id="11" name="同心圆 10"/>
          <p:cNvSpPr/>
          <p:nvPr/>
        </p:nvSpPr>
        <p:spPr>
          <a:xfrm>
            <a:off x="10408325" y="-1383306"/>
            <a:ext cx="2700219" cy="2700219"/>
          </a:xfrm>
          <a:prstGeom prst="donut">
            <a:avLst>
              <a:gd name="adj" fmla="val 20126"/>
            </a:avLst>
          </a:prstGeom>
          <a:gradFill rotWithShape="1">
            <a:gsLst>
              <a:gs pos="0">
                <a:srgbClr val="01AAA4">
                  <a:shade val="38000"/>
                  <a:satMod val="150000"/>
                </a:srgbClr>
              </a:gs>
              <a:gs pos="50000">
                <a:srgbClr val="01AAA4">
                  <a:shade val="100000"/>
                  <a:satMod val="100000"/>
                </a:srgbClr>
              </a:gs>
              <a:gs pos="100000">
                <a:srgbClr val="01AAA4">
                  <a:shade val="38000"/>
                  <a:satMod val="150000"/>
                </a:srgbClr>
              </a:gs>
            </a:gsLst>
            <a:lin ang="0" scaled="1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86985" y="2277110"/>
            <a:ext cx="5262880" cy="103124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zh-CN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ea"/>
                <a:ea typeface="+mj-ea"/>
              </a:rPr>
              <a:t>    </a:t>
            </a:r>
            <a:r>
              <a:rPr lang="zh-CN" altLang="en-US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ea"/>
                <a:ea typeface="+mj-ea"/>
              </a:rPr>
              <a:t>妇产科学与儿科护理学</a:t>
            </a:r>
            <a:endParaRPr lang="zh-CN" altLang="en-US" sz="4400" b="1" dirty="0">
              <a:solidFill>
                <a:prstClr val="black">
                  <a:lumMod val="85000"/>
                  <a:lumOff val="1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21" name="任意多边形: 形状 7"/>
          <p:cNvSpPr/>
          <p:nvPr/>
        </p:nvSpPr>
        <p:spPr>
          <a:xfrm>
            <a:off x="-817880" y="541655"/>
            <a:ext cx="5500370" cy="5674360"/>
          </a:xfrm>
          <a:custGeom>
            <a:avLst/>
            <a:gdLst>
              <a:gd name="connsiteX0" fmla="*/ 2704029 w 5356824"/>
              <a:gd name="connsiteY0" fmla="*/ 0 h 5408058"/>
              <a:gd name="connsiteX1" fmla="*/ 5353122 w 5356824"/>
              <a:gd name="connsiteY1" fmla="*/ 2159073 h 5408058"/>
              <a:gd name="connsiteX2" fmla="*/ 5356824 w 5356824"/>
              <a:gd name="connsiteY2" fmla="*/ 2183328 h 5408058"/>
              <a:gd name="connsiteX3" fmla="*/ 4278046 w 5356824"/>
              <a:gd name="connsiteY3" fmla="*/ 2183328 h 5408058"/>
              <a:gd name="connsiteX4" fmla="*/ 4238464 w 5356824"/>
              <a:gd name="connsiteY4" fmla="*/ 2055818 h 5408058"/>
              <a:gd name="connsiteX5" fmla="*/ 2704029 w 5356824"/>
              <a:gd name="connsiteY5" fmla="*/ 1038726 h 5408058"/>
              <a:gd name="connsiteX6" fmla="*/ 1038726 w 5356824"/>
              <a:gd name="connsiteY6" fmla="*/ 2704029 h 5408058"/>
              <a:gd name="connsiteX7" fmla="*/ 2704029 w 5356824"/>
              <a:gd name="connsiteY7" fmla="*/ 4369332 h 5408058"/>
              <a:gd name="connsiteX8" fmla="*/ 4238464 w 5356824"/>
              <a:gd name="connsiteY8" fmla="*/ 3352240 h 5408058"/>
              <a:gd name="connsiteX9" fmla="*/ 4278046 w 5356824"/>
              <a:gd name="connsiteY9" fmla="*/ 3224728 h 5408058"/>
              <a:gd name="connsiteX10" fmla="*/ 5356824 w 5356824"/>
              <a:gd name="connsiteY10" fmla="*/ 3224728 h 5408058"/>
              <a:gd name="connsiteX11" fmla="*/ 5353122 w 5356824"/>
              <a:gd name="connsiteY11" fmla="*/ 3248985 h 5408058"/>
              <a:gd name="connsiteX12" fmla="*/ 2704029 w 5356824"/>
              <a:gd name="connsiteY12" fmla="*/ 5408058 h 5408058"/>
              <a:gd name="connsiteX13" fmla="*/ 0 w 5356824"/>
              <a:gd name="connsiteY13" fmla="*/ 2704029 h 5408058"/>
              <a:gd name="connsiteX14" fmla="*/ 2704029 w 5356824"/>
              <a:gd name="connsiteY14" fmla="*/ 0 h 54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56824" h="5408058">
                <a:moveTo>
                  <a:pt x="2704029" y="0"/>
                </a:moveTo>
                <a:cubicBezTo>
                  <a:pt x="4010749" y="0"/>
                  <a:pt x="5100981" y="926893"/>
                  <a:pt x="5353122" y="2159073"/>
                </a:cubicBezTo>
                <a:lnTo>
                  <a:pt x="5356824" y="2183328"/>
                </a:lnTo>
                <a:lnTo>
                  <a:pt x="4278046" y="2183328"/>
                </a:lnTo>
                <a:lnTo>
                  <a:pt x="4238464" y="2055818"/>
                </a:lnTo>
                <a:cubicBezTo>
                  <a:pt x="3985658" y="1458116"/>
                  <a:pt x="3393820" y="1038726"/>
                  <a:pt x="2704029" y="1038726"/>
                </a:cubicBezTo>
                <a:cubicBezTo>
                  <a:pt x="1784308" y="1038726"/>
                  <a:pt x="1038726" y="1784308"/>
                  <a:pt x="1038726" y="2704029"/>
                </a:cubicBezTo>
                <a:cubicBezTo>
                  <a:pt x="1038726" y="3623750"/>
                  <a:pt x="1784308" y="4369332"/>
                  <a:pt x="2704029" y="4369332"/>
                </a:cubicBezTo>
                <a:cubicBezTo>
                  <a:pt x="3393820" y="4369332"/>
                  <a:pt x="3985658" y="3949942"/>
                  <a:pt x="4238464" y="3352240"/>
                </a:cubicBezTo>
                <a:lnTo>
                  <a:pt x="4278046" y="3224728"/>
                </a:lnTo>
                <a:lnTo>
                  <a:pt x="5356824" y="3224728"/>
                </a:lnTo>
                <a:lnTo>
                  <a:pt x="5353122" y="3248985"/>
                </a:lnTo>
                <a:cubicBezTo>
                  <a:pt x="5100981" y="4481166"/>
                  <a:pt x="4010749" y="5408058"/>
                  <a:pt x="2704029" y="5408058"/>
                </a:cubicBezTo>
                <a:cubicBezTo>
                  <a:pt x="1210635" y="5408058"/>
                  <a:pt x="0" y="4197423"/>
                  <a:pt x="0" y="2704029"/>
                </a:cubicBezTo>
                <a:cubicBezTo>
                  <a:pt x="0" y="1210635"/>
                  <a:pt x="1210635" y="0"/>
                  <a:pt x="2704029" y="0"/>
                </a:cubicBezTo>
                <a:close/>
              </a:path>
            </a:pathLst>
          </a:custGeom>
          <a:gradFill rotWithShape="1">
            <a:gsLst>
              <a:gs pos="0">
                <a:srgbClr val="01AAA4">
                  <a:shade val="38000"/>
                  <a:satMod val="150000"/>
                </a:srgbClr>
              </a:gs>
              <a:gs pos="50000">
                <a:srgbClr val="01AAA4">
                  <a:shade val="100000"/>
                  <a:satMod val="100000"/>
                </a:srgbClr>
              </a:gs>
              <a:gs pos="100000">
                <a:srgbClr val="01AAA4">
                  <a:shade val="38000"/>
                  <a:satMod val="150000"/>
                </a:srgbClr>
              </a:gs>
            </a:gsLst>
            <a:lin ang="0" scaled="1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884035" y="4592454"/>
            <a:ext cx="456633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授课人：韦海莲       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30270" y="3501390"/>
            <a:ext cx="2700020" cy="2700020"/>
            <a:chOff x="8011" y="4833"/>
            <a:chExt cx="4252" cy="4252"/>
          </a:xfrm>
        </p:grpSpPr>
        <p:grpSp>
          <p:nvGrpSpPr>
            <p:cNvPr id="3" name="组合 2"/>
            <p:cNvGrpSpPr/>
            <p:nvPr/>
          </p:nvGrpSpPr>
          <p:grpSpPr>
            <a:xfrm>
              <a:off x="8011" y="4833"/>
              <a:ext cx="4252" cy="4252"/>
              <a:chOff x="3034947" y="3861048"/>
              <a:chExt cx="2700219" cy="2700219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545482" y="4335862"/>
                <a:ext cx="1757636" cy="17576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pc="150" dirty="0"/>
              </a:p>
            </p:txBody>
          </p:sp>
          <p:sp>
            <p:nvSpPr>
              <p:cNvPr id="5" name="同心圆 4"/>
              <p:cNvSpPr/>
              <p:nvPr/>
            </p:nvSpPr>
            <p:spPr>
              <a:xfrm>
                <a:off x="3034947" y="3861048"/>
                <a:ext cx="2700219" cy="2700219"/>
              </a:xfrm>
              <a:prstGeom prst="donut">
                <a:avLst>
                  <a:gd name="adj" fmla="val 20126"/>
                </a:avLst>
              </a:prstGeom>
              <a:gradFill rotWithShape="1">
                <a:gsLst>
                  <a:gs pos="0">
                    <a:srgbClr val="ED5A00">
                      <a:shade val="38000"/>
                      <a:satMod val="150000"/>
                    </a:srgbClr>
                  </a:gs>
                  <a:gs pos="50000">
                    <a:srgbClr val="ED5A00">
                      <a:shade val="100000"/>
                      <a:satMod val="100000"/>
                    </a:srgbClr>
                  </a:gs>
                  <a:gs pos="100000">
                    <a:srgbClr val="ED5A00">
                      <a:shade val="38000"/>
                      <a:satMod val="150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1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576" y="5399"/>
              <a:ext cx="3122" cy="3030"/>
              <a:chOff x="3224527" y="4036306"/>
              <a:chExt cx="2321058" cy="2349702"/>
            </a:xfrm>
            <a:blipFill rotWithShape="1">
              <a:blip r:embed="rId2"/>
              <a:stretch>
                <a:fillRect/>
              </a:stretch>
            </a:blipFill>
          </p:grpSpPr>
          <p:sp>
            <p:nvSpPr>
              <p:cNvPr id="16" name="椭圆 15"/>
              <p:cNvSpPr/>
              <p:nvPr/>
            </p:nvSpPr>
            <p:spPr>
              <a:xfrm>
                <a:off x="3545482" y="4335862"/>
                <a:ext cx="1757636" cy="17576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pc="150" dirty="0"/>
              </a:p>
            </p:txBody>
          </p:sp>
          <p:sp>
            <p:nvSpPr>
              <p:cNvPr id="10" name="同心圆 9"/>
              <p:cNvSpPr/>
              <p:nvPr/>
            </p:nvSpPr>
            <p:spPr>
              <a:xfrm>
                <a:off x="3224527" y="4036306"/>
                <a:ext cx="2321058" cy="2349702"/>
              </a:xfrm>
              <a:prstGeom prst="donut">
                <a:avLst>
                  <a:gd name="adj" fmla="val 20126"/>
                </a:avLst>
              </a:prstGeom>
              <a:grpFill/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1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5590540" y="692785"/>
            <a:ext cx="4297045" cy="534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/>
              <a:t>    2024</a:t>
            </a:r>
            <a:r>
              <a:rPr lang="zh-CN" altLang="en-US" sz="3600" b="1"/>
              <a:t>春面授课展示</a:t>
            </a:r>
            <a:endParaRPr lang="zh-CN" alt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21" grpId="0" bldLvl="0" animBg="1"/>
          <p:bldP spid="21" grpId="1" bldLvl="0" animBg="1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21" grpId="0" bldLvl="0" animBg="1"/>
          <p:bldP spid="21" grpId="1" bldLvl="0" animBg="1"/>
          <p:bldP spid="4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://p1.so.qhimgs1.com/bdr/_240_/t01975948590955724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98470" y="1124585"/>
            <a:ext cx="5014595" cy="523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9"/>
          <p:cNvSpPr/>
          <p:nvPr>
            <p:custDataLst>
              <p:tags r:id="rId3"/>
            </p:custDataLst>
          </p:nvPr>
        </p:nvSpPr>
        <p:spPr>
          <a:xfrm>
            <a:off x="4878070" y="4152900"/>
            <a:ext cx="1614488" cy="647700"/>
          </a:xfrm>
          <a:prstGeom prst="roundRect">
            <a:avLst/>
          </a:prstGeom>
          <a:solidFill>
            <a:srgbClr val="AA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心理咨询师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圆角矩形 26"/>
          <p:cNvSpPr/>
          <p:nvPr>
            <p:custDataLst>
              <p:tags r:id="rId4"/>
            </p:custDataLst>
          </p:nvPr>
        </p:nvSpPr>
        <p:spPr>
          <a:xfrm>
            <a:off x="1821180" y="1719580"/>
            <a:ext cx="4438650" cy="15386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http://one.ouchn.cn      </a:t>
            </a:r>
            <a:endParaRPr lang="en-US" altLang="zh-CN" sz="32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学习网新平台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圆角矩形 27"/>
          <p:cNvSpPr/>
          <p:nvPr>
            <p:custDataLst>
              <p:tags r:id="rId5"/>
            </p:custDataLst>
          </p:nvPr>
        </p:nvSpPr>
        <p:spPr>
          <a:xfrm>
            <a:off x="6383020" y="1692910"/>
            <a:ext cx="5450205" cy="1564005"/>
          </a:xfrm>
          <a:prstGeom prst="roundRect">
            <a:avLst/>
          </a:prstGeom>
          <a:solidFill>
            <a:srgbClr val="FF93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zh-CN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https://menhu.pt.ouchn.cn  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学习网新平台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30408" y="3759200"/>
            <a:ext cx="20764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圆角矩形 36"/>
          <p:cNvSpPr/>
          <p:nvPr>
            <p:custDataLst>
              <p:tags r:id="rId8"/>
            </p:custDataLst>
          </p:nvPr>
        </p:nvSpPr>
        <p:spPr>
          <a:xfrm>
            <a:off x="910590" y="908685"/>
            <a:ext cx="614363" cy="5276850"/>
          </a:xfrm>
          <a:prstGeom prst="roundRect">
            <a:avLst/>
          </a:prstGeom>
          <a:solidFill>
            <a:srgbClr val="AA2C8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36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平台登录方法</a:t>
            </a:r>
            <a:endParaRPr lang="zh-CN" altLang="en-US" sz="36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://p1.so.qhimgs1.com/bdr/_240_/t01975948590955724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98470" y="1124585"/>
            <a:ext cx="5014595" cy="46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圆角矩形 36"/>
          <p:cNvSpPr/>
          <p:nvPr>
            <p:custDataLst>
              <p:tags r:id="rId3"/>
            </p:custDataLst>
          </p:nvPr>
        </p:nvSpPr>
        <p:spPr>
          <a:xfrm>
            <a:off x="910590" y="908685"/>
            <a:ext cx="614363" cy="527685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36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平台登录方法</a:t>
            </a:r>
            <a:endParaRPr lang="zh-CN" altLang="en-US" sz="36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59610" y="10528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 eaLnBrk="1" hangingPunct="1"/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  <a:sym typeface="+mn-ea"/>
              </a:rPr>
              <a:t>第一步：</a:t>
            </a:r>
            <a:r>
              <a:rPr lang="zh-CN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  <a:sym typeface="+mn-ea"/>
              </a:rPr>
              <a:t>输入网址http://one.ouchn.cn/</a:t>
            </a:r>
            <a:endParaRPr lang="zh-CN" altLang="zh-CN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  <a:sym typeface="+mn-ea"/>
            </a:endParaRPr>
          </a:p>
        </p:txBody>
      </p:sp>
      <p:pic>
        <p:nvPicPr>
          <p:cNvPr id="13" name="图片 12" descr="国开大学"/>
          <p:cNvPicPr>
            <a:picLocks noChangeAspect="1"/>
          </p:cNvPicPr>
          <p:nvPr/>
        </p:nvPicPr>
        <p:blipFill>
          <a:blip r:embed="rId4"/>
          <a:srcRect t="11559" b="14912"/>
          <a:stretch>
            <a:fillRect/>
          </a:stretch>
        </p:blipFill>
        <p:spPr>
          <a:xfrm>
            <a:off x="1630680" y="1700530"/>
            <a:ext cx="10206355" cy="476821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6535" y="908685"/>
            <a:ext cx="8350250" cy="552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VCG41N1362921082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895" b="3895"/>
          <a:stretch>
            <a:fillRect/>
          </a:stretch>
        </p:blipFill>
        <p:spPr>
          <a:xfrm>
            <a:off x="482600" y="1988185"/>
            <a:ext cx="11098530" cy="4001770"/>
          </a:xfrm>
          <a:prstGeom prst="rect">
            <a:avLst/>
          </a:prstGeom>
        </p:spPr>
      </p:pic>
      <p:sp>
        <p:nvSpPr>
          <p:cNvPr id="23" name="任意多边形 22"/>
          <p:cNvSpPr/>
          <p:nvPr>
            <p:custDataLst>
              <p:tags r:id="rId3"/>
            </p:custDataLst>
          </p:nvPr>
        </p:nvSpPr>
        <p:spPr>
          <a:xfrm>
            <a:off x="6277899" y="5735595"/>
            <a:ext cx="59681" cy="134599"/>
          </a:xfrm>
          <a:custGeom>
            <a:avLst/>
            <a:gdLst>
              <a:gd name="connsiteX0" fmla="*/ 11 w 157"/>
              <a:gd name="connsiteY0" fmla="*/ 0 h 356"/>
              <a:gd name="connsiteX1" fmla="*/ 157 w 157"/>
              <a:gd name="connsiteY1" fmla="*/ 169 h 356"/>
              <a:gd name="connsiteX2" fmla="*/ 0 w 157"/>
              <a:gd name="connsiteY2" fmla="*/ 356 h 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" h="356">
                <a:moveTo>
                  <a:pt x="11" y="0"/>
                </a:moveTo>
                <a:lnTo>
                  <a:pt x="157" y="169"/>
                </a:lnTo>
                <a:lnTo>
                  <a:pt x="0" y="356"/>
                </a:lnTo>
              </a:path>
            </a:pathLst>
          </a:custGeom>
          <a:noFill/>
          <a:ln cap="rnd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登陆国家开放教育学生平台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找到这门课程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---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点击去学习</a:t>
            </a:r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19020000">
            <a:off x="9739630" y="3465195"/>
            <a:ext cx="330835" cy="11068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pc="150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0199370" y="4436745"/>
            <a:ext cx="949325" cy="509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  <a:highlight>
                  <a:srgbClr val="0000FF"/>
                </a:highlight>
              </a:rPr>
              <a:t>去学习</a:t>
            </a:r>
            <a:endParaRPr lang="zh-CN" altLang="en-US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27615" y="2423795"/>
            <a:ext cx="949325" cy="410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  <a:highlight>
                  <a:srgbClr val="0000FF"/>
                </a:highlight>
              </a:rPr>
              <a:t>去学习</a:t>
            </a:r>
            <a:endParaRPr lang="zh-CN" altLang="en-US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011805"/>
            <a:ext cx="4124960" cy="21755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学法指导</a:t>
            </a:r>
            <a:endParaRPr lang="zh-CN" altLang="en-US" sz="40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ym typeface="+mn-ea"/>
              </a:rPr>
              <a:t>        </a:t>
            </a:r>
            <a:r>
              <a:rPr lang="zh-CN" altLang="en-US" sz="4000">
                <a:sym typeface="+mn-ea"/>
              </a:rPr>
              <a:t>（</a:t>
            </a:r>
            <a:r>
              <a:rPr lang="zh-CN" altLang="en-US" sz="4000">
                <a:sym typeface="+mn-ea"/>
              </a:rPr>
              <a:t>答疑解惑 ）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988820"/>
            <a:ext cx="753554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4"/>
          <p:cNvSpPr txBox="1"/>
          <p:nvPr/>
        </p:nvSpPr>
        <p:spPr>
          <a:xfrm>
            <a:off x="794574" y="420429"/>
            <a:ext cx="7628153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　</a:t>
            </a:r>
            <a:endParaRPr lang="zh-CN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82795" y="1001395"/>
            <a:ext cx="7026910" cy="938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　</a:t>
            </a:r>
            <a:r>
              <a:rPr lang="en-US" altLang="zh-CN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、查阅资料导学助学：进入“榆林市开放大学”网站主页，点击“导学助学”按钮</a:t>
            </a:r>
            <a:endParaRPr lang="zh-CN" altLang="en-US" sz="28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2757805"/>
            <a:ext cx="4208145" cy="2530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学法指导</a:t>
            </a:r>
            <a:endParaRPr lang="zh-CN" altLang="en-US" sz="40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ym typeface="+mn-ea"/>
              </a:rPr>
              <a:t>        </a:t>
            </a:r>
            <a:r>
              <a:rPr lang="zh-CN" altLang="en-US" sz="4000">
                <a:sym typeface="+mn-ea"/>
              </a:rPr>
              <a:t>（答疑解惑 ）</a:t>
            </a: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30" y="2248535"/>
            <a:ext cx="7962265" cy="422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4"/>
          <p:cNvSpPr txBox="1"/>
          <p:nvPr/>
        </p:nvSpPr>
        <p:spPr>
          <a:xfrm>
            <a:off x="4294505" y="723900"/>
            <a:ext cx="77031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在“信息搜索”框中，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输入课程名称或者课程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号（通过专业规则查看），搜索所需课程资源，一般包括导学方案和形考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辅导。</a:t>
            </a:r>
            <a:endParaRPr lang="zh-CN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295140" y="1579245"/>
            <a:ext cx="6813550" cy="1063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429000"/>
            <a:ext cx="40430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学法指导</a:t>
            </a:r>
            <a:endParaRPr lang="zh-CN" altLang="en-US" sz="40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ym typeface="+mn-ea"/>
              </a:rPr>
              <a:t>       </a:t>
            </a:r>
            <a:r>
              <a:rPr lang="zh-CN" altLang="en-US" sz="4000">
                <a:sym typeface="+mn-ea"/>
              </a:rPr>
              <a:t>（答疑解惑 ）</a:t>
            </a: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17" name="TextBox 4"/>
          <p:cNvSpPr txBox="1"/>
          <p:nvPr/>
        </p:nvSpPr>
        <p:spPr>
          <a:xfrm>
            <a:off x="4366895" y="890270"/>
            <a:ext cx="7559040" cy="815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2</a:t>
            </a:r>
            <a:r>
              <a:rPr lang="zh-CN" altLang="en-US" sz="2800" b="1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、论坛发帖方法及要求（至少发帖</a:t>
            </a:r>
            <a:r>
              <a:rPr lang="en-US" altLang="zh-CN" sz="2800" b="1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10</a:t>
            </a:r>
            <a:r>
              <a:rPr lang="zh-CN" altLang="en-US" sz="2800" b="1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条）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endParaRPr lang="zh-CN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9"/>
          <a:srcRect b="35093"/>
          <a:stretch>
            <a:fillRect/>
          </a:stretch>
        </p:blipFill>
        <p:spPr bwMode="auto">
          <a:xfrm>
            <a:off x="4366895" y="1845310"/>
            <a:ext cx="3592830" cy="5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rcRect t="19787"/>
          <a:stretch>
            <a:fillRect/>
          </a:stretch>
        </p:blipFill>
        <p:spPr>
          <a:xfrm>
            <a:off x="4295140" y="2376170"/>
            <a:ext cx="6494780" cy="3365500"/>
          </a:xfrm>
          <a:prstGeom prst="rect">
            <a:avLst/>
          </a:prstGeom>
        </p:spPr>
      </p:pic>
      <p:sp>
        <p:nvSpPr>
          <p:cNvPr id="19" name="爆炸形 1 18"/>
          <p:cNvSpPr/>
          <p:nvPr/>
        </p:nvSpPr>
        <p:spPr>
          <a:xfrm>
            <a:off x="8543290" y="2564765"/>
            <a:ext cx="831215" cy="36004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pc="15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429000"/>
            <a:ext cx="40430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学法指导</a:t>
            </a:r>
            <a:endParaRPr lang="zh-CN" altLang="en-US" sz="40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ym typeface="+mn-ea"/>
              </a:rPr>
              <a:t>       </a:t>
            </a:r>
            <a:r>
              <a:rPr lang="zh-CN" altLang="en-US" sz="4000">
                <a:sym typeface="+mn-ea"/>
              </a:rPr>
              <a:t>（答疑解惑 ）</a:t>
            </a: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750" y="1240155"/>
            <a:ext cx="7988935" cy="50145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545754" y="-650526"/>
            <a:ext cx="8159051" cy="8159051"/>
            <a:chOff x="-2064638" y="-46490"/>
            <a:chExt cx="5007915" cy="5007915"/>
          </a:xfrm>
        </p:grpSpPr>
        <p:sp>
          <p:nvSpPr>
            <p:cNvPr id="3" name="椭圆 2"/>
            <p:cNvSpPr/>
            <p:nvPr/>
          </p:nvSpPr>
          <p:spPr>
            <a:xfrm>
              <a:off x="-883200" y="1134470"/>
              <a:ext cx="2645038" cy="2645994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917" tIns="60958" rIns="121917" bIns="6095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同心圆 3"/>
            <p:cNvSpPr/>
            <p:nvPr/>
          </p:nvSpPr>
          <p:spPr>
            <a:xfrm>
              <a:off x="-2064638" y="-46490"/>
              <a:ext cx="5007915" cy="5007915"/>
            </a:xfrm>
            <a:prstGeom prst="donut">
              <a:avLst>
                <a:gd name="adj" fmla="val 23431"/>
              </a:avLst>
            </a:prstGeom>
            <a:gradFill rotWithShape="1">
              <a:gsLst>
                <a:gs pos="0">
                  <a:srgbClr val="01AAA4">
                    <a:shade val="38000"/>
                    <a:satMod val="150000"/>
                  </a:srgbClr>
                </a:gs>
                <a:gs pos="50000">
                  <a:srgbClr val="01AAA4">
                    <a:shade val="100000"/>
                    <a:satMod val="100000"/>
                  </a:srgbClr>
                </a:gs>
                <a:gs pos="100000">
                  <a:srgbClr val="01AAA4">
                    <a:shade val="38000"/>
                    <a:satMod val="150000"/>
                  </a:srgbClr>
                </a:gs>
              </a:gsLst>
              <a:lin ang="0" scaled="1"/>
            </a:gradFill>
            <a:ln w="38100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0" spc="15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06319" y="239975"/>
            <a:ext cx="2413955" cy="2413955"/>
            <a:chOff x="3034947" y="3861048"/>
            <a:chExt cx="2700219" cy="2700219"/>
          </a:xfrm>
          <a:effectLst/>
        </p:grpSpPr>
        <p:sp>
          <p:nvSpPr>
            <p:cNvPr id="6" name="椭圆 5"/>
            <p:cNvSpPr/>
            <p:nvPr/>
          </p:nvSpPr>
          <p:spPr>
            <a:xfrm>
              <a:off x="3506238" y="4332339"/>
              <a:ext cx="1757636" cy="17576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spc="150" dirty="0">
                  <a:solidFill>
                    <a:schemeClr val="accent4"/>
                  </a:solidFill>
                </a:rPr>
                <a:t>3</a:t>
              </a:r>
              <a:endParaRPr lang="zh-CN" altLang="en-US" sz="11500" b="1" spc="150" dirty="0">
                <a:solidFill>
                  <a:schemeClr val="accent4"/>
                </a:solidFill>
              </a:endParaRPr>
            </a:p>
          </p:txBody>
        </p:sp>
        <p:sp>
          <p:nvSpPr>
            <p:cNvPr id="7" name="同心圆 6"/>
            <p:cNvSpPr/>
            <p:nvPr/>
          </p:nvSpPr>
          <p:spPr>
            <a:xfrm>
              <a:off x="3034947" y="3861048"/>
              <a:ext cx="2700219" cy="2700219"/>
            </a:xfrm>
            <a:prstGeom prst="donut">
              <a:avLst>
                <a:gd name="adj" fmla="val 20126"/>
              </a:avLst>
            </a:prstGeom>
            <a:gradFill rotWithShape="1">
              <a:gsLst>
                <a:gs pos="0">
                  <a:srgbClr val="ED5A00">
                    <a:shade val="38000"/>
                    <a:satMod val="150000"/>
                  </a:srgbClr>
                </a:gs>
                <a:gs pos="50000">
                  <a:srgbClr val="ED5A00">
                    <a:shade val="100000"/>
                    <a:satMod val="100000"/>
                  </a:srgbClr>
                </a:gs>
                <a:gs pos="100000">
                  <a:srgbClr val="ED5A00">
                    <a:shade val="38000"/>
                    <a:satMod val="150000"/>
                  </a:srgbClr>
                </a:gs>
              </a:gsLst>
              <a:lin ang="0" scaled="1"/>
            </a:gradFill>
            <a:ln w="38100">
              <a:solidFill>
                <a:schemeClr val="bg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618014" y="2996952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prstClr val="black">
                    <a:lumMod val="85000"/>
                    <a:lumOff val="15000"/>
                  </a:prst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考核方式</a:t>
            </a:r>
            <a:endParaRPr lang="zh-CN" altLang="en-US" sz="7200" dirty="0">
              <a:solidFill>
                <a:prstClr val="black">
                  <a:lumMod val="85000"/>
                  <a:lumOff val="15000"/>
                </a:prst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30492" y="5157192"/>
            <a:ext cx="7103865" cy="7103865"/>
          </a:xfrm>
          <a:prstGeom prst="ellipse">
            <a:avLst/>
          </a:prstGeom>
          <a:solidFill>
            <a:srgbClr val="DFEB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bldLvl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考核方式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怎么考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236085" y="836295"/>
            <a:ext cx="7345045" cy="5859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 smtClean="0">
                <a:sym typeface="+mn-ea"/>
              </a:rPr>
              <a:t>本课程考核采用形成性考核与终结性考试相结合的方式，各占综合成 绩的 </a:t>
            </a:r>
            <a:r>
              <a:rPr lang="en-US" altLang="zh-CN" dirty="0" smtClean="0">
                <a:sym typeface="+mn-ea"/>
              </a:rPr>
              <a:t>50%</a:t>
            </a:r>
            <a:r>
              <a:rPr lang="zh-CN" altLang="en-US" dirty="0" smtClean="0">
                <a:sym typeface="+mn-ea"/>
              </a:rPr>
              <a:t>。 本课程实施“双及格”的要求，即终结性考试成绩和综合成绩须同时及格，课 程的考核成绩方为双及格。</a:t>
            </a:r>
            <a:endParaRPr lang="zh-CN" altLang="en-US" dirty="0" smtClean="0"/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一、</a:t>
            </a:r>
            <a:r>
              <a:rPr lang="en-US" altLang="zh-CN" b="1" dirty="0">
                <a:ea typeface="宋体" panose="02010600030101010101" pitchFamily="2" charset="-122"/>
              </a:rPr>
              <a:t>形成性考核</a:t>
            </a:r>
            <a:endParaRPr lang="en-US" altLang="zh-CN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形成性考核按百分制计</a:t>
            </a:r>
            <a:r>
              <a:rPr lang="zh-CN" altLang="en-US" b="1" dirty="0">
                <a:ea typeface="宋体" panose="02010600030101010101" pitchFamily="2" charset="-122"/>
              </a:rPr>
              <a:t>，</a:t>
            </a:r>
            <a:r>
              <a:rPr lang="en-US" altLang="zh-CN" b="1" dirty="0">
                <a:ea typeface="宋体" panose="02010600030101010101" pitchFamily="2" charset="-122"/>
              </a:rPr>
              <a:t>每次形成性考核任务随机抽取 25 道单项选择题，每题 0.8 分，共 20 分。形成性考核总分为 100 分。</a:t>
            </a:r>
            <a:endParaRPr lang="en-US" altLang="zh-CN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二、终结性考试</a:t>
            </a: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终结性考试采用纸质考试，闭卷，时长</a:t>
            </a:r>
            <a:r>
              <a:rPr lang="en-US" altLang="zh-CN" b="1" dirty="0">
                <a:ea typeface="宋体" panose="02010600030101010101" pitchFamily="2" charset="-122"/>
              </a:rPr>
              <a:t>90</a:t>
            </a:r>
            <a:r>
              <a:rPr lang="zh-CN" altLang="en-US" b="1" dirty="0">
                <a:ea typeface="宋体" panose="02010600030101010101" pitchFamily="2" charset="-122"/>
              </a:rPr>
              <a:t>分</a:t>
            </a: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195" y="1199515"/>
            <a:ext cx="3738245" cy="5126990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429000"/>
            <a:ext cx="40430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考核方式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graphicFrame>
        <p:nvGraphicFramePr>
          <p:cNvPr id="16" name="表格 15"/>
          <p:cNvGraphicFramePr/>
          <p:nvPr>
            <p:custDataLst>
              <p:tags r:id="rId9"/>
            </p:custDataLst>
          </p:nvPr>
        </p:nvGraphicFramePr>
        <p:xfrm>
          <a:off x="4236085" y="3857625"/>
          <a:ext cx="6271895" cy="1485900"/>
        </p:xfrm>
        <a:graphic>
          <a:graphicData uri="http://schemas.openxmlformats.org/drawingml/2006/table">
            <a:tbl>
              <a:tblPr/>
              <a:tblGrid>
                <a:gridCol w="1062990"/>
                <a:gridCol w="1624965"/>
                <a:gridCol w="2813050"/>
                <a:gridCol w="770890"/>
              </a:tblGrid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章节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权重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~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形考任务1（单选题）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第7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~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形考任务2（单选题）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~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形考任务3（单选题）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第16章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形考任务4（单选题）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第17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~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形考任务5（单选题）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742947" y="5013119"/>
            <a:ext cx="7103865" cy="7106434"/>
          </a:xfrm>
          <a:prstGeom prst="ellipse">
            <a:avLst/>
          </a:prstGeom>
          <a:solidFill>
            <a:srgbClr val="E8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" name="Hexagon 5"/>
          <p:cNvSpPr/>
          <p:nvPr>
            <p:custDataLst>
              <p:tags r:id="rId1"/>
            </p:custDataLst>
          </p:nvPr>
        </p:nvSpPr>
        <p:spPr bwMode="auto">
          <a:xfrm>
            <a:off x="4889841" y="1067761"/>
            <a:ext cx="957418" cy="783459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32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Hexagon 13"/>
          <p:cNvSpPr/>
          <p:nvPr>
            <p:custDataLst>
              <p:tags r:id="rId2"/>
            </p:custDataLst>
          </p:nvPr>
        </p:nvSpPr>
        <p:spPr bwMode="auto">
          <a:xfrm>
            <a:off x="6217331" y="1152397"/>
            <a:ext cx="4984787" cy="786399"/>
          </a:xfrm>
          <a:prstGeom prst="hexagon">
            <a:avLst>
              <a:gd name="adj" fmla="val 24857"/>
              <a:gd name="vf" fmla="val 1154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dirty="0">
                <a:solidFill>
                  <a:schemeClr val="bg1">
                    <a:lumMod val="100000"/>
                  </a:schemeClr>
                </a:solidFill>
                <a:latin typeface="+mj-ea"/>
                <a:ea typeface="+mj-ea"/>
              </a:rPr>
              <a:t>课程性质及主要内容</a:t>
            </a: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Hexagon 7"/>
          <p:cNvSpPr/>
          <p:nvPr>
            <p:custDataLst>
              <p:tags r:id="rId3"/>
            </p:custDataLst>
          </p:nvPr>
        </p:nvSpPr>
        <p:spPr bwMode="auto">
          <a:xfrm>
            <a:off x="4832347" y="2356891"/>
            <a:ext cx="957419" cy="783461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32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Hexagon 15"/>
          <p:cNvSpPr/>
          <p:nvPr>
            <p:custDataLst>
              <p:tags r:id="rId4"/>
            </p:custDataLst>
          </p:nvPr>
        </p:nvSpPr>
        <p:spPr bwMode="auto">
          <a:xfrm>
            <a:off x="6208893" y="2284576"/>
            <a:ext cx="5015451" cy="786399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dirty="0">
                <a:solidFill>
                  <a:schemeClr val="bg1">
                    <a:lumMod val="100000"/>
                  </a:schemeClr>
                </a:solidFill>
                <a:latin typeface="+mj-ea"/>
                <a:ea typeface="+mj-ea"/>
              </a:rPr>
              <a:t>学习重点与难点</a:t>
            </a: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Hexagon 8"/>
          <p:cNvSpPr/>
          <p:nvPr>
            <p:custDataLst>
              <p:tags r:id="rId5"/>
            </p:custDataLst>
          </p:nvPr>
        </p:nvSpPr>
        <p:spPr bwMode="auto">
          <a:xfrm>
            <a:off x="4832349" y="3433019"/>
            <a:ext cx="957606" cy="86561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32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4942228" y="4513919"/>
            <a:ext cx="6445790" cy="1931821"/>
            <a:chOff x="7843" y="7076"/>
            <a:chExt cx="10090" cy="3024"/>
          </a:xfrm>
        </p:grpSpPr>
        <p:sp>
          <p:nvSpPr>
            <p:cNvPr id="5" name="Hexagon 16"/>
            <p:cNvSpPr/>
            <p:nvPr>
              <p:custDataLst>
                <p:tags r:id="rId7"/>
              </p:custDataLst>
            </p:nvPr>
          </p:nvSpPr>
          <p:spPr bwMode="auto">
            <a:xfrm>
              <a:off x="9839" y="7076"/>
              <a:ext cx="7947" cy="1231"/>
            </a:xfrm>
            <a:prstGeom prst="hexago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1" forceAA="0" compatLnSpc="1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>
                      <a:lumMod val="100000"/>
                    </a:schemeClr>
                  </a:solidFill>
                  <a:latin typeface="+mj-ea"/>
                  <a:ea typeface="+mj-ea"/>
                  <a:sym typeface="+mn-ea"/>
                </a:rPr>
                <a:t>考核方式</a:t>
              </a:r>
              <a:endParaRPr lang="zh-CN" altLang="en-US" sz="2800" dirty="0" smtClean="0">
                <a:solidFill>
                  <a:schemeClr val="bg1"/>
                </a:solidFill>
                <a:latin typeface="Calibri" panose="020F0502020204030204"/>
                <a:ea typeface="隶书" panose="02010509060101010101" charset="-122"/>
                <a:sym typeface="+mn-ea"/>
              </a:endParaRPr>
            </a:p>
          </p:txBody>
        </p:sp>
        <p:sp>
          <p:nvSpPr>
            <p:cNvPr id="6" name="Hexagon 8"/>
            <p:cNvSpPr/>
            <p:nvPr>
              <p:custDataLst>
                <p:tags r:id="rId8"/>
              </p:custDataLst>
            </p:nvPr>
          </p:nvSpPr>
          <p:spPr bwMode="auto">
            <a:xfrm>
              <a:off x="7843" y="7182"/>
              <a:ext cx="1499" cy="1226"/>
            </a:xfrm>
            <a:prstGeom prst="hexago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1" forceAA="0" compatLnSpc="1">
              <a:noAutofit/>
            </a:bodyPr>
            <a:p>
              <a:pPr algn="ctr"/>
              <a:r>
                <a:rPr lang="en-US" altLang="zh-CN" sz="32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Hexagon 8"/>
            <p:cNvSpPr/>
            <p:nvPr>
              <p:custDataLst>
                <p:tags r:id="rId9"/>
              </p:custDataLst>
            </p:nvPr>
          </p:nvSpPr>
          <p:spPr bwMode="auto">
            <a:xfrm>
              <a:off x="7844" y="8874"/>
              <a:ext cx="1499" cy="1226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1" forceAA="0" compatLnSpc="1">
              <a:noAutofit/>
            </a:bodyPr>
            <a:p>
              <a:pPr algn="ctr"/>
              <a:r>
                <a:rPr lang="en-US" altLang="zh-CN" sz="32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Hexagon 16"/>
            <p:cNvSpPr/>
            <p:nvPr>
              <p:custDataLst>
                <p:tags r:id="rId10"/>
              </p:custDataLst>
            </p:nvPr>
          </p:nvSpPr>
          <p:spPr bwMode="auto">
            <a:xfrm>
              <a:off x="9986" y="8752"/>
              <a:ext cx="7947" cy="1231"/>
            </a:xfrm>
            <a:prstGeom prst="hexagon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  <a:gs pos="50000">
                  <a:schemeClr val="tx1"/>
                </a:gs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85000"/>
                  </a:schemeClr>
                </a:gs>
              </a:gsLst>
              <a:lin ang="5400000" scaled="1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1" forceAA="0" compatLnSpc="1">
              <a:noAutofit/>
            </a:bodyPr>
            <a:p>
              <a:pPr algn="l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>
                      <a:lumMod val="100000"/>
                    </a:schemeClr>
                  </a:solidFill>
                  <a:latin typeface="+mj-ea"/>
                  <a:ea typeface="+mj-ea"/>
                  <a:sym typeface="+mn-ea"/>
                </a:rPr>
                <a:t>历届试题解析</a:t>
              </a:r>
              <a:endParaRPr lang="zh-CN" altLang="en-US" sz="2800" dirty="0" smtClean="0">
                <a:solidFill>
                  <a:schemeClr val="bg1"/>
                </a:solidFill>
                <a:latin typeface="Calibri" panose="020F0502020204030204"/>
                <a:ea typeface="隶书" panose="02010509060101010101" charset="-122"/>
                <a:sym typeface="+mn-ea"/>
              </a:endParaRPr>
            </a:p>
          </p:txBody>
        </p:sp>
      </p:grpSp>
      <p:sp>
        <p:nvSpPr>
          <p:cNvPr id="7" name="Hexagon 16"/>
          <p:cNvSpPr/>
          <p:nvPr>
            <p:custDataLst>
              <p:tags r:id="rId11"/>
            </p:custDataLst>
          </p:nvPr>
        </p:nvSpPr>
        <p:spPr bwMode="auto">
          <a:xfrm>
            <a:off x="6209027" y="3443240"/>
            <a:ext cx="5085083" cy="78639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2800" dirty="0">
                <a:solidFill>
                  <a:schemeClr val="bg1">
                    <a:lumMod val="100000"/>
                  </a:schemeClr>
                </a:solidFill>
                <a:latin typeface="+mj-ea"/>
                <a:ea typeface="+mj-ea"/>
              </a:rPr>
              <a:t>学习方法引导</a:t>
            </a: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同心圆 25"/>
          <p:cNvSpPr/>
          <p:nvPr>
            <p:custDataLst>
              <p:tags r:id="rId12"/>
            </p:custDataLst>
          </p:nvPr>
        </p:nvSpPr>
        <p:spPr>
          <a:xfrm>
            <a:off x="-1681733" y="-530995"/>
            <a:ext cx="5007915" cy="5007915"/>
          </a:xfrm>
          <a:prstGeom prst="donut">
            <a:avLst>
              <a:gd name="adj" fmla="val 23431"/>
            </a:avLst>
          </a:prstGeom>
          <a:gradFill rotWithShape="1">
            <a:gsLst>
              <a:gs pos="0">
                <a:srgbClr val="01AAA4">
                  <a:shade val="38000"/>
                  <a:satMod val="150000"/>
                </a:srgbClr>
              </a:gs>
              <a:gs pos="50000">
                <a:srgbClr val="01AAA4">
                  <a:shade val="100000"/>
                  <a:satMod val="100000"/>
                </a:srgbClr>
              </a:gs>
              <a:gs pos="100000">
                <a:srgbClr val="01AAA4">
                  <a:shade val="38000"/>
                  <a:satMod val="150000"/>
                </a:srgbClr>
              </a:gs>
            </a:gsLst>
            <a:lin ang="0" scaled="1"/>
          </a:gradFill>
          <a:ln w="38100">
            <a:solidFill>
              <a:schemeClr val="bg1"/>
            </a:solidFill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kern="0" spc="15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288607" y="658153"/>
            <a:ext cx="2413955" cy="2413955"/>
            <a:chOff x="2288607" y="658153"/>
            <a:chExt cx="2413955" cy="2413955"/>
          </a:xfrm>
        </p:grpSpPr>
        <p:grpSp>
          <p:nvGrpSpPr>
            <p:cNvPr id="27" name="组合 26"/>
            <p:cNvGrpSpPr/>
            <p:nvPr/>
          </p:nvGrpSpPr>
          <p:grpSpPr>
            <a:xfrm>
              <a:off x="2288607" y="658153"/>
              <a:ext cx="2413955" cy="2413955"/>
              <a:chOff x="3034947" y="3861048"/>
              <a:chExt cx="2700219" cy="2700219"/>
            </a:xfrm>
            <a:effectLst/>
          </p:grpSpPr>
          <p:sp>
            <p:nvSpPr>
              <p:cNvPr id="28" name="椭圆 27"/>
              <p:cNvSpPr/>
              <p:nvPr/>
            </p:nvSpPr>
            <p:spPr>
              <a:xfrm>
                <a:off x="3545482" y="4335862"/>
                <a:ext cx="1757636" cy="17576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pc="150" dirty="0"/>
              </a:p>
            </p:txBody>
          </p:sp>
          <p:sp>
            <p:nvSpPr>
              <p:cNvPr id="29" name="同心圆 28"/>
              <p:cNvSpPr/>
              <p:nvPr/>
            </p:nvSpPr>
            <p:spPr>
              <a:xfrm>
                <a:off x="3034947" y="3861048"/>
                <a:ext cx="2700219" cy="2700219"/>
              </a:xfrm>
              <a:prstGeom prst="donut">
                <a:avLst>
                  <a:gd name="adj" fmla="val 20126"/>
                </a:avLst>
              </a:prstGeom>
              <a:gradFill rotWithShape="1">
                <a:gsLst>
                  <a:gs pos="0">
                    <a:srgbClr val="ED5A00">
                      <a:shade val="38000"/>
                      <a:satMod val="150000"/>
                    </a:srgbClr>
                  </a:gs>
                  <a:gs pos="50000">
                    <a:srgbClr val="ED5A00">
                      <a:shade val="100000"/>
                      <a:satMod val="100000"/>
                    </a:srgbClr>
                  </a:gs>
                  <a:gs pos="100000">
                    <a:srgbClr val="ED5A00">
                      <a:shade val="38000"/>
                      <a:satMod val="150000"/>
                    </a:srgbClr>
                  </a:gs>
                </a:gsLst>
                <a:lin ang="0" scaled="1"/>
              </a:gradFill>
              <a:ln w="38100">
                <a:solidFill>
                  <a:schemeClr val="bg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1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30" name="TextBox 21"/>
            <p:cNvSpPr txBox="1"/>
            <p:nvPr/>
          </p:nvSpPr>
          <p:spPr>
            <a:xfrm>
              <a:off x="2937990" y="2023567"/>
              <a:ext cx="1166976" cy="246125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23"/>
            <p:cNvSpPr txBox="1"/>
            <p:nvPr/>
          </p:nvSpPr>
          <p:spPr>
            <a:xfrm>
              <a:off x="2894378" y="1405644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7200">
                  <a:solidFill>
                    <a:prstClr val="black">
                      <a:lumMod val="85000"/>
                      <a:lumOff val="15000"/>
                    </a:prstClr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zh-CN" altLang="en-US" sz="4000" dirty="0"/>
                <a:t>目录</a:t>
              </a:r>
              <a:endParaRPr lang="zh-CN" altLang="en-US" sz="4000" dirty="0"/>
            </a:p>
          </p:txBody>
        </p:sp>
      </p:grpSp>
      <p:sp>
        <p:nvSpPr>
          <p:cNvPr id="32" name="椭圆 31"/>
          <p:cNvSpPr/>
          <p:nvPr>
            <p:custDataLst>
              <p:tags r:id="rId13"/>
            </p:custDataLst>
          </p:nvPr>
        </p:nvSpPr>
        <p:spPr>
          <a:xfrm>
            <a:off x="-513630" y="648695"/>
            <a:ext cx="2645038" cy="2645994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rtlCol="0" anchor="ctr"/>
          <a:lstStyle/>
          <a:p>
            <a:pPr algn="ctr"/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55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bldLvl="0" animBg="1"/>
          <p:bldP spid="3" grpId="0" bldLvl="0" animBg="1"/>
          <p:bldP spid="4" grpId="0" bldLvl="0" animBg="1"/>
          <p:bldP spid="9" grpId="0" bldLvl="0" animBg="1"/>
          <p:bldP spid="10" grpId="0" bldLvl="0" animBg="1"/>
          <p:bldP spid="2" grpId="0" bldLvl="0" animBg="1"/>
          <p:bldP spid="2" grpId="1" animBg="1"/>
          <p:bldP spid="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55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bldLvl="0" animBg="1"/>
          <p:bldP spid="3" grpId="0" bldLvl="0" animBg="1"/>
          <p:bldP spid="4" grpId="0" bldLvl="0" animBg="1"/>
          <p:bldP spid="9" grpId="0" bldLvl="0" animBg="1"/>
          <p:bldP spid="10" grpId="0" bldLvl="0" animBg="1"/>
          <p:bldP spid="2" grpId="0" bldLvl="0" animBg="1"/>
          <p:bldP spid="2" grpId="1" animBg="1"/>
          <p:bldP spid="7" grpId="0" bldLvl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考核方式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怎么考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334645" y="2757805"/>
            <a:ext cx="4043045" cy="2192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</a:t>
            </a:r>
            <a:r>
              <a:rPr lang="en-US" altLang="zh-CN" sz="4000">
                <a:sym typeface="+mn-ea"/>
              </a:rPr>
              <a:t>  </a:t>
            </a:r>
            <a:r>
              <a:rPr lang="zh-CN" altLang="en-US" sz="4000">
                <a:sym typeface="+mn-ea"/>
              </a:rPr>
              <a:t>完成形考</a:t>
            </a:r>
            <a:endParaRPr lang="zh-CN" altLang="en-US" sz="40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ym typeface="+mn-ea"/>
              </a:rPr>
              <a:t>       </a:t>
            </a:r>
            <a:r>
              <a:rPr lang="zh-CN" altLang="en-US" sz="4000">
                <a:sym typeface="+mn-ea"/>
              </a:rPr>
              <a:t>任务的方法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17" name="图片 16" descr="上课1"/>
          <p:cNvPicPr>
            <a:picLocks noChangeAspect="1"/>
          </p:cNvPicPr>
          <p:nvPr/>
        </p:nvPicPr>
        <p:blipFill>
          <a:blip r:embed="rId9"/>
          <a:srcRect l="19566" t="30781" r="21718" b="1666"/>
          <a:stretch>
            <a:fillRect/>
          </a:stretch>
        </p:blipFill>
        <p:spPr>
          <a:xfrm>
            <a:off x="4150360" y="1701165"/>
            <a:ext cx="6913245" cy="42360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考核方式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怎么考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334645" y="2757805"/>
            <a:ext cx="4043045" cy="2192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</a:t>
            </a:r>
            <a:r>
              <a:rPr lang="en-US" altLang="zh-CN" sz="4000">
                <a:sym typeface="+mn-ea"/>
              </a:rPr>
              <a:t>  </a:t>
            </a:r>
            <a:r>
              <a:rPr lang="zh-CN" altLang="en-US" sz="4000">
                <a:sym typeface="+mn-ea"/>
              </a:rPr>
              <a:t>完成形考</a:t>
            </a:r>
            <a:endParaRPr lang="zh-CN" altLang="en-US" sz="40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ym typeface="+mn-ea"/>
              </a:rPr>
              <a:t>       </a:t>
            </a:r>
            <a:r>
              <a:rPr lang="zh-CN" altLang="en-US" sz="4000">
                <a:sym typeface="+mn-ea"/>
              </a:rPr>
              <a:t>任务的方法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16" name="图片 15" descr="上课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0995" y="1701165"/>
            <a:ext cx="7021830" cy="42779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545754" y="-650526"/>
            <a:ext cx="8159051" cy="8159051"/>
            <a:chOff x="-2064638" y="-46490"/>
            <a:chExt cx="5007915" cy="5007915"/>
          </a:xfrm>
        </p:grpSpPr>
        <p:sp>
          <p:nvSpPr>
            <p:cNvPr id="3" name="椭圆 2"/>
            <p:cNvSpPr/>
            <p:nvPr/>
          </p:nvSpPr>
          <p:spPr>
            <a:xfrm>
              <a:off x="-883200" y="1134470"/>
              <a:ext cx="2645038" cy="2645994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917" tIns="60958" rIns="121917" bIns="6095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同心圆 3"/>
            <p:cNvSpPr/>
            <p:nvPr/>
          </p:nvSpPr>
          <p:spPr>
            <a:xfrm>
              <a:off x="-2064638" y="-46490"/>
              <a:ext cx="5007915" cy="5007915"/>
            </a:xfrm>
            <a:prstGeom prst="donut">
              <a:avLst>
                <a:gd name="adj" fmla="val 23431"/>
              </a:avLst>
            </a:prstGeom>
            <a:gradFill rotWithShape="1">
              <a:gsLst>
                <a:gs pos="0">
                  <a:srgbClr val="01AAA4">
                    <a:shade val="38000"/>
                    <a:satMod val="150000"/>
                  </a:srgbClr>
                </a:gs>
                <a:gs pos="50000">
                  <a:srgbClr val="01AAA4">
                    <a:shade val="100000"/>
                    <a:satMod val="100000"/>
                  </a:srgbClr>
                </a:gs>
                <a:gs pos="100000">
                  <a:srgbClr val="01AAA4">
                    <a:shade val="38000"/>
                    <a:satMod val="150000"/>
                  </a:srgbClr>
                </a:gs>
              </a:gsLst>
              <a:lin ang="0" scaled="1"/>
            </a:gradFill>
            <a:ln w="38100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0" spc="15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06319" y="239975"/>
            <a:ext cx="2413955" cy="2413955"/>
            <a:chOff x="3034947" y="3861048"/>
            <a:chExt cx="2700219" cy="2700219"/>
          </a:xfrm>
          <a:effectLst/>
        </p:grpSpPr>
        <p:sp>
          <p:nvSpPr>
            <p:cNvPr id="6" name="椭圆 5"/>
            <p:cNvSpPr/>
            <p:nvPr/>
          </p:nvSpPr>
          <p:spPr>
            <a:xfrm>
              <a:off x="3506238" y="4332339"/>
              <a:ext cx="1757636" cy="17576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spc="150" dirty="0">
                  <a:solidFill>
                    <a:schemeClr val="accent4"/>
                  </a:solidFill>
                </a:rPr>
                <a:t>4</a:t>
              </a:r>
              <a:endParaRPr lang="zh-CN" altLang="en-US" sz="11500" b="1" spc="150" dirty="0">
                <a:solidFill>
                  <a:schemeClr val="accent4"/>
                </a:solidFill>
              </a:endParaRPr>
            </a:p>
          </p:txBody>
        </p:sp>
        <p:sp>
          <p:nvSpPr>
            <p:cNvPr id="7" name="同心圆 6"/>
            <p:cNvSpPr/>
            <p:nvPr/>
          </p:nvSpPr>
          <p:spPr>
            <a:xfrm>
              <a:off x="3034947" y="3861048"/>
              <a:ext cx="2700219" cy="2700219"/>
            </a:xfrm>
            <a:prstGeom prst="donut">
              <a:avLst>
                <a:gd name="adj" fmla="val 20126"/>
              </a:avLst>
            </a:prstGeom>
            <a:gradFill rotWithShape="1">
              <a:gsLst>
                <a:gs pos="0">
                  <a:srgbClr val="ED5A00">
                    <a:shade val="38000"/>
                    <a:satMod val="150000"/>
                  </a:srgbClr>
                </a:gs>
                <a:gs pos="50000">
                  <a:srgbClr val="ED5A00">
                    <a:shade val="100000"/>
                    <a:satMod val="100000"/>
                  </a:srgbClr>
                </a:gs>
                <a:gs pos="100000">
                  <a:srgbClr val="ED5A00">
                    <a:shade val="38000"/>
                    <a:satMod val="150000"/>
                  </a:srgbClr>
                </a:gs>
              </a:gsLst>
              <a:lin ang="0" scaled="1"/>
            </a:gradFill>
            <a:ln w="38100">
              <a:solidFill>
                <a:schemeClr val="bg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618014" y="2996952"/>
            <a:ext cx="3840480" cy="2306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prstClr val="black">
                    <a:lumMod val="85000"/>
                    <a:lumOff val="15000"/>
                  </a:prst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试题解析</a:t>
            </a:r>
            <a:endParaRPr lang="zh-CN" altLang="en-US" sz="7200" dirty="0">
              <a:solidFill>
                <a:prstClr val="black">
                  <a:lumMod val="85000"/>
                  <a:lumOff val="15000"/>
                </a:prst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7200" dirty="0">
                <a:solidFill>
                  <a:prstClr val="black">
                    <a:lumMod val="85000"/>
                    <a:lumOff val="15000"/>
                  </a:prst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（样题）</a:t>
            </a:r>
            <a:endParaRPr lang="zh-CN" altLang="en-US" sz="7200" dirty="0">
              <a:solidFill>
                <a:prstClr val="black">
                  <a:lumMod val="85000"/>
                  <a:lumOff val="15000"/>
                </a:prst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30492" y="5157192"/>
            <a:ext cx="7103865" cy="7103865"/>
          </a:xfrm>
          <a:prstGeom prst="ellipse">
            <a:avLst/>
          </a:prstGeom>
          <a:solidFill>
            <a:srgbClr val="DFEB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bldLvl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学有所成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样题展示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511040" y="1775460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1165225" y="2508250"/>
            <a:ext cx="2780030" cy="2616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</a:t>
            </a:r>
            <a:r>
              <a:rPr lang="en-US" altLang="zh-CN" sz="4000">
                <a:sym typeface="+mn-ea"/>
              </a:rPr>
              <a:t>  </a:t>
            </a:r>
            <a:r>
              <a:rPr lang="zh-CN" altLang="en-US" sz="4000">
                <a:sym typeface="+mn-ea"/>
              </a:rPr>
              <a:t> </a:t>
            </a:r>
            <a:r>
              <a:rPr lang="zh-CN" altLang="en-US" sz="4000" dirty="0" smtClean="0">
                <a:sym typeface="+mn-ea"/>
              </a:rPr>
              <a:t>历年</a:t>
            </a:r>
            <a:endParaRPr lang="zh-CN" altLang="en-US" sz="4000" dirty="0" smtClean="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 smtClean="0">
                <a:sym typeface="+mn-ea"/>
              </a:rPr>
              <a:t>考题解析</a:t>
            </a:r>
            <a:endParaRPr lang="zh-CN" altLang="en-US" sz="4000" dirty="0"/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8193" name="Picture 1"/>
          <p:cNvPicPr>
            <a:picLocks noGrp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6667" y="1411923"/>
            <a:ext cx="751513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学有所成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样题展示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511040" y="1775460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1165225" y="2508250"/>
            <a:ext cx="2780030" cy="2616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</a:t>
            </a:r>
            <a:r>
              <a:rPr lang="en-US" altLang="zh-CN" sz="4000">
                <a:sym typeface="+mn-ea"/>
              </a:rPr>
              <a:t>  </a:t>
            </a:r>
            <a:r>
              <a:rPr lang="zh-CN" altLang="en-US" sz="4000">
                <a:sym typeface="+mn-ea"/>
              </a:rPr>
              <a:t> </a:t>
            </a:r>
            <a:r>
              <a:rPr lang="zh-CN" altLang="en-US" sz="4000" dirty="0" smtClean="0">
                <a:sym typeface="+mn-ea"/>
              </a:rPr>
              <a:t>历年</a:t>
            </a:r>
            <a:endParaRPr lang="zh-CN" altLang="en-US" sz="4000" dirty="0" smtClean="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 smtClean="0">
                <a:sym typeface="+mn-ea"/>
              </a:rPr>
              <a:t>考题解析</a:t>
            </a:r>
            <a:endParaRPr lang="zh-CN" altLang="en-US" sz="4000" dirty="0"/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6145" name="Picture 1"/>
          <p:cNvPicPr>
            <a:picLocks noGrp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94505" y="1701165"/>
            <a:ext cx="7536815" cy="38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学有所成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样题展示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511040" y="1775460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1165225" y="2508250"/>
            <a:ext cx="2780030" cy="2616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</a:t>
            </a:r>
            <a:r>
              <a:rPr lang="en-US" altLang="zh-CN" sz="4000">
                <a:sym typeface="+mn-ea"/>
              </a:rPr>
              <a:t>  </a:t>
            </a:r>
            <a:r>
              <a:rPr lang="zh-CN" altLang="en-US" sz="4000">
                <a:sym typeface="+mn-ea"/>
              </a:rPr>
              <a:t> </a:t>
            </a:r>
            <a:r>
              <a:rPr lang="zh-CN" altLang="en-US" sz="4000" dirty="0" smtClean="0">
                <a:sym typeface="+mn-ea"/>
              </a:rPr>
              <a:t>历年</a:t>
            </a:r>
            <a:endParaRPr lang="zh-CN" altLang="en-US" sz="4000" dirty="0" smtClean="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 smtClean="0">
                <a:sym typeface="+mn-ea"/>
              </a:rPr>
              <a:t>考题解析</a:t>
            </a:r>
            <a:endParaRPr lang="zh-CN" altLang="en-US" sz="4000" dirty="0"/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5121" name="Picture 1"/>
          <p:cNvPicPr>
            <a:picLocks noGrp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22750" y="1509395"/>
            <a:ext cx="7265035" cy="471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学有所成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样题展示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511040" y="1775460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1165225" y="2508250"/>
            <a:ext cx="2780030" cy="2616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</a:t>
            </a:r>
            <a:r>
              <a:rPr lang="en-US" altLang="zh-CN" sz="4000">
                <a:sym typeface="+mn-ea"/>
              </a:rPr>
              <a:t>  </a:t>
            </a:r>
            <a:r>
              <a:rPr lang="zh-CN" altLang="en-US" sz="4000">
                <a:sym typeface="+mn-ea"/>
              </a:rPr>
              <a:t> </a:t>
            </a:r>
            <a:r>
              <a:rPr lang="zh-CN" altLang="en-US" sz="4000" dirty="0" smtClean="0">
                <a:sym typeface="+mn-ea"/>
              </a:rPr>
              <a:t>历年</a:t>
            </a:r>
            <a:endParaRPr lang="zh-CN" altLang="en-US" sz="4000" dirty="0" smtClean="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 smtClean="0">
                <a:sym typeface="+mn-ea"/>
              </a:rPr>
              <a:t>考题解析</a:t>
            </a:r>
            <a:endParaRPr lang="zh-CN" altLang="en-US" sz="4000" dirty="0"/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4097" name="Picture 1"/>
          <p:cNvPicPr>
            <a:picLocks noGrp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94505" y="1772285"/>
            <a:ext cx="7102475" cy="432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98466" y="-4923508"/>
            <a:ext cx="7103865" cy="71038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10408325" y="-1383306"/>
            <a:ext cx="2700219" cy="2700219"/>
          </a:xfrm>
          <a:prstGeom prst="donut">
            <a:avLst>
              <a:gd name="adj" fmla="val 20126"/>
            </a:avLst>
          </a:prstGeom>
          <a:gradFill rotWithShape="1">
            <a:gsLst>
              <a:gs pos="0">
                <a:srgbClr val="01AAA4">
                  <a:shade val="38000"/>
                  <a:satMod val="150000"/>
                </a:srgbClr>
              </a:gs>
              <a:gs pos="50000">
                <a:srgbClr val="01AAA4">
                  <a:shade val="100000"/>
                  <a:satMod val="100000"/>
                </a:srgbClr>
              </a:gs>
              <a:gs pos="100000">
                <a:srgbClr val="01AAA4">
                  <a:shade val="38000"/>
                  <a:satMod val="150000"/>
                </a:srgbClr>
              </a:gs>
            </a:gsLst>
            <a:lin ang="0" scaled="1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443730" y="1628775"/>
            <a:ext cx="7373620" cy="7567295"/>
          </a:xfrm>
          <a:prstGeom prst="ellipse">
            <a:avLst/>
          </a:prstGeom>
          <a:solidFill>
            <a:srgbClr val="DFEB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indent="0" eaLnBrk="1" hangingPunct="1">
              <a:buNone/>
            </a:pPr>
            <a:r>
              <a:rPr lang="zh-CN" altLang="en-US" dirty="0" smtClean="0">
                <a:sym typeface="+mn-ea"/>
              </a:rPr>
              <a:t>韦海莲</a:t>
            </a:r>
            <a:r>
              <a:rPr lang="zh-CN" altLang="zh-CN" dirty="0" smtClean="0">
                <a:sym typeface="+mn-ea"/>
              </a:rPr>
              <a:t>老师   联系方式：</a:t>
            </a:r>
            <a:r>
              <a:rPr lang="en-US" altLang="zh-CN" dirty="0" smtClean="0">
                <a:sym typeface="+mn-ea"/>
              </a:rPr>
              <a:t>15319600008</a:t>
            </a:r>
            <a:r>
              <a:rPr lang="zh-CN" altLang="en-US" dirty="0" smtClean="0">
                <a:sym typeface="+mn-ea"/>
              </a:rPr>
              <a:t>（微信同号）</a:t>
            </a: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45220" y="1438994"/>
            <a:ext cx="3168000" cy="3168000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51220" y="2553970"/>
            <a:ext cx="4299585" cy="19627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8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谢谢大家</a:t>
            </a:r>
            <a:endParaRPr lang="zh-CN" altLang="en-US" sz="2800" dirty="0"/>
          </a:p>
        </p:txBody>
      </p:sp>
      <p:sp>
        <p:nvSpPr>
          <p:cNvPr id="7" name="任意多边形: 形状 7"/>
          <p:cNvSpPr/>
          <p:nvPr/>
        </p:nvSpPr>
        <p:spPr>
          <a:xfrm>
            <a:off x="-812982" y="368741"/>
            <a:ext cx="5256914" cy="5307193"/>
          </a:xfrm>
          <a:custGeom>
            <a:avLst/>
            <a:gdLst>
              <a:gd name="connsiteX0" fmla="*/ 2704029 w 5356824"/>
              <a:gd name="connsiteY0" fmla="*/ 0 h 5408058"/>
              <a:gd name="connsiteX1" fmla="*/ 5353122 w 5356824"/>
              <a:gd name="connsiteY1" fmla="*/ 2159073 h 5408058"/>
              <a:gd name="connsiteX2" fmla="*/ 5356824 w 5356824"/>
              <a:gd name="connsiteY2" fmla="*/ 2183328 h 5408058"/>
              <a:gd name="connsiteX3" fmla="*/ 4278046 w 5356824"/>
              <a:gd name="connsiteY3" fmla="*/ 2183328 h 5408058"/>
              <a:gd name="connsiteX4" fmla="*/ 4238464 w 5356824"/>
              <a:gd name="connsiteY4" fmla="*/ 2055818 h 5408058"/>
              <a:gd name="connsiteX5" fmla="*/ 2704029 w 5356824"/>
              <a:gd name="connsiteY5" fmla="*/ 1038726 h 5408058"/>
              <a:gd name="connsiteX6" fmla="*/ 1038726 w 5356824"/>
              <a:gd name="connsiteY6" fmla="*/ 2704029 h 5408058"/>
              <a:gd name="connsiteX7" fmla="*/ 2704029 w 5356824"/>
              <a:gd name="connsiteY7" fmla="*/ 4369332 h 5408058"/>
              <a:gd name="connsiteX8" fmla="*/ 4238464 w 5356824"/>
              <a:gd name="connsiteY8" fmla="*/ 3352240 h 5408058"/>
              <a:gd name="connsiteX9" fmla="*/ 4278046 w 5356824"/>
              <a:gd name="connsiteY9" fmla="*/ 3224728 h 5408058"/>
              <a:gd name="connsiteX10" fmla="*/ 5356824 w 5356824"/>
              <a:gd name="connsiteY10" fmla="*/ 3224728 h 5408058"/>
              <a:gd name="connsiteX11" fmla="*/ 5353122 w 5356824"/>
              <a:gd name="connsiteY11" fmla="*/ 3248985 h 5408058"/>
              <a:gd name="connsiteX12" fmla="*/ 2704029 w 5356824"/>
              <a:gd name="connsiteY12" fmla="*/ 5408058 h 5408058"/>
              <a:gd name="connsiteX13" fmla="*/ 0 w 5356824"/>
              <a:gd name="connsiteY13" fmla="*/ 2704029 h 5408058"/>
              <a:gd name="connsiteX14" fmla="*/ 2704029 w 5356824"/>
              <a:gd name="connsiteY14" fmla="*/ 0 h 54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56824" h="5408058">
                <a:moveTo>
                  <a:pt x="2704029" y="0"/>
                </a:moveTo>
                <a:cubicBezTo>
                  <a:pt x="4010749" y="0"/>
                  <a:pt x="5100981" y="926893"/>
                  <a:pt x="5353122" y="2159073"/>
                </a:cubicBezTo>
                <a:lnTo>
                  <a:pt x="5356824" y="2183328"/>
                </a:lnTo>
                <a:lnTo>
                  <a:pt x="4278046" y="2183328"/>
                </a:lnTo>
                <a:lnTo>
                  <a:pt x="4238464" y="2055818"/>
                </a:lnTo>
                <a:cubicBezTo>
                  <a:pt x="3985658" y="1458116"/>
                  <a:pt x="3393820" y="1038726"/>
                  <a:pt x="2704029" y="1038726"/>
                </a:cubicBezTo>
                <a:cubicBezTo>
                  <a:pt x="1784308" y="1038726"/>
                  <a:pt x="1038726" y="1784308"/>
                  <a:pt x="1038726" y="2704029"/>
                </a:cubicBezTo>
                <a:cubicBezTo>
                  <a:pt x="1038726" y="3623750"/>
                  <a:pt x="1784308" y="4369332"/>
                  <a:pt x="2704029" y="4369332"/>
                </a:cubicBezTo>
                <a:cubicBezTo>
                  <a:pt x="3393820" y="4369332"/>
                  <a:pt x="3985658" y="3949942"/>
                  <a:pt x="4238464" y="3352240"/>
                </a:cubicBezTo>
                <a:lnTo>
                  <a:pt x="4278046" y="3224728"/>
                </a:lnTo>
                <a:lnTo>
                  <a:pt x="5356824" y="3224728"/>
                </a:lnTo>
                <a:lnTo>
                  <a:pt x="5353122" y="3248985"/>
                </a:lnTo>
                <a:cubicBezTo>
                  <a:pt x="5100981" y="4481166"/>
                  <a:pt x="4010749" y="5408058"/>
                  <a:pt x="2704029" y="5408058"/>
                </a:cubicBezTo>
                <a:cubicBezTo>
                  <a:pt x="1210635" y="5408058"/>
                  <a:pt x="0" y="4197423"/>
                  <a:pt x="0" y="2704029"/>
                </a:cubicBezTo>
                <a:cubicBezTo>
                  <a:pt x="0" y="1210635"/>
                  <a:pt x="1210635" y="0"/>
                  <a:pt x="2704029" y="0"/>
                </a:cubicBezTo>
                <a:close/>
              </a:path>
            </a:pathLst>
          </a:custGeom>
          <a:gradFill rotWithShape="1">
            <a:gsLst>
              <a:gs pos="0">
                <a:srgbClr val="01AAA4">
                  <a:shade val="38000"/>
                  <a:satMod val="150000"/>
                </a:srgbClr>
              </a:gs>
              <a:gs pos="50000">
                <a:srgbClr val="01AAA4">
                  <a:shade val="100000"/>
                  <a:satMod val="100000"/>
                </a:srgbClr>
              </a:gs>
              <a:gs pos="100000">
                <a:srgbClr val="01AAA4">
                  <a:shade val="38000"/>
                  <a:satMod val="150000"/>
                </a:srgbClr>
              </a:gs>
            </a:gsLst>
            <a:lin ang="0" scaled="1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82852" y="3890783"/>
            <a:ext cx="2700219" cy="2700219"/>
            <a:chOff x="3034947" y="3861048"/>
            <a:chExt cx="2700219" cy="2700219"/>
          </a:xfrm>
        </p:grpSpPr>
        <p:sp>
          <p:nvSpPr>
            <p:cNvPr id="9" name="椭圆 8"/>
            <p:cNvSpPr/>
            <p:nvPr/>
          </p:nvSpPr>
          <p:spPr>
            <a:xfrm>
              <a:off x="3545482" y="4335862"/>
              <a:ext cx="1757636" cy="1757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150" dirty="0"/>
            </a:p>
          </p:txBody>
        </p:sp>
        <p:sp>
          <p:nvSpPr>
            <p:cNvPr id="10" name="同心圆 9"/>
            <p:cNvSpPr/>
            <p:nvPr/>
          </p:nvSpPr>
          <p:spPr>
            <a:xfrm>
              <a:off x="3034947" y="3861048"/>
              <a:ext cx="2700219" cy="2700219"/>
            </a:xfrm>
            <a:prstGeom prst="donut">
              <a:avLst>
                <a:gd name="adj" fmla="val 20126"/>
              </a:avLst>
            </a:prstGeom>
            <a:gradFill rotWithShape="1">
              <a:gsLst>
                <a:gs pos="0">
                  <a:srgbClr val="ED5A00">
                    <a:shade val="38000"/>
                    <a:satMod val="150000"/>
                  </a:srgbClr>
                </a:gs>
                <a:gs pos="50000">
                  <a:srgbClr val="ED5A00">
                    <a:shade val="100000"/>
                    <a:satMod val="100000"/>
                  </a:srgbClr>
                </a:gs>
                <a:gs pos="100000">
                  <a:srgbClr val="ED5A00">
                    <a:shade val="38000"/>
                    <a:satMod val="150000"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 dir="vert"/>
      </p:transition>
    </mc:Choice>
    <mc:Fallback>
      <p:transition spd="slow">
        <p:checker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animBg="1"/>
          <p:bldP spid="4" grpId="0" bldLvl="0" animBg="1"/>
          <p:bldP spid="5" grpId="0" bldLvl="0" animBg="1"/>
          <p:bldP spid="6" grpId="0"/>
          <p:bldP spid="7" grpId="0" animBg="1"/>
          <p:bldP spid="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animBg="1"/>
          <p:bldP spid="4" grpId="0" bldLvl="0" animBg="1"/>
          <p:bldP spid="5" grpId="0" bldLvl="0" animBg="1"/>
          <p:bldP spid="6" grpId="0"/>
          <p:bldP spid="7" grpId="0" animBg="1"/>
          <p:bldP spid="7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545754" y="-650526"/>
            <a:ext cx="8159051" cy="8159051"/>
            <a:chOff x="-2064638" y="-46490"/>
            <a:chExt cx="5007915" cy="5007915"/>
          </a:xfrm>
        </p:grpSpPr>
        <p:sp>
          <p:nvSpPr>
            <p:cNvPr id="23" name="椭圆 22"/>
            <p:cNvSpPr/>
            <p:nvPr/>
          </p:nvSpPr>
          <p:spPr>
            <a:xfrm>
              <a:off x="-883200" y="1134470"/>
              <a:ext cx="2645038" cy="2645994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917" tIns="60958" rIns="121917" bIns="6095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同心圆 23"/>
            <p:cNvSpPr/>
            <p:nvPr/>
          </p:nvSpPr>
          <p:spPr>
            <a:xfrm>
              <a:off x="-2064638" y="-46490"/>
              <a:ext cx="5007915" cy="5007915"/>
            </a:xfrm>
            <a:prstGeom prst="donut">
              <a:avLst>
                <a:gd name="adj" fmla="val 23431"/>
              </a:avLst>
            </a:prstGeom>
            <a:gradFill rotWithShape="1">
              <a:gsLst>
                <a:gs pos="0">
                  <a:srgbClr val="01AAA4">
                    <a:shade val="38000"/>
                    <a:satMod val="150000"/>
                  </a:srgbClr>
                </a:gs>
                <a:gs pos="50000">
                  <a:srgbClr val="01AAA4">
                    <a:shade val="100000"/>
                    <a:satMod val="100000"/>
                  </a:srgbClr>
                </a:gs>
                <a:gs pos="100000">
                  <a:srgbClr val="01AAA4">
                    <a:shade val="38000"/>
                    <a:satMod val="150000"/>
                  </a:srgbClr>
                </a:gs>
              </a:gsLst>
              <a:lin ang="0" scaled="1"/>
            </a:gradFill>
            <a:ln w="38100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0" spc="15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06319" y="239975"/>
            <a:ext cx="2413955" cy="2413955"/>
            <a:chOff x="3034947" y="3861048"/>
            <a:chExt cx="2700219" cy="2700219"/>
          </a:xfrm>
          <a:effectLst/>
        </p:grpSpPr>
        <p:sp>
          <p:nvSpPr>
            <p:cNvPr id="26" name="椭圆 25"/>
            <p:cNvSpPr/>
            <p:nvPr/>
          </p:nvSpPr>
          <p:spPr>
            <a:xfrm>
              <a:off x="3506238" y="4332339"/>
              <a:ext cx="1757636" cy="17576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spc="150" dirty="0">
                  <a:solidFill>
                    <a:schemeClr val="accent4"/>
                  </a:solidFill>
                </a:rPr>
                <a:t>1</a:t>
              </a:r>
              <a:endParaRPr lang="zh-CN" altLang="en-US" sz="11500" b="1" spc="150" dirty="0">
                <a:solidFill>
                  <a:schemeClr val="accent4"/>
                </a:solidFill>
              </a:endParaRPr>
            </a:p>
          </p:txBody>
        </p:sp>
        <p:sp>
          <p:nvSpPr>
            <p:cNvPr id="31" name="同心圆 30"/>
            <p:cNvSpPr/>
            <p:nvPr/>
          </p:nvSpPr>
          <p:spPr>
            <a:xfrm>
              <a:off x="3034947" y="3861048"/>
              <a:ext cx="2700219" cy="2700219"/>
            </a:xfrm>
            <a:prstGeom prst="donut">
              <a:avLst>
                <a:gd name="adj" fmla="val 20126"/>
              </a:avLst>
            </a:prstGeom>
            <a:gradFill rotWithShape="1">
              <a:gsLst>
                <a:gs pos="0">
                  <a:srgbClr val="ED5A00">
                    <a:shade val="38000"/>
                    <a:satMod val="150000"/>
                  </a:srgbClr>
                </a:gs>
                <a:gs pos="50000">
                  <a:srgbClr val="ED5A00">
                    <a:shade val="100000"/>
                    <a:satMod val="100000"/>
                  </a:srgbClr>
                </a:gs>
                <a:gs pos="100000">
                  <a:srgbClr val="ED5A00">
                    <a:shade val="38000"/>
                    <a:satMod val="150000"/>
                  </a:srgbClr>
                </a:gs>
              </a:gsLst>
              <a:lin ang="0" scaled="1"/>
            </a:gradFill>
            <a:ln w="38100">
              <a:solidFill>
                <a:schemeClr val="bg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618015" y="2996952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prstClr val="black">
                    <a:lumMod val="85000"/>
                    <a:lumOff val="15000"/>
                  </a:prst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教材分析</a:t>
            </a:r>
            <a:endParaRPr lang="zh-CN" altLang="en-US" sz="7200" dirty="0">
              <a:solidFill>
                <a:prstClr val="black">
                  <a:lumMod val="85000"/>
                  <a:lumOff val="15000"/>
                </a:prst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230492" y="5157192"/>
            <a:ext cx="7103865" cy="7103865"/>
          </a:xfrm>
          <a:prstGeom prst="ellipse">
            <a:avLst/>
          </a:prstGeom>
          <a:solidFill>
            <a:srgbClr val="DFEB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3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395605"/>
            <a:chOff x="1630710" y="296696"/>
            <a:chExt cx="1872208" cy="396000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644228" y="314956"/>
              <a:ext cx="1723549" cy="368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一、认识教材</a:t>
              </a:r>
              <a:r>
                <a:rPr lang="en-US" altLang="zh-CN" b="1" spc="200" dirty="0">
                  <a:solidFill>
                    <a:srgbClr val="002060"/>
                  </a:solidFill>
                  <a:latin typeface="+mj-ea"/>
                  <a:ea typeface="+mj-ea"/>
                </a:rPr>
                <a:t>----</a:t>
              </a:r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学什么</a:t>
              </a:r>
              <a:endParaRPr lang="zh-CN" altLang="en-US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9245" y="855345"/>
            <a:ext cx="3834130" cy="4908550"/>
            <a:chOff x="655912" y="2105133"/>
            <a:chExt cx="2607791" cy="4693421"/>
          </a:xfrm>
        </p:grpSpPr>
        <p:sp>
          <p:nvSpPr>
            <p:cNvPr id="20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1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1438" y="2560945"/>
              <a:ext cx="2099886" cy="40158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0526" y="2870304"/>
              <a:ext cx="2099776" cy="582364"/>
            </a:xfrm>
            <a:prstGeom prst="rect">
              <a:avLst/>
            </a:prstGeom>
            <a:solidFill>
              <a:srgbClr val="19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49650" y="1262884"/>
            <a:ext cx="900000" cy="1008000"/>
            <a:chOff x="6591300" y="1966752"/>
            <a:chExt cx="830580" cy="975045"/>
          </a:xfrm>
        </p:grpSpPr>
        <p:sp>
          <p:nvSpPr>
            <p:cNvPr id="25" name="任意多边形 18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6" name="任意多边形 19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50" name="圆角矩形 41"/>
          <p:cNvSpPr/>
          <p:nvPr/>
        </p:nvSpPr>
        <p:spPr>
          <a:xfrm>
            <a:off x="2250204" y="511567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圆角矩形 41"/>
          <p:cNvSpPr/>
          <p:nvPr/>
        </p:nvSpPr>
        <p:spPr>
          <a:xfrm>
            <a:off x="541961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6425" y="2359660"/>
            <a:ext cx="3031490" cy="3197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>
                <a:sym typeface="+mn-ea"/>
              </a:rPr>
              <a:t>  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课程性质</a:t>
            </a:r>
            <a:endParaRPr lang="zh-CN" altLang="en-US" sz="32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主要内容</a:t>
            </a:r>
            <a:endParaRPr lang="zh-CN" altLang="en-US" sz="32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学习重点 </a:t>
            </a:r>
            <a:endParaRPr lang="zh-CN" altLang="en-US" sz="32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学习难点     </a:t>
            </a:r>
            <a:r>
              <a:rPr lang="zh-CN" altLang="en-US" sz="4000">
                <a:sym typeface="+mn-ea"/>
              </a:rPr>
              <a:t>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22750" y="1019810"/>
            <a:ext cx="6601460" cy="4648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800" b="1">
                <a:ea typeface="宋体" panose="02010600030101010101" pitchFamily="2" charset="-122"/>
                <a:sym typeface="+mn-ea"/>
              </a:rPr>
              <a:t>   </a:t>
            </a:r>
            <a:endParaRPr lang="zh-CN" altLang="en-US" sz="4000" b="1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95140" y="1263015"/>
            <a:ext cx="6975475" cy="4699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dirty="0" smtClean="0">
                <a:solidFill>
                  <a:srgbClr val="FF0000"/>
                </a:solidFill>
                <a:sym typeface="+mn-ea"/>
              </a:rPr>
              <a:t>课程性质</a:t>
            </a:r>
            <a:r>
              <a:rPr lang="zh-CN" altLang="en-US" sz="3200" dirty="0" smtClean="0">
                <a:sym typeface="+mn-ea"/>
              </a:rPr>
              <a:t>：</a:t>
            </a:r>
            <a:endParaRPr lang="zh-CN" altLang="en-US" sz="3200" dirty="0" smtClean="0"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 dirty="0" smtClean="0">
                <a:sym typeface="+mn-ea"/>
              </a:rPr>
              <a:t>    </a:t>
            </a:r>
            <a:r>
              <a:rPr lang="en-US" altLang="zh-CN" sz="2800" dirty="0" smtClean="0">
                <a:sym typeface="+mn-ea"/>
              </a:rPr>
              <a:t> </a:t>
            </a:r>
            <a:r>
              <a:rPr lang="zh-CN" altLang="en-US" sz="2400" dirty="0" smtClean="0">
                <a:sym typeface="+mn-ea"/>
              </a:rPr>
              <a:t>本课程包括妇儿保健知识以及妇儿常见疾病患者护理的基本知识、基本理论和基本技能。妇儿保健主要包括围婚期保健、围产期保健、围绝经期保健及儿童保健等；妇儿常见疾病患者的护理主要包括新生儿常见病、各系统常见病患儿的护理以及高危妊娠、妇科肿瘤、妇科常见病患者的护理。</a:t>
            </a:r>
            <a:r>
              <a:rPr lang="zh-CN" altLang="en-US" sz="2800" dirty="0" smtClean="0">
                <a:sym typeface="+mn-ea"/>
              </a:rPr>
              <a:t> </a:t>
            </a:r>
            <a:endParaRPr lang="zh-CN" altLang="en-US" sz="2800" dirty="0" smtClean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395605"/>
            <a:chOff x="1630710" y="296696"/>
            <a:chExt cx="1872208" cy="396000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644228" y="314956"/>
              <a:ext cx="1723549" cy="368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一、认识教材</a:t>
              </a:r>
              <a:r>
                <a:rPr lang="en-US" altLang="zh-CN" b="1" spc="200" dirty="0">
                  <a:solidFill>
                    <a:srgbClr val="002060"/>
                  </a:solidFill>
                  <a:latin typeface="+mj-ea"/>
                  <a:ea typeface="+mj-ea"/>
                </a:rPr>
                <a:t>----</a:t>
              </a:r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学什么</a:t>
              </a:r>
              <a:endParaRPr lang="zh-CN" altLang="en-US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1260" y="884901"/>
            <a:ext cx="3744417" cy="5005044"/>
            <a:chOff x="655912" y="2105133"/>
            <a:chExt cx="2607791" cy="4693421"/>
          </a:xfrm>
        </p:grpSpPr>
        <p:sp>
          <p:nvSpPr>
            <p:cNvPr id="20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1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1438" y="2560945"/>
              <a:ext cx="2099886" cy="40158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0526" y="2870304"/>
              <a:ext cx="2099776" cy="582364"/>
            </a:xfrm>
            <a:prstGeom prst="rect">
              <a:avLst/>
            </a:prstGeom>
            <a:solidFill>
              <a:srgbClr val="19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86480" y="1187319"/>
            <a:ext cx="900000" cy="1008000"/>
            <a:chOff x="6591300" y="1966752"/>
            <a:chExt cx="830580" cy="975045"/>
          </a:xfrm>
        </p:grpSpPr>
        <p:sp>
          <p:nvSpPr>
            <p:cNvPr id="25" name="任意多边形 18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6" name="任意多边形 19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50" name="圆角矩形 41"/>
          <p:cNvSpPr/>
          <p:nvPr/>
        </p:nvSpPr>
        <p:spPr>
          <a:xfrm>
            <a:off x="2250204" y="511567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圆角矩形 41"/>
          <p:cNvSpPr/>
          <p:nvPr/>
        </p:nvSpPr>
        <p:spPr>
          <a:xfrm>
            <a:off x="541961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835" y="2153285"/>
            <a:ext cx="2323465" cy="4023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课程性质</a:t>
            </a:r>
            <a:endParaRPr lang="zh-CN" altLang="en-US" sz="3600"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主要内容</a:t>
            </a:r>
            <a:endParaRPr lang="zh-CN" altLang="en-US" sz="3600" dirty="0" smtClean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学习重点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学习难点</a:t>
            </a:r>
            <a:r>
              <a:rPr lang="zh-CN" altLang="en-US" sz="4000">
                <a:sym typeface="+mn-ea"/>
              </a:rPr>
              <a:t>      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06850" y="1163955"/>
            <a:ext cx="7652385" cy="5157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ym typeface="+mn-ea"/>
              </a:rPr>
              <a:t>一、课程内容：</a:t>
            </a:r>
            <a:br>
              <a:rPr lang="zh-CN" altLang="zh-CN" sz="2400">
                <a:sym typeface="+mn-ea"/>
              </a:rPr>
            </a:br>
            <a:r>
              <a:rPr lang="en-US" altLang="zh-CN" sz="2400">
                <a:sym typeface="+mn-ea"/>
              </a:rPr>
              <a:t>         1.</a:t>
            </a:r>
            <a:r>
              <a:rPr lang="zh-CN" altLang="zh-CN" sz="2400">
                <a:sym typeface="+mn-ea"/>
              </a:rPr>
              <a:t>包括妇儿保健知识以及常见疾病患者护理的基</a:t>
            </a:r>
            <a:r>
              <a:rPr lang="en-US" altLang="zh-CN" sz="2400">
                <a:sym typeface="+mn-ea"/>
              </a:rPr>
              <a:t>            </a:t>
            </a:r>
            <a:r>
              <a:rPr lang="zh-CN" altLang="zh-CN" sz="2400">
                <a:sym typeface="+mn-ea"/>
              </a:rPr>
              <a:t>本知识、基本理论和基本技能。</a:t>
            </a:r>
            <a:endParaRPr lang="zh-CN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   2.</a:t>
            </a:r>
            <a:r>
              <a:rPr lang="zh-CN" altLang="zh-CN" sz="2400">
                <a:sym typeface="+mn-ea"/>
              </a:rPr>
              <a:t>妇儿保健主要包括新生儿常见病、各系统常见病患儿的护理以及妇女高危妊娠、妇科肿瘤、妇科常见病患者的护理。</a:t>
            </a:r>
            <a:br>
              <a:rPr lang="zh-CN" altLang="zh-CN" sz="2400">
                <a:sym typeface="+mn-ea"/>
              </a:rPr>
            </a:br>
            <a:endParaRPr lang="zh-CN" altLang="zh-CN" sz="2400">
              <a:sym typeface="+mn-ea"/>
            </a:endParaRPr>
          </a:p>
          <a:p>
            <a:r>
              <a:rPr lang="zh-CN" altLang="zh-CN" sz="2400">
                <a:sym typeface="+mn-ea"/>
              </a:rPr>
              <a:t>二、网络核心课程基本学习任务</a:t>
            </a:r>
            <a:br>
              <a:rPr lang="zh-CN" altLang="zh-CN" sz="2400">
                <a:sym typeface="+mn-ea"/>
              </a:rPr>
            </a:br>
            <a:r>
              <a:rPr lang="zh-CN" altLang="zh-CN" sz="2400">
                <a:sym typeface="+mn-ea"/>
              </a:rPr>
              <a:t>1．共18章40个模块的学习。每个模块包括学习目标、病例导入、图文声像影整合的学习内容及该模块对应的随学随练。</a:t>
            </a:r>
            <a:br>
              <a:rPr lang="zh-CN" altLang="zh-CN" sz="2400">
                <a:sym typeface="+mn-ea"/>
              </a:rPr>
            </a:br>
            <a:r>
              <a:rPr lang="zh-CN" altLang="zh-CN" sz="2400">
                <a:sym typeface="+mn-ea"/>
              </a:rPr>
              <a:t>2．共5次形成性考核任务，计入形成性考核成绩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395605"/>
            <a:chOff x="1630710" y="296696"/>
            <a:chExt cx="1872208" cy="396000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644228" y="314956"/>
              <a:ext cx="1723549" cy="368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一、认识教材</a:t>
              </a:r>
              <a:r>
                <a:rPr lang="en-US" altLang="zh-CN" b="1" spc="200" dirty="0">
                  <a:solidFill>
                    <a:srgbClr val="002060"/>
                  </a:solidFill>
                  <a:latin typeface="+mj-ea"/>
                  <a:ea typeface="+mj-ea"/>
                </a:rPr>
                <a:t>----</a:t>
              </a:r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学什么</a:t>
              </a:r>
              <a:endParaRPr lang="zh-CN" altLang="en-US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1260" y="884901"/>
            <a:ext cx="3744417" cy="5005044"/>
            <a:chOff x="655912" y="2105133"/>
            <a:chExt cx="2607791" cy="4693421"/>
          </a:xfrm>
        </p:grpSpPr>
        <p:sp>
          <p:nvSpPr>
            <p:cNvPr id="20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1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1438" y="2560945"/>
              <a:ext cx="2099886" cy="40158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0526" y="2870304"/>
              <a:ext cx="2099776" cy="582364"/>
            </a:xfrm>
            <a:prstGeom prst="rect">
              <a:avLst/>
            </a:prstGeom>
            <a:solidFill>
              <a:srgbClr val="19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15360" y="1124454"/>
            <a:ext cx="900000" cy="1008000"/>
            <a:chOff x="6591300" y="1966752"/>
            <a:chExt cx="830580" cy="975045"/>
          </a:xfrm>
        </p:grpSpPr>
        <p:sp>
          <p:nvSpPr>
            <p:cNvPr id="25" name="任意多边形 18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6" name="任意多边形 19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50" name="圆角矩形 41"/>
          <p:cNvSpPr/>
          <p:nvPr/>
        </p:nvSpPr>
        <p:spPr>
          <a:xfrm>
            <a:off x="2250204" y="511567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圆角矩形 41"/>
          <p:cNvSpPr/>
          <p:nvPr/>
        </p:nvSpPr>
        <p:spPr>
          <a:xfrm>
            <a:off x="541961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835" y="2153285"/>
            <a:ext cx="2323465" cy="4023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课程性质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主要内容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C00000"/>
                </a:solidFill>
                <a:sym typeface="+mn-ea"/>
              </a:rPr>
              <a:t>学习重点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学习难点</a:t>
            </a:r>
            <a:r>
              <a:rPr lang="zh-CN" altLang="en-US" sz="4000">
                <a:sym typeface="+mn-ea"/>
              </a:rPr>
              <a:t>      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2260" y="1557020"/>
            <a:ext cx="7292340" cy="4530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ym typeface="+mn-ea"/>
              </a:rPr>
              <a:t>学习重点：</a:t>
            </a:r>
            <a:endParaRPr lang="zh-CN" altLang="en-US" sz="3200"/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         1</a:t>
            </a:r>
            <a:r>
              <a:rPr lang="zh-CN" altLang="en-US" sz="2400">
                <a:sym typeface="+mn-ea"/>
              </a:rPr>
              <a:t>、</a:t>
            </a:r>
            <a:r>
              <a:rPr lang="zh-CN" altLang="zh-CN" sz="2400">
                <a:sym typeface="+mn-ea"/>
              </a:rPr>
              <a:t>妇儿保健知识以及常见疾病患者护理</a:t>
            </a:r>
            <a:endParaRPr lang="zh-CN" altLang="zh-CN" sz="2400"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 2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、学习模块正文学习内容中的文本、视频，可</a:t>
            </a: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以选学其中的一种或两种。</a:t>
            </a:r>
            <a:endParaRPr lang="zh-CN" altLang="en-US" sz="2400" dirty="0" smtClean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3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、完成每个模块的随学随练。</a:t>
            </a:r>
            <a:endParaRPr lang="zh-CN" altLang="en-US" sz="2400" dirty="0" smtClean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4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、必须完成</a:t>
            </a:r>
            <a:r>
              <a:rPr lang="en-US" altLang="zh-CN" sz="2400" dirty="0" smtClean="0">
                <a:latin typeface="+mn-ea"/>
                <a:cs typeface="+mn-ea"/>
                <a:sym typeface="+mn-ea"/>
              </a:rPr>
              <a:t>5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次网络课程形成性考核任务，这样才能获取形成性考核成绩。</a:t>
            </a:r>
            <a:endParaRPr lang="zh-CN" altLang="en-US" sz="2400" dirty="0" smtClean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400" dirty="0" smtClean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395605"/>
            <a:chOff x="1630710" y="296696"/>
            <a:chExt cx="1872208" cy="396000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644228" y="314956"/>
              <a:ext cx="1723549" cy="368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一、认识教材</a:t>
              </a:r>
              <a:r>
                <a:rPr lang="en-US" altLang="zh-CN" b="1" spc="200" dirty="0">
                  <a:solidFill>
                    <a:srgbClr val="002060"/>
                  </a:solidFill>
                  <a:latin typeface="+mj-ea"/>
                  <a:ea typeface="+mj-ea"/>
                </a:rPr>
                <a:t>----</a:t>
              </a:r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学什么</a:t>
              </a:r>
              <a:endParaRPr lang="zh-CN" altLang="en-US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1260" y="884901"/>
            <a:ext cx="3744417" cy="5005044"/>
            <a:chOff x="655912" y="2105133"/>
            <a:chExt cx="2607791" cy="4693421"/>
          </a:xfrm>
        </p:grpSpPr>
        <p:sp>
          <p:nvSpPr>
            <p:cNvPr id="20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1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1438" y="2560945"/>
              <a:ext cx="2099886" cy="40158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0526" y="2870304"/>
              <a:ext cx="2099776" cy="582364"/>
            </a:xfrm>
            <a:prstGeom prst="rect">
              <a:avLst/>
            </a:prstGeom>
            <a:solidFill>
              <a:srgbClr val="19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58870" y="1158109"/>
            <a:ext cx="900000" cy="1008000"/>
            <a:chOff x="6591300" y="1966752"/>
            <a:chExt cx="830580" cy="975045"/>
          </a:xfrm>
        </p:grpSpPr>
        <p:sp>
          <p:nvSpPr>
            <p:cNvPr id="25" name="任意多边形 18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6" name="任意多边形 19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50" name="圆角矩形 41"/>
          <p:cNvSpPr/>
          <p:nvPr/>
        </p:nvSpPr>
        <p:spPr>
          <a:xfrm>
            <a:off x="2250204" y="511567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圆角矩形 41"/>
          <p:cNvSpPr/>
          <p:nvPr/>
        </p:nvSpPr>
        <p:spPr>
          <a:xfrm>
            <a:off x="541961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835" y="2153285"/>
            <a:ext cx="2323465" cy="4023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课程性质</a:t>
            </a:r>
            <a:endParaRPr lang="zh-CN" altLang="en-US" sz="3600"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主要内容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学习重点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C00000"/>
                </a:solidFill>
                <a:sym typeface="+mn-ea"/>
              </a:rPr>
              <a:t>学习难点</a:t>
            </a:r>
            <a:r>
              <a:rPr lang="zh-CN" altLang="en-US" sz="4000">
                <a:sym typeface="+mn-ea"/>
              </a:rPr>
              <a:t>      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5435" y="1628775"/>
            <a:ext cx="7292340" cy="4530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3200" dirty="0" smtClean="0">
                <a:sym typeface="+mn-ea"/>
              </a:rPr>
              <a:t>学习难点：</a:t>
            </a:r>
            <a:endParaRPr lang="zh-CN" altLang="en-US" sz="3200" dirty="0" smtClean="0"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 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一、</a:t>
            </a:r>
            <a:r>
              <a:rPr lang="zh-CN" altLang="zh-CN" sz="2400">
                <a:sym typeface="+mn-ea"/>
              </a:rPr>
              <a:t>常见病患儿的护理以及妇科常见病患者的护理。</a:t>
            </a:r>
            <a:br>
              <a:rPr lang="zh-CN" altLang="zh-CN" sz="2400">
                <a:sym typeface="+mn-ea"/>
              </a:rPr>
            </a:b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二、呼吸系统患儿疾病的处理</a:t>
            </a:r>
            <a:endParaRPr lang="zh-CN" altLang="en-US" sz="2400" dirty="0" smtClean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三、查看病例导入或结合自己工作中的实际问题，开始模块正文的学习。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545754" y="-650526"/>
            <a:ext cx="8159051" cy="8159051"/>
            <a:chOff x="-2064638" y="-46490"/>
            <a:chExt cx="5007915" cy="5007915"/>
          </a:xfrm>
        </p:grpSpPr>
        <p:sp>
          <p:nvSpPr>
            <p:cNvPr id="3" name="椭圆 2"/>
            <p:cNvSpPr/>
            <p:nvPr/>
          </p:nvSpPr>
          <p:spPr>
            <a:xfrm>
              <a:off x="-883200" y="1134470"/>
              <a:ext cx="2645038" cy="2645994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917" tIns="60958" rIns="121917" bIns="6095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同心圆 3"/>
            <p:cNvSpPr/>
            <p:nvPr/>
          </p:nvSpPr>
          <p:spPr>
            <a:xfrm>
              <a:off x="-2064638" y="-46490"/>
              <a:ext cx="5007915" cy="5007915"/>
            </a:xfrm>
            <a:prstGeom prst="donut">
              <a:avLst>
                <a:gd name="adj" fmla="val 23431"/>
              </a:avLst>
            </a:prstGeom>
            <a:gradFill rotWithShape="1">
              <a:gsLst>
                <a:gs pos="0">
                  <a:srgbClr val="01AAA4">
                    <a:shade val="38000"/>
                    <a:satMod val="150000"/>
                  </a:srgbClr>
                </a:gs>
                <a:gs pos="50000">
                  <a:srgbClr val="01AAA4">
                    <a:shade val="100000"/>
                    <a:satMod val="100000"/>
                  </a:srgbClr>
                </a:gs>
                <a:gs pos="100000">
                  <a:srgbClr val="01AAA4">
                    <a:shade val="38000"/>
                    <a:satMod val="150000"/>
                  </a:srgbClr>
                </a:gs>
              </a:gsLst>
              <a:lin ang="0" scaled="1"/>
            </a:gradFill>
            <a:ln w="38100">
              <a:solidFill>
                <a:schemeClr val="bg1"/>
              </a:solidFill>
            </a:ln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0" spc="15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06319" y="239975"/>
            <a:ext cx="2413955" cy="2413955"/>
            <a:chOff x="3034947" y="3861048"/>
            <a:chExt cx="2700219" cy="2700219"/>
          </a:xfrm>
          <a:effectLst/>
        </p:grpSpPr>
        <p:sp>
          <p:nvSpPr>
            <p:cNvPr id="6" name="椭圆 5"/>
            <p:cNvSpPr/>
            <p:nvPr/>
          </p:nvSpPr>
          <p:spPr>
            <a:xfrm>
              <a:off x="3506238" y="4332339"/>
              <a:ext cx="1757636" cy="17576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b="1" spc="150" dirty="0">
                  <a:solidFill>
                    <a:schemeClr val="accent4"/>
                  </a:solidFill>
                </a:rPr>
                <a:t>2</a:t>
              </a:r>
              <a:endParaRPr lang="zh-CN" altLang="en-US" sz="11500" b="1" spc="150" dirty="0">
                <a:solidFill>
                  <a:schemeClr val="accent4"/>
                </a:solidFill>
              </a:endParaRPr>
            </a:p>
          </p:txBody>
        </p:sp>
        <p:sp>
          <p:nvSpPr>
            <p:cNvPr id="7" name="同心圆 6"/>
            <p:cNvSpPr/>
            <p:nvPr/>
          </p:nvSpPr>
          <p:spPr>
            <a:xfrm>
              <a:off x="3034947" y="3861048"/>
              <a:ext cx="2700219" cy="2700219"/>
            </a:xfrm>
            <a:prstGeom prst="donut">
              <a:avLst>
                <a:gd name="adj" fmla="val 20126"/>
              </a:avLst>
            </a:prstGeom>
            <a:gradFill rotWithShape="1">
              <a:gsLst>
                <a:gs pos="0">
                  <a:srgbClr val="ED5A00">
                    <a:shade val="38000"/>
                    <a:satMod val="150000"/>
                  </a:srgbClr>
                </a:gs>
                <a:gs pos="50000">
                  <a:srgbClr val="ED5A00">
                    <a:shade val="100000"/>
                    <a:satMod val="100000"/>
                  </a:srgbClr>
                </a:gs>
                <a:gs pos="100000">
                  <a:srgbClr val="ED5A00">
                    <a:shade val="38000"/>
                    <a:satMod val="150000"/>
                  </a:srgbClr>
                </a:gs>
              </a:gsLst>
              <a:lin ang="0" scaled="1"/>
            </a:gradFill>
            <a:ln w="38100">
              <a:solidFill>
                <a:schemeClr val="bg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618014" y="2996317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prstClr val="black">
                    <a:lumMod val="85000"/>
                    <a:lumOff val="15000"/>
                  </a:prst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学法指导</a:t>
            </a:r>
            <a:endParaRPr lang="zh-CN" altLang="en-US" sz="7200" dirty="0">
              <a:solidFill>
                <a:prstClr val="black">
                  <a:lumMod val="85000"/>
                  <a:lumOff val="15000"/>
                </a:prst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13589" y="3901212"/>
            <a:ext cx="309880" cy="537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2900" dirty="0">
              <a:solidFill>
                <a:schemeClr val="tx1">
                  <a:lumMod val="50000"/>
                  <a:lumOff val="50000"/>
                </a:schemeClr>
              </a:solidFill>
              <a:latin typeface="Helvetica Light" pitchFamily="50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30492" y="5157192"/>
            <a:ext cx="7103865" cy="7103865"/>
          </a:xfrm>
          <a:prstGeom prst="ellipse">
            <a:avLst/>
          </a:prstGeom>
          <a:solidFill>
            <a:srgbClr val="DFEB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0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bldLvl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一、查看学习目标，明确学习重点。</a:t>
            </a:r>
            <a:endParaRPr lang="zh-CN" altLang="en-US" sz="2800" b="1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r>
              <a:rPr lang="zh-CN" altLang="en-US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二、学习模块正文学习内容中的文本、</a:t>
            </a:r>
            <a:r>
              <a:rPr lang="en-US" altLang="zh-CN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</a:t>
            </a:r>
            <a:r>
              <a:rPr lang="zh-CN" altLang="en-US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视频，可以选学其中的一种或两种。</a:t>
            </a:r>
            <a:endParaRPr lang="zh-CN" altLang="en-US" sz="2800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三、完成每个模块的随学随练。</a:t>
            </a:r>
            <a:r>
              <a:rPr lang="zh-CN" altLang="en-US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每道题都有相关知识点，在练习中可以进一步对掌握不好的知识进行学习，为完成形成性考核任务做好准备。</a:t>
            </a:r>
            <a:endParaRPr lang="zh-CN" altLang="en-US" sz="2800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195" y="1199515"/>
            <a:ext cx="3797300" cy="516572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429000"/>
            <a:ext cx="40430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</a:t>
            </a:r>
            <a:r>
              <a:rPr lang="zh-CN" altLang="en-US" sz="4000" b="1">
                <a:sym typeface="+mn-ea"/>
              </a:rPr>
              <a:t>学法指导</a:t>
            </a: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847929" y="112467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10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ISPRING_PRESENTATION_TITLE" val="教学设计专用"/>
  <p:tag name="COMMONDATA" val="eyJoZGlkIjoiYzViMjY0ODI5ZTdiYzk5NWZhNzdlOTAxZmNlNTEwMzkifQ=="/>
  <p:tag name="KSO_WPP_MARK_KEY" val="a845587e-10af-4e11-a90d-e81558b57c1b"/>
  <p:tag name="commondata" val="eyJoZGlkIjoiNTY3YWYxOGEyZTQyZTA5MjYzM2JiYjRjOGEyZTI1NjM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1190_1*d*1"/>
  <p:tag name="KSO_WM_TEMPLATE_CATEGORY" val="custom"/>
  <p:tag name="KSO_WM_TEMPLATE_INDEX" val="20231190"/>
  <p:tag name="KSO_WM_UNIT_LAYERLEVEL" val="1"/>
  <p:tag name="KSO_WM_TAG_VERSION" val="3.0"/>
  <p:tag name="KSO_WM_UNIT_VALUE" val="1111*3388"/>
  <p:tag name="KSO_WM_UNIT_TYPE" val="d"/>
  <p:tag name="KSO_WM_UNIT_INDEX" val="1"/>
</p:tagLst>
</file>

<file path=ppt/tags/tag32.xml><?xml version="1.0" encoding="utf-8"?>
<p:tagLst xmlns:p="http://schemas.openxmlformats.org/presentationml/2006/main">
  <p:tag name="KSO_WM_BEAUTIFY_FLAG" val="#wm#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custom20231190_1*i*2"/>
  <p:tag name="KSO_WM_TEMPLATE_CATEGORY" val="custom"/>
  <p:tag name="KSO_WM_TEMPLATE_INDEX" val="20231190"/>
  <p:tag name="KSO_WM_UNIT_LAYERLEVEL" val="1"/>
  <p:tag name="KSO_WM_TAG_VERSION" val="3.0"/>
  <p:tag name="KSO_WM_UNIT_TYPE" val="i"/>
  <p:tag name="KSO_WM_UNIT_INDEX" val="2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SLIDE_TYPE" val="text"/>
  <p:tag name="KSO_WM_SLIDE_SUBTYPE" val="picTxt"/>
  <p:tag name="KSO_WM_SLIDE_SIZE" val="961*499"/>
  <p:tag name="KSO_WM_SLIDE_POSITION" val="-1*0"/>
  <p:tag name="KSO_WM_SLIDE_LAYOUT" val="a_d_f"/>
  <p:tag name="KSO_WM_SLIDE_LAYOUT_CNT" val="1_1_1"/>
  <p:tag name="KSO_WM_TEMPLATE_INDEX" val="20231190"/>
  <p:tag name="KSO_WM_TEMPLATE_SUBCATEGORY" val="0"/>
  <p:tag name="KSO_WM_SLIDE_INDEX" val="1"/>
  <p:tag name="KSO_WM_TAG_VERSION" val="3.0"/>
  <p:tag name="KSO_WM_SLIDE_ID" val="custom20231190_1"/>
  <p:tag name="KSO_WM_SLIDE_ITEM_CNT" val="0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TABLE_ENDDRAG_ORIGIN_RECT" val="493*117"/>
  <p:tag name="TABLE_ENDDRAG_RECT" val="333*303*493*117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441.5743307086615,&quot;left&quot;:380.4997637795276,&quot;top&quot;:84.07566929133858,&quot;width&quot;:527.0502362204725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2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5A00"/>
      </a:accent1>
      <a:accent2>
        <a:srgbClr val="98CC39"/>
      </a:accent2>
      <a:accent3>
        <a:srgbClr val="01AAA4"/>
      </a:accent3>
      <a:accent4>
        <a:srgbClr val="294B5B"/>
      </a:accent4>
      <a:accent5>
        <a:srgbClr val="FBBE1C"/>
      </a:accent5>
      <a:accent6>
        <a:srgbClr val="1A67A2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pc="15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2314</Words>
  <Application>WPS 演示</Application>
  <PresentationFormat>自定义</PresentationFormat>
  <Paragraphs>308</Paragraphs>
  <Slides>27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宋体</vt:lpstr>
      <vt:lpstr>Wingdings</vt:lpstr>
      <vt:lpstr>Franklin Gothic Book</vt:lpstr>
      <vt:lpstr>微软雅黑</vt:lpstr>
      <vt:lpstr>Hiragino Sans GB W3</vt:lpstr>
      <vt:lpstr>Calibri</vt:lpstr>
      <vt:lpstr>Calibri</vt:lpstr>
      <vt:lpstr>Impact</vt:lpstr>
      <vt:lpstr>隶书</vt:lpstr>
      <vt:lpstr>方正正中黑简体</vt:lpstr>
      <vt:lpstr>Arial</vt:lpstr>
      <vt:lpstr>方正兰亭超细黑简体</vt:lpstr>
      <vt:lpstr>Helvetica Light</vt:lpstr>
      <vt:lpstr>华文楷体</vt:lpstr>
      <vt:lpstr>黑体</vt:lpstr>
      <vt:lpstr>Arial Unicode MS</vt:lpstr>
      <vt:lpstr>等线</vt:lpstr>
      <vt:lpstr>华文琥珀</vt:lpstr>
      <vt:lpstr>方正姚体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登陆国家开放教育学生平台——找到这门课程---点击去学习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我图网TH8154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教学设计专用</dc:title>
  <dc:creator>TH8154</dc:creator>
  <cp:keywords>我图网TH8154独家授权</cp:keywords>
  <dc:subject>教育类PPT</dc:subject>
  <cp:lastModifiedBy>莲子</cp:lastModifiedBy>
  <cp:revision>511</cp:revision>
  <dcterms:created xsi:type="dcterms:W3CDTF">2018-03-23T00:06:00Z</dcterms:created>
  <dcterms:modified xsi:type="dcterms:W3CDTF">2024-05-22T08:16:57Z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B9A814E4472F422FB4765A9763CDB89D_13</vt:lpwstr>
  </property>
</Properties>
</file>