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524" r:id="rId3"/>
    <p:sldId id="573" r:id="rId4"/>
    <p:sldId id="575" r:id="rId5"/>
    <p:sldId id="534" r:id="rId6"/>
    <p:sldId id="616" r:id="rId7"/>
    <p:sldId id="527" r:id="rId8"/>
    <p:sldId id="572" r:id="rId9"/>
    <p:sldId id="541" r:id="rId10"/>
    <p:sldId id="654" r:id="rId11"/>
    <p:sldId id="655" r:id="rId13"/>
    <p:sldId id="656" r:id="rId14"/>
    <p:sldId id="657" r:id="rId15"/>
    <p:sldId id="658" r:id="rId16"/>
    <p:sldId id="693" r:id="rId17"/>
    <p:sldId id="699" r:id="rId18"/>
    <p:sldId id="700" r:id="rId19"/>
    <p:sldId id="701" r:id="rId20"/>
    <p:sldId id="702" r:id="rId21"/>
    <p:sldId id="703" r:id="rId22"/>
    <p:sldId id="704" r:id="rId23"/>
    <p:sldId id="540" r:id="rId24"/>
  </p:sldIdLst>
  <p:sldSz cx="12192000" cy="6858000"/>
  <p:notesSz cx="6858000" cy="9144000"/>
  <p:custDataLst>
    <p:tags r:id="rId28"/>
  </p:custDataLst>
  <p:defaultText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defaultTextStyle>
  <p:extLst>
    <p:ext uri="{EFAFB233-063F-42B5-8137-9DF3F51BA10A}">
      <p15:sldGuideLst xmlns:p15="http://schemas.microsoft.com/office/powerpoint/2012/main">
        <p15:guide id="13" orient="horz" pos="3757" userDrawn="1">
          <p15:clr>
            <a:srgbClr val="A4A3A4"/>
          </p15:clr>
        </p15:guide>
        <p15:guide id="2" pos="672" userDrawn="1">
          <p15:clr>
            <a:srgbClr val="A4A3A4"/>
          </p15:clr>
        </p15:guide>
        <p15:guide id="3" pos="9596" userDrawn="1">
          <p15:clr>
            <a:srgbClr val="A4A3A4"/>
          </p15:clr>
        </p15:guide>
        <p15:guide id="4" orient="horz" pos="4876" userDrawn="1">
          <p15:clr>
            <a:srgbClr val="A4A3A4"/>
          </p15:clr>
        </p15:guide>
        <p15:guide id="5" orient="horz" pos="1366" userDrawn="1">
          <p15:clr>
            <a:srgbClr val="A4A3A4"/>
          </p15:clr>
        </p15:guide>
        <p15:guide id="6" orient="horz" pos="280" userDrawn="1">
          <p15:clr>
            <a:srgbClr val="A4A3A4"/>
          </p15:clr>
        </p15:guide>
        <p15:guide id="7" orient="horz" pos="5480" userDrawn="1">
          <p15:clr>
            <a:srgbClr val="A4A3A4"/>
          </p15:clr>
        </p15:guide>
        <p15:guide id="8" pos="5147" userDrawn="1">
          <p15:clr>
            <a:srgbClr val="A4A3A4"/>
          </p15:clr>
        </p15:guide>
        <p15:guide id="9" orient="horz" pos="2628" userDrawn="1">
          <p15:clr>
            <a:srgbClr val="A4A3A4"/>
          </p15:clr>
        </p15:guide>
        <p15:guide id="11" orient="horz" pos="3910" userDrawn="1">
          <p15:clr>
            <a:srgbClr val="A4A3A4"/>
          </p15:clr>
        </p15:guide>
        <p15:guide id="12" orient="horz" pos="2816" userDrawn="1">
          <p15:clr>
            <a:srgbClr val="A4A3A4"/>
          </p15:clr>
        </p15:guide>
        <p15:guide id="14" orient="horz" pos="1005" userDrawn="1">
          <p15:clr>
            <a:srgbClr val="A4A3A4"/>
          </p15:clr>
        </p15:guide>
        <p15:guide id="15" orient="horz" pos="4091" userDrawn="1">
          <p15:clr>
            <a:srgbClr val="A4A3A4"/>
          </p15:clr>
        </p15:guide>
        <p15:guide id="16" orient="horz" pos="0" userDrawn="1">
          <p15:clr>
            <a:srgbClr val="A4A3A4"/>
          </p15:clr>
        </p15:guide>
        <p15:guide id="17" orient="horz" pos="2942" userDrawn="1">
          <p15:clr>
            <a:srgbClr val="A4A3A4"/>
          </p15:clr>
        </p15:guide>
        <p15:guide id="18" pos="483" userDrawn="1">
          <p15:clr>
            <a:srgbClr val="A4A3A4"/>
          </p15:clr>
        </p15:guide>
        <p15:guide id="19" pos="7197" userDrawn="1">
          <p15:clr>
            <a:srgbClr val="A4A3A4"/>
          </p15:clr>
        </p15:guide>
        <p15:guide id="20" pos="38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9315"/>
    <a:srgbClr val="C91D90"/>
    <a:srgbClr val="FF3BBE"/>
    <a:srgbClr val="22ADDE"/>
    <a:srgbClr val="42C0FF"/>
    <a:srgbClr val="CC3C3C"/>
    <a:srgbClr val="DF25A1"/>
    <a:srgbClr val="88A814"/>
    <a:srgbClr val="A3C718"/>
    <a:srgbClr val="2E8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9" autoAdjust="0"/>
    <p:restoredTop sz="94424" autoAdjust="0"/>
  </p:normalViewPr>
  <p:slideViewPr>
    <p:cSldViewPr snapToGrid="0" showGuides="1">
      <p:cViewPr varScale="1">
        <p:scale>
          <a:sx n="109" d="100"/>
          <a:sy n="109" d="100"/>
        </p:scale>
        <p:origin x="534" y="78"/>
      </p:cViewPr>
      <p:guideLst>
        <p:guide orient="horz" pos="3757"/>
        <p:guide pos="672"/>
        <p:guide pos="9596"/>
        <p:guide orient="horz" pos="4876"/>
        <p:guide orient="horz" pos="1366"/>
        <p:guide orient="horz" pos="280"/>
        <p:guide orient="horz" pos="5480"/>
        <p:guide pos="5147"/>
        <p:guide orient="horz" pos="2628"/>
        <p:guide orient="horz" pos="3910"/>
        <p:guide orient="horz" pos="2816"/>
        <p:guide orient="horz" pos="1005"/>
        <p:guide orient="horz" pos="4091"/>
        <p:guide orient="horz"/>
        <p:guide orient="horz" pos="2942"/>
        <p:guide pos="483"/>
        <p:guide pos="7197"/>
        <p:guide pos="3878"/>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10.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5279F0D-1653-43CE-B15A-6F781D0C029F}" type="doc">
      <dgm:prSet loTypeId="hierarchy" loCatId="hierarchy" qsTypeId="urn:microsoft.com/office/officeart/2005/8/quickstyle/simple1#2" qsCatId="simple" csTypeId="urn:microsoft.com/office/officeart/2005/8/colors/accent1_2#2" csCatId="accent1" phldr="1"/>
      <dgm:spPr/>
      <dgm:t>
        <a:bodyPr/>
        <a:lstStyle/>
        <a:p>
          <a:endParaRPr lang="zh-CN" altLang="en-US"/>
        </a:p>
      </dgm:t>
    </dgm:pt>
    <dgm:pt modelId="{06BA9E36-05FB-486D-AC79-31AF082AE2B3}">
      <dgm:prSet phldr="0" custT="1"/>
      <dgm:spPr/>
      <dgm:t>
        <a:bodyPr vert="horz" wrap="square"/>
        <a:p>
          <a:pPr algn="l">
            <a:lnSpc>
              <a:spcPct val="100000"/>
            </a:lnSpc>
            <a:spcBef>
              <a:spcPct val="0"/>
            </a:spcBef>
            <a:spcAft>
              <a:spcPct val="35000"/>
            </a:spcAft>
          </a:pPr>
          <a:r>
            <a:rPr lang="en-US" altLang="zh-CN" sz="2800" b="1" dirty="0" smtClean="0">
              <a:latin typeface="黑体" panose="02010609060101010101" charset="-122"/>
              <a:ea typeface="黑体" panose="02010609060101010101" charset="-122"/>
            </a:rPr>
            <a:t>   </a:t>
          </a:r>
          <a:r>
            <a:rPr lang="zh-CN" altLang="en-US" sz="2800" b="1" dirty="0" smtClean="0">
              <a:latin typeface="黑体" panose="02010609060101010101" charset="-122"/>
              <a:ea typeface="黑体" panose="02010609060101010101" charset="-122"/>
            </a:rPr>
            <a:t>社交礼仪</a:t>
          </a:r>
          <a:r>
            <a:rPr lang="zh-CN" altLang="en-US" sz="2800" b="1" dirty="0">
              <a:latin typeface="黑体" panose="02010609060101010101" charset="-122"/>
              <a:ea typeface="黑体" panose="02010609060101010101" charset="-122"/>
            </a:rPr>
            <a:t/>
          </a:r>
          <a:endParaRPr lang="zh-CN" altLang="en-US" sz="2800" b="1" dirty="0">
            <a:latin typeface="黑体" panose="02010609060101010101" charset="-122"/>
            <a:ea typeface="黑体" panose="02010609060101010101" charset="-122"/>
          </a:endParaRPr>
        </a:p>
      </dgm:t>
    </dgm:pt>
    <dgm:pt modelId="{7A9A8796-F764-40C0-AD4F-6F9ED34D4A51}" cxnId="{39A60017-FF2D-4D73-AC4A-A2BB4048E259}" type="parTrans">
      <dgm:prSet/>
      <dgm:spPr/>
      <dgm:t>
        <a:bodyPr/>
        <a:lstStyle/>
        <a:p>
          <a:endParaRPr lang="zh-CN" altLang="en-US"/>
        </a:p>
      </dgm:t>
    </dgm:pt>
    <dgm:pt modelId="{5DF8EDB7-F3F1-42A8-9447-E9DEFB3F23B8}" cxnId="{39A60017-FF2D-4D73-AC4A-A2BB4048E259}" type="sibTrans">
      <dgm:prSet/>
      <dgm:spPr/>
      <dgm:t>
        <a:bodyPr/>
        <a:lstStyle/>
        <a:p>
          <a:endParaRPr lang="zh-CN" altLang="en-US"/>
        </a:p>
      </dgm:t>
    </dgm:pt>
    <dgm:pt modelId="{4A152EC5-4123-47F7-A26C-D6C72E0C30FB}">
      <dgm:prSet phldr="0" custT="1"/>
      <dgm:spPr/>
      <dgm:t>
        <a:bodyPr vert="horz" wrap="square"/>
        <a:p>
          <a:pPr algn="l">
            <a:lnSpc>
              <a:spcPct val="100000"/>
            </a:lnSpc>
            <a:spcBef>
              <a:spcPct val="0"/>
            </a:spcBef>
            <a:spcAft>
              <a:spcPct val="35000"/>
            </a:spcAft>
          </a:pPr>
          <a:r>
            <a:rPr lang="zh-CN" altLang="en-US" sz="2400" b="1" dirty="0" smtClean="0"/>
            <a:t>第一章《交往礼仪》是学习重点</a:t>
          </a:r>
          <a:r>
            <a:rPr lang="zh-CN" altLang="en-US" sz="2400" b="1" dirty="0" smtClean="0"/>
            <a:t/>
          </a:r>
          <a:endParaRPr lang="zh-CN" altLang="en-US" sz="2400" b="1" dirty="0" smtClean="0"/>
        </a:p>
      </dgm:t>
    </dgm:pt>
    <dgm:pt modelId="{3E839291-D8A7-4BCB-9492-3D14846FF7C8}" cxnId="{CD5C4E74-EE4E-4111-B15F-6E693150BA06}" type="parTrans">
      <dgm:prSet/>
      <dgm:spPr/>
      <dgm:t>
        <a:bodyPr/>
        <a:lstStyle/>
        <a:p>
          <a:endParaRPr lang="zh-CN" altLang="en-US"/>
        </a:p>
      </dgm:t>
    </dgm:pt>
    <dgm:pt modelId="{C5A8A617-E71B-455E-9AFC-09E3E8105BF6}" cxnId="{CD5C4E74-EE4E-4111-B15F-6E693150BA06}" type="sibTrans">
      <dgm:prSet/>
      <dgm:spPr/>
      <dgm:t>
        <a:bodyPr/>
        <a:lstStyle/>
        <a:p>
          <a:endParaRPr lang="zh-CN" altLang="en-US"/>
        </a:p>
      </dgm:t>
    </dgm:pt>
    <dgm:pt modelId="{39373117-2615-468E-B11F-8186338BFCB3}">
      <dgm:prSet phldr="0" custT="1"/>
      <dgm:spPr/>
      <dgm:t>
        <a:bodyPr vert="horz" wrap="square"/>
        <a:p>
          <a:pPr algn="l">
            <a:lnSpc>
              <a:spcPct val="100000"/>
            </a:lnSpc>
            <a:spcBef>
              <a:spcPct val="0"/>
            </a:spcBef>
            <a:spcAft>
              <a:spcPct val="35000"/>
            </a:spcAft>
          </a:pPr>
          <a:r>
            <a:rPr sz="2400" b="1" dirty="0" smtClean="0"/>
            <a:t>第二章 《通联礼仪》重点讲解电话、馈赠和送花礼仪</a:t>
          </a:r>
          <a:r>
            <a:rPr sz="2400" b="1" dirty="0" smtClean="0"/>
            <a:t/>
          </a:r>
          <a:endParaRPr sz="2400" b="1" dirty="0" smtClean="0"/>
        </a:p>
      </dgm:t>
    </dgm:pt>
    <dgm:pt modelId="{0087BDFA-EBAB-4272-9755-D2F694BA148D}" cxnId="{E2F6A45C-CD6E-44E5-A8A7-BF15AE0344E4}" type="parTrans">
      <dgm:prSet/>
      <dgm:spPr/>
      <dgm:t>
        <a:bodyPr/>
        <a:lstStyle/>
        <a:p>
          <a:endParaRPr lang="zh-CN" altLang="en-US"/>
        </a:p>
      </dgm:t>
    </dgm:pt>
    <dgm:pt modelId="{B3FD272D-A72D-42DA-97A5-5876D1B3DA47}" cxnId="{E2F6A45C-CD6E-44E5-A8A7-BF15AE0344E4}" type="sibTrans">
      <dgm:prSet/>
      <dgm:spPr/>
      <dgm:t>
        <a:bodyPr/>
        <a:lstStyle/>
        <a:p>
          <a:endParaRPr lang="zh-CN" altLang="en-US"/>
        </a:p>
      </dgm:t>
    </dgm:pt>
    <dgm:pt modelId="{9EB4088B-450D-45D8-BDD4-BB5F3A8135EE}">
      <dgm:prSet phldr="0" custT="1"/>
      <dgm:spPr/>
      <dgm:t>
        <a:bodyPr vert="horz" wrap="square"/>
        <a:p>
          <a:pPr algn="l">
            <a:lnSpc>
              <a:spcPct val="100000"/>
            </a:lnSpc>
            <a:spcBef>
              <a:spcPct val="0"/>
            </a:spcBef>
            <a:spcAft>
              <a:spcPct val="35000"/>
            </a:spcAft>
          </a:pPr>
          <a:r>
            <a:rPr sz="2400" b="1" dirty="0" smtClean="0"/>
            <a:t>第三章《聚会礼仪》重点内容为拜会礼仪</a:t>
          </a:r>
          <a:r>
            <a:rPr sz="2400" b="1" dirty="0" smtClean="0"/>
            <a:t/>
          </a:r>
          <a:endParaRPr sz="2400" b="1" dirty="0" smtClean="0"/>
        </a:p>
      </dgm:t>
    </dgm:pt>
    <dgm:pt modelId="{C95B2D0B-3BAF-4214-81D5-4291DE54FDAC}" cxnId="{651CBDE0-F787-4501-BDB7-84158032226A}" type="parTrans">
      <dgm:prSet/>
      <dgm:spPr/>
      <dgm:t>
        <a:bodyPr/>
        <a:lstStyle/>
        <a:p>
          <a:endParaRPr lang="zh-CN" altLang="en-US"/>
        </a:p>
      </dgm:t>
    </dgm:pt>
    <dgm:pt modelId="{B43761B0-DCB5-4274-B99A-DCCE70C9343A}" cxnId="{651CBDE0-F787-4501-BDB7-84158032226A}" type="sibTrans">
      <dgm:prSet/>
      <dgm:spPr/>
      <dgm:t>
        <a:bodyPr/>
        <a:lstStyle/>
        <a:p>
          <a:endParaRPr lang="zh-CN" altLang="en-US"/>
        </a:p>
      </dgm:t>
    </dgm:pt>
    <dgm:pt modelId="{5D14241C-66C0-4F22-836F-5280BE15F338}">
      <dgm:prSet phldr="0" custT="1"/>
      <dgm:spPr/>
      <dgm:t>
        <a:bodyPr vert="horz" wrap="square"/>
        <a:p>
          <a:pPr algn="l">
            <a:lnSpc>
              <a:spcPct val="100000"/>
            </a:lnSpc>
            <a:spcBef>
              <a:spcPct val="0"/>
            </a:spcBef>
            <a:spcAft>
              <a:spcPct val="35000"/>
            </a:spcAft>
          </a:pPr>
          <a:r>
            <a:rPr sz="2400" b="1" dirty="0" smtClean="0"/>
            <a:t>第四章《餐饮礼仪》重点讲解中餐礼仪、西餐礼仪</a:t>
          </a:r>
          <a:r>
            <a:rPr sz="2400" b="1" dirty="0" smtClean="0"/>
            <a:t/>
          </a:r>
          <a:endParaRPr sz="2400" b="1" dirty="0" smtClean="0"/>
        </a:p>
      </dgm:t>
    </dgm:pt>
    <dgm:pt modelId="{7E86D79C-602C-497E-8B7C-1DF2119F47FD}" cxnId="{28C190EA-C473-426C-B1C3-DF3D55604202}" type="parTrans">
      <dgm:prSet/>
      <dgm:spPr/>
      <dgm:t>
        <a:bodyPr/>
        <a:lstStyle/>
        <a:p>
          <a:endParaRPr lang="zh-CN" altLang="en-US"/>
        </a:p>
      </dgm:t>
    </dgm:pt>
    <dgm:pt modelId="{9B2FC433-94D3-41F3-B2A6-B28458B3E137}" cxnId="{28C190EA-C473-426C-B1C3-DF3D55604202}" type="sibTrans">
      <dgm:prSet/>
      <dgm:spPr/>
      <dgm:t>
        <a:bodyPr/>
        <a:lstStyle/>
        <a:p>
          <a:endParaRPr lang="zh-CN" altLang="en-US"/>
        </a:p>
      </dgm:t>
    </dgm:pt>
    <dgm:pt modelId="{D0BA3623-2FA2-4DF0-BDB4-933DBCD39324}">
      <dgm:prSet phldr="0" custT="1"/>
      <dgm:spPr/>
      <dgm:t>
        <a:bodyPr vert="horz" wrap="square"/>
        <a:p>
          <a:pPr algn="l">
            <a:lnSpc>
              <a:spcPct val="100000"/>
            </a:lnSpc>
            <a:spcBef>
              <a:spcPct val="0"/>
            </a:spcBef>
            <a:spcAft>
              <a:spcPct val="35000"/>
            </a:spcAft>
          </a:pPr>
          <a:r>
            <a:rPr sz="2400" b="1" dirty="0" smtClean="0"/>
            <a:t>第五章《公共礼仪》重点讲解行车礼仪</a:t>
          </a:r>
          <a:r>
            <a:rPr sz="2400" b="1" dirty="0" smtClean="0"/>
            <a:t/>
          </a:r>
          <a:endParaRPr sz="2400" b="1" dirty="0" smtClean="0"/>
        </a:p>
      </dgm:t>
    </dgm:pt>
    <dgm:pt modelId="{71F0ABE9-20CF-4488-B57E-4388D6D51833}" cxnId="{39ABAD27-791C-43C7-BA41-87EE801BC44D}" type="parTrans">
      <dgm:prSet/>
      <dgm:spPr/>
      <dgm:t>
        <a:bodyPr/>
        <a:lstStyle/>
        <a:p>
          <a:endParaRPr lang="zh-CN" altLang="en-US"/>
        </a:p>
      </dgm:t>
    </dgm:pt>
    <dgm:pt modelId="{F426194F-2877-49BD-9F32-4BC4F7088EF1}" cxnId="{39ABAD27-791C-43C7-BA41-87EE801BC44D}" type="sibTrans">
      <dgm:prSet/>
      <dgm:spPr/>
      <dgm:t>
        <a:bodyPr/>
        <a:lstStyle/>
        <a:p>
          <a:endParaRPr lang="zh-CN" altLang="en-US"/>
        </a:p>
      </dgm:t>
    </dgm:pt>
    <dgm:pt modelId="{433E948C-747C-43F4-8000-FC7FF19E5D3F}" type="pres">
      <dgm:prSet presAssocID="{15279F0D-1653-43CE-B15A-6F781D0C029F}" presName="diagram" presStyleCnt="0">
        <dgm:presLayoutVars>
          <dgm:chPref val="1"/>
          <dgm:dir/>
          <dgm:animOne val="branch"/>
          <dgm:animLvl val="lvl"/>
          <dgm:resizeHandles val="exact"/>
        </dgm:presLayoutVars>
      </dgm:prSet>
      <dgm:spPr/>
      <dgm:t>
        <a:bodyPr/>
        <a:lstStyle/>
        <a:p>
          <a:endParaRPr lang="zh-CN" altLang="en-US"/>
        </a:p>
      </dgm:t>
    </dgm:pt>
    <dgm:pt modelId="{8B527133-85C9-47B7-AB82-8ED10E8E95BA}" type="pres">
      <dgm:prSet presAssocID="{06BA9E36-05FB-486D-AC79-31AF082AE2B3}" presName="root1" presStyleCnt="0"/>
      <dgm:spPr/>
    </dgm:pt>
    <dgm:pt modelId="{7D413560-19B7-4B08-BFE9-E09E8CCCA960}" type="pres">
      <dgm:prSet presAssocID="{06BA9E36-05FB-486D-AC79-31AF082AE2B3}" presName="LevelOneTextNode" presStyleLbl="node0" presStyleIdx="0" presStyleCnt="1" custScaleX="86551" custScaleY="227016" custLinFactNeighborX="11435" custLinFactNeighborY="-7937">
        <dgm:presLayoutVars>
          <dgm:chPref val="3"/>
        </dgm:presLayoutVars>
      </dgm:prSet>
      <dgm:spPr/>
      <dgm:t>
        <a:bodyPr/>
        <a:lstStyle/>
        <a:p>
          <a:endParaRPr lang="zh-CN" altLang="en-US"/>
        </a:p>
      </dgm:t>
    </dgm:pt>
    <dgm:pt modelId="{DB83D8AA-0007-49FB-B44A-5914E6E9460C}" type="pres">
      <dgm:prSet presAssocID="{06BA9E36-05FB-486D-AC79-31AF082AE2B3}" presName="level2hierChild" presStyleCnt="0"/>
      <dgm:spPr/>
    </dgm:pt>
    <dgm:pt modelId="{BF8D8F7B-010D-4260-AC1B-1B9958B6F186}" type="pres">
      <dgm:prSet presAssocID="{3E839291-D8A7-4BCB-9492-3D14846FF7C8}" presName="conn2-1" presStyleLbl="parChTrans1D2" presStyleIdx="0" presStyleCnt="5"/>
      <dgm:spPr/>
      <dgm:t>
        <a:bodyPr/>
        <a:lstStyle/>
        <a:p>
          <a:endParaRPr lang="zh-CN" altLang="en-US"/>
        </a:p>
      </dgm:t>
    </dgm:pt>
    <dgm:pt modelId="{1C6D66D9-E840-417F-B6DC-79AA5E7DBE08}" type="pres">
      <dgm:prSet presAssocID="{3E839291-D8A7-4BCB-9492-3D14846FF7C8}" presName="connTx" presStyleCnt="0"/>
      <dgm:spPr/>
      <dgm:t>
        <a:bodyPr/>
        <a:lstStyle/>
        <a:p>
          <a:endParaRPr lang="zh-CN" altLang="en-US"/>
        </a:p>
      </dgm:t>
    </dgm:pt>
    <dgm:pt modelId="{C81C5F0F-34BF-4355-A456-FCCB26B0FBEA}" type="pres">
      <dgm:prSet presAssocID="{4A152EC5-4123-47F7-A26C-D6C72E0C30FB}" presName="root2" presStyleCnt="0"/>
      <dgm:spPr/>
    </dgm:pt>
    <dgm:pt modelId="{3BCDFFF3-5325-4623-AA39-31B65370C017}" type="pres">
      <dgm:prSet presAssocID="{4A152EC5-4123-47F7-A26C-D6C72E0C30FB}" presName="LevelTwoTextNode" presStyleLbl="node2" presStyleIdx="0" presStyleCnt="5" custScaleX="217172" custScaleY="51687">
        <dgm:presLayoutVars>
          <dgm:chPref val="3"/>
        </dgm:presLayoutVars>
      </dgm:prSet>
      <dgm:spPr/>
      <dgm:t>
        <a:bodyPr/>
        <a:lstStyle/>
        <a:p>
          <a:endParaRPr lang="zh-CN" altLang="en-US"/>
        </a:p>
      </dgm:t>
    </dgm:pt>
    <dgm:pt modelId="{71DEF82A-8342-4BA2-BF82-9666CE7E6F5C}" type="pres">
      <dgm:prSet presAssocID="{4A152EC5-4123-47F7-A26C-D6C72E0C30FB}" presName="level3hierChild" presStyleCnt="0"/>
      <dgm:spPr/>
    </dgm:pt>
    <dgm:pt modelId="{2FD7D7D5-8FDE-495A-AE6B-D022FA23FBB4}" type="pres">
      <dgm:prSet presAssocID="{0087BDFA-EBAB-4272-9755-D2F694BA148D}" presName="conn2-1" presStyleLbl="parChTrans1D2" presStyleIdx="1" presStyleCnt="5"/>
      <dgm:spPr/>
      <dgm:t>
        <a:bodyPr/>
        <a:lstStyle/>
        <a:p>
          <a:endParaRPr lang="zh-CN" altLang="en-US"/>
        </a:p>
      </dgm:t>
    </dgm:pt>
    <dgm:pt modelId="{1CA2B7C8-1042-46F0-B0D5-6DD369BF1499}" type="pres">
      <dgm:prSet presAssocID="{0087BDFA-EBAB-4272-9755-D2F694BA148D}" presName="connTx" presStyleCnt="0"/>
      <dgm:spPr/>
      <dgm:t>
        <a:bodyPr/>
        <a:lstStyle/>
        <a:p>
          <a:endParaRPr lang="zh-CN" altLang="en-US"/>
        </a:p>
      </dgm:t>
    </dgm:pt>
    <dgm:pt modelId="{673F87EC-F754-44C5-B1BA-7B06E18A6991}" type="pres">
      <dgm:prSet presAssocID="{39373117-2615-468E-B11F-8186338BFCB3}" presName="root2" presStyleCnt="0"/>
      <dgm:spPr/>
    </dgm:pt>
    <dgm:pt modelId="{703A8801-376D-4904-83F3-C77E21FBE2CB}" type="pres">
      <dgm:prSet presAssocID="{39373117-2615-468E-B11F-8186338BFCB3}" presName="LevelTwoTextNode" presStyleLbl="node2" presStyleIdx="1" presStyleCnt="5" custScaleX="217172" custScaleY="51687">
        <dgm:presLayoutVars>
          <dgm:chPref val="3"/>
        </dgm:presLayoutVars>
      </dgm:prSet>
      <dgm:spPr/>
      <dgm:t>
        <a:bodyPr/>
        <a:lstStyle/>
        <a:p>
          <a:endParaRPr lang="zh-CN" altLang="en-US"/>
        </a:p>
      </dgm:t>
    </dgm:pt>
    <dgm:pt modelId="{DB6A750B-CC6E-4E8D-ABDE-1A6773CB60F3}" type="pres">
      <dgm:prSet presAssocID="{39373117-2615-468E-B11F-8186338BFCB3}" presName="level3hierChild" presStyleCnt="0"/>
      <dgm:spPr/>
    </dgm:pt>
    <dgm:pt modelId="{C4819E63-5F60-45FA-A608-CA8FE3542D5D}" type="pres">
      <dgm:prSet presAssocID="{C95B2D0B-3BAF-4214-81D5-4291DE54FDAC}" presName="conn2-1" presStyleLbl="parChTrans1D2" presStyleIdx="2" presStyleCnt="5"/>
      <dgm:spPr/>
      <dgm:t>
        <a:bodyPr/>
        <a:lstStyle/>
        <a:p>
          <a:endParaRPr lang="zh-CN" altLang="en-US"/>
        </a:p>
      </dgm:t>
    </dgm:pt>
    <dgm:pt modelId="{BD023DFE-4A44-4C8D-8AD1-96A7B96F73EB}" type="pres">
      <dgm:prSet presAssocID="{C95B2D0B-3BAF-4214-81D5-4291DE54FDAC}" presName="connTx" presStyleCnt="0"/>
      <dgm:spPr/>
      <dgm:t>
        <a:bodyPr/>
        <a:lstStyle/>
        <a:p>
          <a:endParaRPr lang="zh-CN" altLang="en-US"/>
        </a:p>
      </dgm:t>
    </dgm:pt>
    <dgm:pt modelId="{7AC66D32-E245-4C16-89D2-8BB0B3ABBAEF}" type="pres">
      <dgm:prSet presAssocID="{9EB4088B-450D-45D8-BDD4-BB5F3A8135EE}" presName="root2" presStyleCnt="0"/>
      <dgm:spPr/>
    </dgm:pt>
    <dgm:pt modelId="{1B20E781-C343-4E2E-B82C-D75417175A8B}" type="pres">
      <dgm:prSet presAssocID="{9EB4088B-450D-45D8-BDD4-BB5F3A8135EE}" presName="LevelTwoTextNode" presStyleLbl="node2" presStyleIdx="2" presStyleCnt="5" custScaleX="217172" custScaleY="51687">
        <dgm:presLayoutVars>
          <dgm:chPref val="3"/>
        </dgm:presLayoutVars>
      </dgm:prSet>
      <dgm:spPr/>
      <dgm:t>
        <a:bodyPr/>
        <a:lstStyle/>
        <a:p>
          <a:endParaRPr lang="zh-CN" altLang="en-US"/>
        </a:p>
      </dgm:t>
    </dgm:pt>
    <dgm:pt modelId="{7B8DC26C-90FC-474F-8CF7-979694AC5B3A}" type="pres">
      <dgm:prSet presAssocID="{9EB4088B-450D-45D8-BDD4-BB5F3A8135EE}" presName="level3hierChild" presStyleCnt="0"/>
      <dgm:spPr/>
    </dgm:pt>
    <dgm:pt modelId="{54A56158-F055-4E50-8273-F6374D2730BC}" type="pres">
      <dgm:prSet presAssocID="{7E86D79C-602C-497E-8B7C-1DF2119F47FD}" presName="conn2-1" presStyleLbl="parChTrans1D2" presStyleIdx="3" presStyleCnt="5"/>
      <dgm:spPr/>
      <dgm:t>
        <a:bodyPr/>
        <a:lstStyle/>
        <a:p>
          <a:endParaRPr lang="zh-CN" altLang="en-US"/>
        </a:p>
      </dgm:t>
    </dgm:pt>
    <dgm:pt modelId="{7117E8B5-2AC9-47D4-BDEE-0205ACFBE370}" type="pres">
      <dgm:prSet presAssocID="{7E86D79C-602C-497E-8B7C-1DF2119F47FD}" presName="connTx" presStyleCnt="0"/>
      <dgm:spPr/>
      <dgm:t>
        <a:bodyPr/>
        <a:lstStyle/>
        <a:p>
          <a:endParaRPr lang="zh-CN" altLang="en-US"/>
        </a:p>
      </dgm:t>
    </dgm:pt>
    <dgm:pt modelId="{36378F67-134F-460B-A963-5C2AE829A6D0}" type="pres">
      <dgm:prSet presAssocID="{5D14241C-66C0-4F22-836F-5280BE15F338}" presName="root2" presStyleCnt="0"/>
      <dgm:spPr/>
    </dgm:pt>
    <dgm:pt modelId="{F7A0ECFF-3A33-4347-A19A-1B912843208B}" type="pres">
      <dgm:prSet presAssocID="{5D14241C-66C0-4F22-836F-5280BE15F338}" presName="LevelTwoTextNode" presStyleLbl="node2" presStyleIdx="3" presStyleCnt="5" custScaleX="217172" custScaleY="51687">
        <dgm:presLayoutVars>
          <dgm:chPref val="3"/>
        </dgm:presLayoutVars>
      </dgm:prSet>
      <dgm:spPr/>
      <dgm:t>
        <a:bodyPr/>
        <a:lstStyle/>
        <a:p>
          <a:endParaRPr lang="zh-CN" altLang="en-US"/>
        </a:p>
      </dgm:t>
    </dgm:pt>
    <dgm:pt modelId="{5FA12B8A-6EED-485B-8896-743D90B031E8}" type="pres">
      <dgm:prSet presAssocID="{5D14241C-66C0-4F22-836F-5280BE15F338}" presName="level3hierChild" presStyleCnt="0"/>
      <dgm:spPr/>
    </dgm:pt>
    <dgm:pt modelId="{F31AB8DA-E48B-45D9-B4B9-D1F56CB402E5}" type="pres">
      <dgm:prSet presAssocID="{71F0ABE9-20CF-4488-B57E-4388D6D51833}" presName="conn2-1" presStyleLbl="parChTrans1D2" presStyleIdx="4" presStyleCnt="5"/>
      <dgm:spPr/>
      <dgm:t>
        <a:bodyPr/>
        <a:lstStyle/>
        <a:p>
          <a:endParaRPr lang="zh-CN" altLang="en-US"/>
        </a:p>
      </dgm:t>
    </dgm:pt>
    <dgm:pt modelId="{45FB697E-FF0D-4F4B-AB55-A1C50A601B3C}" type="pres">
      <dgm:prSet presAssocID="{71F0ABE9-20CF-4488-B57E-4388D6D51833}" presName="connTx" presStyleCnt="0"/>
      <dgm:spPr/>
      <dgm:t>
        <a:bodyPr/>
        <a:lstStyle/>
        <a:p>
          <a:endParaRPr lang="zh-CN" altLang="en-US"/>
        </a:p>
      </dgm:t>
    </dgm:pt>
    <dgm:pt modelId="{E5293C95-E930-49E1-8FE5-4FB96007BB2A}" type="pres">
      <dgm:prSet presAssocID="{D0BA3623-2FA2-4DF0-BDB4-933DBCD39324}" presName="root2" presStyleCnt="0"/>
      <dgm:spPr/>
    </dgm:pt>
    <dgm:pt modelId="{75D0694C-EF55-4505-B9B1-5A93C52C066A}" type="pres">
      <dgm:prSet presAssocID="{D0BA3623-2FA2-4DF0-BDB4-933DBCD39324}" presName="LevelTwoTextNode" presStyleLbl="node2" presStyleIdx="4" presStyleCnt="5" custScaleX="217172" custScaleY="51687">
        <dgm:presLayoutVars>
          <dgm:chPref val="3"/>
        </dgm:presLayoutVars>
      </dgm:prSet>
      <dgm:spPr/>
      <dgm:t>
        <a:bodyPr/>
        <a:lstStyle/>
        <a:p>
          <a:endParaRPr lang="zh-CN" altLang="en-US"/>
        </a:p>
      </dgm:t>
    </dgm:pt>
    <dgm:pt modelId="{680A27E3-EEE3-4BAB-874D-B13216FBD532}" type="pres">
      <dgm:prSet presAssocID="{D0BA3623-2FA2-4DF0-BDB4-933DBCD39324}" presName="level3hierChild" presStyleCnt="0"/>
      <dgm:spPr/>
    </dgm:pt>
  </dgm:ptLst>
  <dgm:cxnLst>
    <dgm:cxn modelId="{39A60017-FF2D-4D73-AC4A-A2BB4048E259}" srcId="{15279F0D-1653-43CE-B15A-6F781D0C029F}" destId="{06BA9E36-05FB-486D-AC79-31AF082AE2B3}" srcOrd="0" destOrd="0" parTransId="{7A9A8796-F764-40C0-AD4F-6F9ED34D4A51}" sibTransId="{5DF8EDB7-F3F1-42A8-9447-E9DEFB3F23B8}"/>
    <dgm:cxn modelId="{CD5C4E74-EE4E-4111-B15F-6E693150BA06}" srcId="{06BA9E36-05FB-486D-AC79-31AF082AE2B3}" destId="{4A152EC5-4123-47F7-A26C-D6C72E0C30FB}" srcOrd="0" destOrd="0" parTransId="{3E839291-D8A7-4BCB-9492-3D14846FF7C8}" sibTransId="{C5A8A617-E71B-455E-9AFC-09E3E8105BF6}"/>
    <dgm:cxn modelId="{E2F6A45C-CD6E-44E5-A8A7-BF15AE0344E4}" srcId="{06BA9E36-05FB-486D-AC79-31AF082AE2B3}" destId="{39373117-2615-468E-B11F-8186338BFCB3}" srcOrd="1" destOrd="0" parTransId="{0087BDFA-EBAB-4272-9755-D2F694BA148D}" sibTransId="{B3FD272D-A72D-42DA-97A5-5876D1B3DA47}"/>
    <dgm:cxn modelId="{651CBDE0-F787-4501-BDB7-84158032226A}" srcId="{06BA9E36-05FB-486D-AC79-31AF082AE2B3}" destId="{9EB4088B-450D-45D8-BDD4-BB5F3A8135EE}" srcOrd="2" destOrd="0" parTransId="{C95B2D0B-3BAF-4214-81D5-4291DE54FDAC}" sibTransId="{B43761B0-DCB5-4274-B99A-DCCE70C9343A}"/>
    <dgm:cxn modelId="{28C190EA-C473-426C-B1C3-DF3D55604202}" srcId="{06BA9E36-05FB-486D-AC79-31AF082AE2B3}" destId="{5D14241C-66C0-4F22-836F-5280BE15F338}" srcOrd="3" destOrd="0" parTransId="{7E86D79C-602C-497E-8B7C-1DF2119F47FD}" sibTransId="{9B2FC433-94D3-41F3-B2A6-B28458B3E137}"/>
    <dgm:cxn modelId="{39ABAD27-791C-43C7-BA41-87EE801BC44D}" srcId="{06BA9E36-05FB-486D-AC79-31AF082AE2B3}" destId="{D0BA3623-2FA2-4DF0-BDB4-933DBCD39324}" srcOrd="4" destOrd="0" parTransId="{71F0ABE9-20CF-4488-B57E-4388D6D51833}" sibTransId="{F426194F-2877-49BD-9F32-4BC4F7088EF1}"/>
    <dgm:cxn modelId="{F3A581CB-1467-4447-A3F9-23152101642F}" type="presOf" srcId="{15279F0D-1653-43CE-B15A-6F781D0C029F}" destId="{433E948C-747C-43F4-8000-FC7FF19E5D3F}" srcOrd="0" destOrd="0" presId="urn:microsoft.com/office/officeart/2005/8/layout/hierarchy2#2"/>
    <dgm:cxn modelId="{FD516A9D-15FA-4E4F-8BAA-1A2E3831A7F8}" type="presParOf" srcId="{433E948C-747C-43F4-8000-FC7FF19E5D3F}" destId="{8B527133-85C9-47B7-AB82-8ED10E8E95BA}" srcOrd="0" destOrd="0" presId="urn:microsoft.com/office/officeart/2005/8/layout/hierarchy2#2"/>
    <dgm:cxn modelId="{B3077138-ED0C-4E59-A466-0E66BF57C039}" type="presParOf" srcId="{8B527133-85C9-47B7-AB82-8ED10E8E95BA}" destId="{7D413560-19B7-4B08-BFE9-E09E8CCCA960}" srcOrd="0" destOrd="0" presId="urn:microsoft.com/office/officeart/2005/8/layout/hierarchy2#2"/>
    <dgm:cxn modelId="{C798C5FD-A03A-4793-BB55-0E90A7393204}" type="presOf" srcId="{06BA9E36-05FB-486D-AC79-31AF082AE2B3}" destId="{7D413560-19B7-4B08-BFE9-E09E8CCCA960}" srcOrd="0" destOrd="0" presId="urn:microsoft.com/office/officeart/2005/8/layout/hierarchy2#2"/>
    <dgm:cxn modelId="{6964FF76-A99F-4CD7-91FC-5E4AA3B7A19E}" type="presParOf" srcId="{8B527133-85C9-47B7-AB82-8ED10E8E95BA}" destId="{DB83D8AA-0007-49FB-B44A-5914E6E9460C}" srcOrd="1" destOrd="0" presId="urn:microsoft.com/office/officeart/2005/8/layout/hierarchy2#2"/>
    <dgm:cxn modelId="{AB51162F-7997-40F0-B865-A8602F933CEE}" type="presParOf" srcId="{DB83D8AA-0007-49FB-B44A-5914E6E9460C}" destId="{BF8D8F7B-010D-4260-AC1B-1B9958B6F186}" srcOrd="0" destOrd="1" presId="urn:microsoft.com/office/officeart/2005/8/layout/hierarchy2#2"/>
    <dgm:cxn modelId="{699C1FD5-51FC-41A5-B5B9-3313ABE16C77}" type="presOf" srcId="{3E839291-D8A7-4BCB-9492-3D14846FF7C8}" destId="{BF8D8F7B-010D-4260-AC1B-1B9958B6F186}" srcOrd="0" destOrd="0" presId="urn:microsoft.com/office/officeart/2005/8/layout/hierarchy2#2"/>
    <dgm:cxn modelId="{45566FA9-E526-441C-AE3B-CDC87A2E361B}" type="presParOf" srcId="{BF8D8F7B-010D-4260-AC1B-1B9958B6F186}" destId="{1C6D66D9-E840-417F-B6DC-79AA5E7DBE08}" srcOrd="0" destOrd="0" presId="urn:microsoft.com/office/officeart/2005/8/layout/hierarchy2#2"/>
    <dgm:cxn modelId="{9B1368EB-C599-41F9-8E35-D8F1BAAEB7D5}" type="presOf" srcId="{3E839291-D8A7-4BCB-9492-3D14846FF7C8}" destId="{1C6D66D9-E840-417F-B6DC-79AA5E7DBE08}" srcOrd="1" destOrd="0" presId="urn:microsoft.com/office/officeart/2005/8/layout/hierarchy2#2"/>
    <dgm:cxn modelId="{E8805017-6956-416E-9C26-5A24C468AC03}" type="presParOf" srcId="{DB83D8AA-0007-49FB-B44A-5914E6E9460C}" destId="{C81C5F0F-34BF-4355-A456-FCCB26B0FBEA}" srcOrd="1" destOrd="1" presId="urn:microsoft.com/office/officeart/2005/8/layout/hierarchy2#2"/>
    <dgm:cxn modelId="{1CE377E5-1FED-4174-A770-F07DC8ED55F8}" type="presParOf" srcId="{C81C5F0F-34BF-4355-A456-FCCB26B0FBEA}" destId="{3BCDFFF3-5325-4623-AA39-31B65370C017}" srcOrd="0" destOrd="1" presId="urn:microsoft.com/office/officeart/2005/8/layout/hierarchy2#2"/>
    <dgm:cxn modelId="{1CEACD7B-01C4-47AB-8686-9F6B233639B7}" type="presOf" srcId="{4A152EC5-4123-47F7-A26C-D6C72E0C30FB}" destId="{3BCDFFF3-5325-4623-AA39-31B65370C017}" srcOrd="0" destOrd="0" presId="urn:microsoft.com/office/officeart/2005/8/layout/hierarchy2#2"/>
    <dgm:cxn modelId="{4AEAB75D-7367-44D2-AE55-1A0506EF1C25}" type="presParOf" srcId="{C81C5F0F-34BF-4355-A456-FCCB26B0FBEA}" destId="{71DEF82A-8342-4BA2-BF82-9666CE7E6F5C}" srcOrd="1" destOrd="1" presId="urn:microsoft.com/office/officeart/2005/8/layout/hierarchy2#2"/>
    <dgm:cxn modelId="{F9E67B18-036A-4BDD-AF13-E0F85DDE1C80}" type="presParOf" srcId="{DB83D8AA-0007-49FB-B44A-5914E6E9460C}" destId="{2FD7D7D5-8FDE-495A-AE6B-D022FA23FBB4}" srcOrd="2" destOrd="1" presId="urn:microsoft.com/office/officeart/2005/8/layout/hierarchy2#2"/>
    <dgm:cxn modelId="{42B40B5B-C59C-4514-8772-221E734BFBD3}" type="presOf" srcId="{0087BDFA-EBAB-4272-9755-D2F694BA148D}" destId="{2FD7D7D5-8FDE-495A-AE6B-D022FA23FBB4}" srcOrd="0" destOrd="0" presId="urn:microsoft.com/office/officeart/2005/8/layout/hierarchy2#2"/>
    <dgm:cxn modelId="{D03626A0-1318-408C-9A5B-F376D2EC177F}" type="presParOf" srcId="{2FD7D7D5-8FDE-495A-AE6B-D022FA23FBB4}" destId="{1CA2B7C8-1042-46F0-B0D5-6DD369BF1499}" srcOrd="0" destOrd="2" presId="urn:microsoft.com/office/officeart/2005/8/layout/hierarchy2#2"/>
    <dgm:cxn modelId="{6F5365D1-D9DA-44F9-8BAB-ECAB8F7655F4}" type="presOf" srcId="{0087BDFA-EBAB-4272-9755-D2F694BA148D}" destId="{1CA2B7C8-1042-46F0-B0D5-6DD369BF1499}" srcOrd="1" destOrd="0" presId="urn:microsoft.com/office/officeart/2005/8/layout/hierarchy2#2"/>
    <dgm:cxn modelId="{B0F18BF7-07BE-4C27-B2A0-222949A69ED6}" type="presParOf" srcId="{DB83D8AA-0007-49FB-B44A-5914E6E9460C}" destId="{673F87EC-F754-44C5-B1BA-7B06E18A6991}" srcOrd="3" destOrd="1" presId="urn:microsoft.com/office/officeart/2005/8/layout/hierarchy2#2"/>
    <dgm:cxn modelId="{B4096B9A-4186-46C0-AAFC-DBF7BC8BA518}" type="presParOf" srcId="{673F87EC-F754-44C5-B1BA-7B06E18A6991}" destId="{703A8801-376D-4904-83F3-C77E21FBE2CB}" srcOrd="0" destOrd="3" presId="urn:microsoft.com/office/officeart/2005/8/layout/hierarchy2#2"/>
    <dgm:cxn modelId="{0FF5975D-44A0-47C8-831D-0A40739FD66D}" type="presOf" srcId="{39373117-2615-468E-B11F-8186338BFCB3}" destId="{703A8801-376D-4904-83F3-C77E21FBE2CB}" srcOrd="0" destOrd="0" presId="urn:microsoft.com/office/officeart/2005/8/layout/hierarchy2#2"/>
    <dgm:cxn modelId="{DDD0B052-42C0-45FE-8F7C-1DE491E77A09}" type="presParOf" srcId="{673F87EC-F754-44C5-B1BA-7B06E18A6991}" destId="{DB6A750B-CC6E-4E8D-ABDE-1A6773CB60F3}" srcOrd="1" destOrd="3" presId="urn:microsoft.com/office/officeart/2005/8/layout/hierarchy2#2"/>
    <dgm:cxn modelId="{DDD088D9-58D2-4715-B522-F825A4EEE73D}" type="presParOf" srcId="{DB83D8AA-0007-49FB-B44A-5914E6E9460C}" destId="{C4819E63-5F60-45FA-A608-CA8FE3542D5D}" srcOrd="4" destOrd="1" presId="urn:microsoft.com/office/officeart/2005/8/layout/hierarchy2#2"/>
    <dgm:cxn modelId="{0C11F420-BECA-4F7A-A912-0CA27608EACB}" type="presOf" srcId="{C95B2D0B-3BAF-4214-81D5-4291DE54FDAC}" destId="{C4819E63-5F60-45FA-A608-CA8FE3542D5D}" srcOrd="0" destOrd="0" presId="urn:microsoft.com/office/officeart/2005/8/layout/hierarchy2#2"/>
    <dgm:cxn modelId="{614214DA-C586-4722-8C95-5AB33B0132BB}" type="presParOf" srcId="{C4819E63-5F60-45FA-A608-CA8FE3542D5D}" destId="{BD023DFE-4A44-4C8D-8AD1-96A7B96F73EB}" srcOrd="0" destOrd="4" presId="urn:microsoft.com/office/officeart/2005/8/layout/hierarchy2#2"/>
    <dgm:cxn modelId="{D6DBB8F7-A42D-482B-B69B-D43C6E449051}" type="presOf" srcId="{C95B2D0B-3BAF-4214-81D5-4291DE54FDAC}" destId="{BD023DFE-4A44-4C8D-8AD1-96A7B96F73EB}" srcOrd="1" destOrd="0" presId="urn:microsoft.com/office/officeart/2005/8/layout/hierarchy2#2"/>
    <dgm:cxn modelId="{47D0A9D3-3DD3-4D5F-93E0-9FFF8793054D}" type="presParOf" srcId="{DB83D8AA-0007-49FB-B44A-5914E6E9460C}" destId="{7AC66D32-E245-4C16-89D2-8BB0B3ABBAEF}" srcOrd="5" destOrd="1" presId="urn:microsoft.com/office/officeart/2005/8/layout/hierarchy2#2"/>
    <dgm:cxn modelId="{BB7E9EC6-4EA5-4837-9998-27B87C9F8BCB}" type="presParOf" srcId="{7AC66D32-E245-4C16-89D2-8BB0B3ABBAEF}" destId="{1B20E781-C343-4E2E-B82C-D75417175A8B}" srcOrd="0" destOrd="5" presId="urn:microsoft.com/office/officeart/2005/8/layout/hierarchy2#2"/>
    <dgm:cxn modelId="{CF4C0109-1EAD-46B6-995D-909C7BE5ECB4}" type="presOf" srcId="{9EB4088B-450D-45D8-BDD4-BB5F3A8135EE}" destId="{1B20E781-C343-4E2E-B82C-D75417175A8B}" srcOrd="0" destOrd="0" presId="urn:microsoft.com/office/officeart/2005/8/layout/hierarchy2#2"/>
    <dgm:cxn modelId="{294505E2-A090-42C6-ABFC-13FD2299F1C6}" type="presParOf" srcId="{7AC66D32-E245-4C16-89D2-8BB0B3ABBAEF}" destId="{7B8DC26C-90FC-474F-8CF7-979694AC5B3A}" srcOrd="1" destOrd="5" presId="urn:microsoft.com/office/officeart/2005/8/layout/hierarchy2#2"/>
    <dgm:cxn modelId="{EC0170EB-42A0-42A3-A662-A53C746A1DA1}" type="presParOf" srcId="{DB83D8AA-0007-49FB-B44A-5914E6E9460C}" destId="{54A56158-F055-4E50-8273-F6374D2730BC}" srcOrd="6" destOrd="1" presId="urn:microsoft.com/office/officeart/2005/8/layout/hierarchy2#2"/>
    <dgm:cxn modelId="{E792AD64-ECC7-468C-8687-9D201FFD4CCA}" type="presOf" srcId="{7E86D79C-602C-497E-8B7C-1DF2119F47FD}" destId="{54A56158-F055-4E50-8273-F6374D2730BC}" srcOrd="0" destOrd="0" presId="urn:microsoft.com/office/officeart/2005/8/layout/hierarchy2#2"/>
    <dgm:cxn modelId="{E2BF5DF8-A6BB-4EE3-B5A8-959756AB1126}" type="presParOf" srcId="{54A56158-F055-4E50-8273-F6374D2730BC}" destId="{7117E8B5-2AC9-47D4-BDEE-0205ACFBE370}" srcOrd="0" destOrd="6" presId="urn:microsoft.com/office/officeart/2005/8/layout/hierarchy2#2"/>
    <dgm:cxn modelId="{6FC21672-16D0-4185-830F-7A315AD1C08A}" type="presOf" srcId="{7E86D79C-602C-497E-8B7C-1DF2119F47FD}" destId="{7117E8B5-2AC9-47D4-BDEE-0205ACFBE370}" srcOrd="1" destOrd="0" presId="urn:microsoft.com/office/officeart/2005/8/layout/hierarchy2#2"/>
    <dgm:cxn modelId="{9D60E79C-8F11-4F73-B811-DCF378CDAA74}" type="presParOf" srcId="{DB83D8AA-0007-49FB-B44A-5914E6E9460C}" destId="{36378F67-134F-460B-A963-5C2AE829A6D0}" srcOrd="7" destOrd="1" presId="urn:microsoft.com/office/officeart/2005/8/layout/hierarchy2#2"/>
    <dgm:cxn modelId="{E4C408FC-8EB2-446F-8D77-FF0FB2BB5CD5}" type="presParOf" srcId="{36378F67-134F-460B-A963-5C2AE829A6D0}" destId="{F7A0ECFF-3A33-4347-A19A-1B912843208B}" srcOrd="0" destOrd="7" presId="urn:microsoft.com/office/officeart/2005/8/layout/hierarchy2#2"/>
    <dgm:cxn modelId="{8BCB8A97-DF98-4307-9138-CD0BE0D68409}" type="presOf" srcId="{5D14241C-66C0-4F22-836F-5280BE15F338}" destId="{F7A0ECFF-3A33-4347-A19A-1B912843208B}" srcOrd="0" destOrd="0" presId="urn:microsoft.com/office/officeart/2005/8/layout/hierarchy2#2"/>
    <dgm:cxn modelId="{2DB0C30F-3BA0-451B-A1F5-A73937B8CF23}" type="presParOf" srcId="{36378F67-134F-460B-A963-5C2AE829A6D0}" destId="{5FA12B8A-6EED-485B-8896-743D90B031E8}" srcOrd="1" destOrd="7" presId="urn:microsoft.com/office/officeart/2005/8/layout/hierarchy2#2"/>
    <dgm:cxn modelId="{A9F4C487-4C52-415D-AA6C-0AB8355BBD56}" type="presParOf" srcId="{DB83D8AA-0007-49FB-B44A-5914E6E9460C}" destId="{F31AB8DA-E48B-45D9-B4B9-D1F56CB402E5}" srcOrd="8" destOrd="1" presId="urn:microsoft.com/office/officeart/2005/8/layout/hierarchy2#2"/>
    <dgm:cxn modelId="{12B8A8AF-4F5F-4633-815D-8ABA66779290}" type="presOf" srcId="{71F0ABE9-20CF-4488-B57E-4388D6D51833}" destId="{F31AB8DA-E48B-45D9-B4B9-D1F56CB402E5}" srcOrd="0" destOrd="0" presId="urn:microsoft.com/office/officeart/2005/8/layout/hierarchy2#2"/>
    <dgm:cxn modelId="{DCAC2B43-54A2-4AD9-B32E-AB5010EA1374}" type="presParOf" srcId="{F31AB8DA-E48B-45D9-B4B9-D1F56CB402E5}" destId="{45FB697E-FF0D-4F4B-AB55-A1C50A601B3C}" srcOrd="0" destOrd="8" presId="urn:microsoft.com/office/officeart/2005/8/layout/hierarchy2#2"/>
    <dgm:cxn modelId="{D9832819-0043-4E3F-A211-78B11CA4AD60}" type="presOf" srcId="{71F0ABE9-20CF-4488-B57E-4388D6D51833}" destId="{45FB697E-FF0D-4F4B-AB55-A1C50A601B3C}" srcOrd="1" destOrd="0" presId="urn:microsoft.com/office/officeart/2005/8/layout/hierarchy2#2"/>
    <dgm:cxn modelId="{8CAE17E8-C7E0-4629-9769-1BCAFBFF3DC8}" type="presParOf" srcId="{DB83D8AA-0007-49FB-B44A-5914E6E9460C}" destId="{E5293C95-E930-49E1-8FE5-4FB96007BB2A}" srcOrd="9" destOrd="1" presId="urn:microsoft.com/office/officeart/2005/8/layout/hierarchy2#2"/>
    <dgm:cxn modelId="{42807586-33E0-4EA8-BAAD-0D286DC67565}" type="presParOf" srcId="{E5293C95-E930-49E1-8FE5-4FB96007BB2A}" destId="{75D0694C-EF55-4505-B9B1-5A93C52C066A}" srcOrd="0" destOrd="9" presId="urn:microsoft.com/office/officeart/2005/8/layout/hierarchy2#2"/>
    <dgm:cxn modelId="{52CACE63-C6B9-4CBE-906B-60AB6001021A}" type="presOf" srcId="{D0BA3623-2FA2-4DF0-BDB4-933DBCD39324}" destId="{75D0694C-EF55-4505-B9B1-5A93C52C066A}" srcOrd="0" destOrd="0" presId="urn:microsoft.com/office/officeart/2005/8/layout/hierarchy2#2"/>
    <dgm:cxn modelId="{C907B50E-C686-4A63-B1B8-48B5672AC127}" type="presParOf" srcId="{E5293C95-E930-49E1-8FE5-4FB96007BB2A}" destId="{680A27E3-EEE3-4BAB-874D-B13216FBD532}" srcOrd="1" destOrd="9" presId="urn:microsoft.com/office/officeart/2005/8/layout/hierarchy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726108" cy="5418667"/>
        <a:chOff x="0" y="0"/>
        <a:chExt cx="9726108" cy="5418667"/>
      </a:xfrm>
    </dsp:grpSpPr>
    <dsp:sp modelId="{7D413560-19B7-4B08-BFE9-E09E8CCCA960}">
      <dsp:nvSpPr>
        <dsp:cNvPr id="3" name="圆角矩形 2"/>
        <dsp:cNvSpPr/>
      </dsp:nvSpPr>
      <dsp:spPr bwMode="white">
        <a:xfrm>
          <a:off x="323569" y="991108"/>
          <a:ext cx="2449078" cy="321186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en-US" altLang="zh-CN" sz="2800" b="1" dirty="0" smtClean="0">
              <a:latin typeface="黑体" panose="02010609060101010101" charset="-122"/>
              <a:ea typeface="黑体" panose="02010609060101010101" charset="-122"/>
            </a:rPr>
            <a:t>   </a:t>
          </a:r>
          <a:r>
            <a:rPr lang="zh-CN" altLang="en-US" sz="2800" b="1" dirty="0" smtClean="0">
              <a:latin typeface="黑体" panose="02010609060101010101" charset="-122"/>
              <a:ea typeface="黑体" panose="02010609060101010101" charset="-122"/>
            </a:rPr>
            <a:t>社交礼仪</a:t>
          </a:r>
          <a:endParaRPr lang="zh-CN" altLang="en-US" sz="2800" b="1" dirty="0">
            <a:latin typeface="黑体" panose="02010609060101010101" charset="-122"/>
            <a:ea typeface="黑体" panose="02010609060101010101" charset="-122"/>
          </a:endParaRPr>
        </a:p>
      </dsp:txBody>
      <dsp:txXfrm>
        <a:off x="323569" y="991108"/>
        <a:ext cx="2449078" cy="3211863"/>
      </dsp:txXfrm>
    </dsp:sp>
    <dsp:sp modelId="{BF8D8F7B-010D-4260-AC1B-1B9958B6F186}">
      <dsp:nvSpPr>
        <dsp:cNvPr id="4" name="任意多边形 3"/>
        <dsp:cNvSpPr/>
      </dsp:nvSpPr>
      <dsp:spPr bwMode="white">
        <a:xfrm>
          <a:off x="2201738" y="1686188"/>
          <a:ext cx="1950103" cy="46998"/>
        </a:xfrm>
        <a:custGeom>
          <a:avLst/>
          <a:gdLst/>
          <a:ahLst/>
          <a:cxnLst/>
          <a:pathLst>
            <a:path w="3071" h="74">
              <a:moveTo>
                <a:pt x="899" y="1434"/>
              </a:moveTo>
              <a:lnTo>
                <a:pt x="2172" y="-136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201738" y="1686188"/>
        <a:ext cx="1950103" cy="46998"/>
      </dsp:txXfrm>
    </dsp:sp>
    <dsp:sp modelId="{3BCDFFF3-5325-4623-AA39-31B65370C017}">
      <dsp:nvSpPr>
        <dsp:cNvPr id="5" name="圆角矩形 4"/>
        <dsp:cNvSpPr/>
      </dsp:nvSpPr>
      <dsp:spPr bwMode="white">
        <a:xfrm>
          <a:off x="3580932" y="456696"/>
          <a:ext cx="6145176" cy="7312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2400" b="1" dirty="0" smtClean="0"/>
            <a:t>第一章《交往礼仪》是学习重点</a:t>
          </a:r>
          <a:endParaRPr lang="zh-CN" altLang="en-US" sz="2400" b="1" dirty="0" smtClean="0"/>
        </a:p>
      </dsp:txBody>
      <dsp:txXfrm>
        <a:off x="3580932" y="456696"/>
        <a:ext cx="6145176" cy="731277"/>
      </dsp:txXfrm>
    </dsp:sp>
    <dsp:sp modelId="{2FD7D7D5-8FDE-495A-AE6B-D022FA23FBB4}">
      <dsp:nvSpPr>
        <dsp:cNvPr id="6" name="任意多边形 5"/>
        <dsp:cNvSpPr/>
      </dsp:nvSpPr>
      <dsp:spPr bwMode="white">
        <a:xfrm>
          <a:off x="2597085" y="2157938"/>
          <a:ext cx="1159408" cy="46998"/>
        </a:xfrm>
        <a:custGeom>
          <a:avLst/>
          <a:gdLst/>
          <a:ahLst/>
          <a:cxnLst/>
          <a:pathLst>
            <a:path w="1826" h="74">
              <a:moveTo>
                <a:pt x="276" y="691"/>
              </a:moveTo>
              <a:lnTo>
                <a:pt x="1549" y="-61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597085" y="2157938"/>
        <a:ext cx="1159408" cy="46998"/>
      </dsp:txXfrm>
    </dsp:sp>
    <dsp:sp modelId="{703A8801-376D-4904-83F3-C77E21FBE2CB}">
      <dsp:nvSpPr>
        <dsp:cNvPr id="7" name="圆角矩形 6"/>
        <dsp:cNvSpPr/>
      </dsp:nvSpPr>
      <dsp:spPr bwMode="white">
        <a:xfrm>
          <a:off x="3580932" y="1400196"/>
          <a:ext cx="6145176" cy="7312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sz="2400" b="1" dirty="0" smtClean="0"/>
            <a:t>第二章 《通联礼仪》重点讲解电话、馈赠和送花礼仪</a:t>
          </a:r>
          <a:endParaRPr sz="2400" b="1" dirty="0" smtClean="0"/>
        </a:p>
      </dsp:txBody>
      <dsp:txXfrm>
        <a:off x="3580932" y="1400196"/>
        <a:ext cx="6145176" cy="731277"/>
      </dsp:txXfrm>
    </dsp:sp>
    <dsp:sp modelId="{C4819E63-5F60-45FA-A608-CA8FE3542D5D}">
      <dsp:nvSpPr>
        <dsp:cNvPr id="8" name="任意多边形 7"/>
        <dsp:cNvSpPr/>
      </dsp:nvSpPr>
      <dsp:spPr bwMode="white">
        <a:xfrm>
          <a:off x="2768765" y="2629687"/>
          <a:ext cx="816049" cy="46998"/>
        </a:xfrm>
        <a:custGeom>
          <a:avLst/>
          <a:gdLst/>
          <a:ahLst/>
          <a:cxnLst/>
          <a:pathLst>
            <a:path w="1285" h="74">
              <a:moveTo>
                <a:pt x="6" y="-51"/>
              </a:moveTo>
              <a:lnTo>
                <a:pt x="1279" y="125"/>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768765" y="2629687"/>
        <a:ext cx="816049" cy="46998"/>
      </dsp:txXfrm>
    </dsp:sp>
    <dsp:sp modelId="{1B20E781-C343-4E2E-B82C-D75417175A8B}">
      <dsp:nvSpPr>
        <dsp:cNvPr id="9" name="圆角矩形 8"/>
        <dsp:cNvSpPr/>
      </dsp:nvSpPr>
      <dsp:spPr bwMode="white">
        <a:xfrm>
          <a:off x="3580932" y="2343695"/>
          <a:ext cx="6145176" cy="7312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sz="2400" b="1" dirty="0" smtClean="0"/>
            <a:t>第三章《聚会礼仪》重点内容为拜会礼仪</a:t>
          </a:r>
          <a:endParaRPr sz="2400" b="1" dirty="0" smtClean="0"/>
        </a:p>
      </dsp:txBody>
      <dsp:txXfrm>
        <a:off x="3580932" y="2343695"/>
        <a:ext cx="6145176" cy="731277"/>
      </dsp:txXfrm>
    </dsp:sp>
    <dsp:sp modelId="{54A56158-F055-4E50-8273-F6374D2730BC}">
      <dsp:nvSpPr>
        <dsp:cNvPr id="10" name="任意多边形 9"/>
        <dsp:cNvSpPr/>
      </dsp:nvSpPr>
      <dsp:spPr bwMode="white">
        <a:xfrm>
          <a:off x="2511954" y="3101437"/>
          <a:ext cx="1329671" cy="46998"/>
        </a:xfrm>
        <a:custGeom>
          <a:avLst/>
          <a:gdLst/>
          <a:ahLst/>
          <a:cxnLst/>
          <a:pathLst>
            <a:path w="2094" h="74">
              <a:moveTo>
                <a:pt x="411" y="-794"/>
              </a:moveTo>
              <a:lnTo>
                <a:pt x="1683" y="868"/>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511954" y="3101437"/>
        <a:ext cx="1329671" cy="46998"/>
      </dsp:txXfrm>
    </dsp:sp>
    <dsp:sp modelId="{F7A0ECFF-3A33-4347-A19A-1B912843208B}">
      <dsp:nvSpPr>
        <dsp:cNvPr id="11" name="圆角矩形 10"/>
        <dsp:cNvSpPr/>
      </dsp:nvSpPr>
      <dsp:spPr bwMode="white">
        <a:xfrm>
          <a:off x="3580932" y="3287195"/>
          <a:ext cx="6145176" cy="7312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sz="2400" b="1" dirty="0" smtClean="0"/>
            <a:t>第四章《餐饮礼仪》重点讲解中餐礼仪、西餐礼仪</a:t>
          </a:r>
          <a:endParaRPr sz="2400" b="1" dirty="0" smtClean="0"/>
        </a:p>
      </dsp:txBody>
      <dsp:txXfrm>
        <a:off x="3580932" y="3287195"/>
        <a:ext cx="6145176" cy="731277"/>
      </dsp:txXfrm>
    </dsp:sp>
    <dsp:sp modelId="{F31AB8DA-E48B-45D9-B4B9-D1F56CB402E5}">
      <dsp:nvSpPr>
        <dsp:cNvPr id="12" name="任意多边形 11"/>
        <dsp:cNvSpPr/>
      </dsp:nvSpPr>
      <dsp:spPr bwMode="white">
        <a:xfrm>
          <a:off x="2098539" y="3573187"/>
          <a:ext cx="2156501" cy="46998"/>
        </a:xfrm>
        <a:custGeom>
          <a:avLst/>
          <a:gdLst/>
          <a:ahLst/>
          <a:cxnLst/>
          <a:pathLst>
            <a:path w="3396" h="74">
              <a:moveTo>
                <a:pt x="1062" y="-1537"/>
              </a:moveTo>
              <a:lnTo>
                <a:pt x="2334" y="1611"/>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098539" y="3573187"/>
        <a:ext cx="2156501" cy="46998"/>
      </dsp:txXfrm>
    </dsp:sp>
    <dsp:sp modelId="{75D0694C-EF55-4505-B9B1-5A93C52C066A}">
      <dsp:nvSpPr>
        <dsp:cNvPr id="13" name="圆角矩形 12"/>
        <dsp:cNvSpPr/>
      </dsp:nvSpPr>
      <dsp:spPr bwMode="white">
        <a:xfrm>
          <a:off x="3580932" y="4230694"/>
          <a:ext cx="6145176" cy="73127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sz="2400" b="1" dirty="0" smtClean="0"/>
            <a:t>第五章《公共礼仪》重点讲解行车礼仪</a:t>
          </a:r>
          <a:endParaRPr sz="2400" b="1" dirty="0" smtClean="0"/>
        </a:p>
      </dsp:txBody>
      <dsp:txXfrm>
        <a:off x="3580932" y="4230694"/>
        <a:ext cx="6145176" cy="7312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7DA699EB-6B6F-4303-84E5-698CBBF28AE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7F1D5E53-1996-4A18-8378-BCF5C8046DA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829087-9B48-4020-A53F-D99920FFD3D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829087-9B48-4020-A53F-D99920FFD3D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829087-9B48-4020-A53F-D99920FFD3D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829087-9B48-4020-A53F-D99920FFD3D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8" Type="http://schemas.openxmlformats.org/officeDocument/2006/relationships/image" Target="../media/image17.png"/><Relationship Id="rId17" Type="http://schemas.openxmlformats.org/officeDocument/2006/relationships/image" Target="../media/image16.png"/><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1" y="0"/>
            <a:ext cx="12201841" cy="66821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295844"/>
            <a:ext cx="12192000" cy="3578518"/>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2380" y="1394141"/>
            <a:ext cx="775412" cy="768747"/>
          </a:xfrm>
          <a:prstGeom prst="rect">
            <a:avLst/>
          </a:prstGeom>
        </p:spPr>
      </p:pic>
      <p:pic>
        <p:nvPicPr>
          <p:cNvPr id="6"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012104">
            <a:off x="1528910" y="2828755"/>
            <a:ext cx="847435" cy="693179"/>
          </a:xfrm>
          <a:prstGeom prst="rect">
            <a:avLst/>
          </a:prstGeom>
        </p:spPr>
      </p:pic>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39023" y="5853490"/>
            <a:ext cx="730664" cy="771160"/>
          </a:xfrm>
          <a:prstGeom prst="rect">
            <a:avLst/>
          </a:prstGeom>
        </p:spPr>
      </p:pic>
      <p:pic>
        <p:nvPicPr>
          <p:cNvPr id="8" name="图片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376526">
            <a:off x="9708117" y="1940957"/>
            <a:ext cx="1066903" cy="799469"/>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23709">
            <a:off x="9068802" y="4272433"/>
            <a:ext cx="1066903" cy="799469"/>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940">
            <a:off x="7801415" y="1514931"/>
            <a:ext cx="562540" cy="422317"/>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7492339">
            <a:off x="7003628" y="1176725"/>
            <a:ext cx="467691" cy="351111"/>
          </a:xfrm>
          <a:prstGeom prst="rect">
            <a:avLst/>
          </a:prstGeom>
        </p:spPr>
      </p:pic>
      <p:pic>
        <p:nvPicPr>
          <p:cNvPr id="12" name="图片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4030247">
            <a:off x="1287981" y="2017925"/>
            <a:ext cx="566293" cy="445178"/>
          </a:xfrm>
          <a:prstGeom prst="rect">
            <a:avLst/>
          </a:prstGeom>
        </p:spPr>
      </p:pic>
      <p:pic>
        <p:nvPicPr>
          <p:cNvPr id="13" name="图片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77338" y="3978231"/>
            <a:ext cx="269024" cy="266711"/>
          </a:xfrm>
          <a:prstGeom prst="rect">
            <a:avLst/>
          </a:prstGeom>
        </p:spPr>
      </p:pic>
      <p:pic>
        <p:nvPicPr>
          <p:cNvPr id="14" name="图片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24174" y="4629574"/>
            <a:ext cx="269024" cy="266711"/>
          </a:xfrm>
          <a:prstGeom prst="rect">
            <a:avLst/>
          </a:prstGeom>
        </p:spPr>
      </p:pic>
      <p:pic>
        <p:nvPicPr>
          <p:cNvPr id="15" name="图片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068594">
            <a:off x="916086" y="2428428"/>
            <a:ext cx="245144" cy="192714"/>
          </a:xfrm>
          <a:prstGeom prst="rect">
            <a:avLst/>
          </a:prstGeom>
        </p:spPr>
      </p:pic>
      <p:pic>
        <p:nvPicPr>
          <p:cNvPr id="16" name="图片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1512529">
            <a:off x="6059325" y="5409202"/>
            <a:ext cx="431682" cy="339357"/>
          </a:xfrm>
          <a:prstGeom prst="rect">
            <a:avLst/>
          </a:prstGeom>
        </p:spPr>
      </p:pic>
      <p:pic>
        <p:nvPicPr>
          <p:cNvPr id="17" name="图片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14709741">
            <a:off x="2813368" y="6057112"/>
            <a:ext cx="596965" cy="417824"/>
          </a:xfrm>
          <a:prstGeom prst="rect">
            <a:avLst/>
          </a:prstGeom>
        </p:spPr>
      </p:pic>
      <p:pic>
        <p:nvPicPr>
          <p:cNvPr id="18" name="图片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6442851">
            <a:off x="2409415" y="6311262"/>
            <a:ext cx="229680" cy="160756"/>
          </a:xfrm>
          <a:prstGeom prst="rect">
            <a:avLst/>
          </a:prstGeom>
        </p:spPr>
      </p:pic>
      <p:pic>
        <p:nvPicPr>
          <p:cNvPr id="19" name="图片 1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rot="19971018">
            <a:off x="7561532" y="5463699"/>
            <a:ext cx="456961" cy="359230"/>
          </a:xfrm>
          <a:prstGeom prst="rect">
            <a:avLst/>
          </a:prstGeom>
        </p:spPr>
      </p:pic>
      <p:pic>
        <p:nvPicPr>
          <p:cNvPr id="20" name="图片 1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481491" y="6305304"/>
            <a:ext cx="193168" cy="2038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 presetClass="entr" presetSubtype="8"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6" presetClass="emph" presetSubtype="0" repeatCount="indefinite" autoRev="1" fill="hold" nodeType="withEffect">
                                  <p:stCondLst>
                                    <p:cond delay="750"/>
                                  </p:stCondLst>
                                  <p:childTnLst>
                                    <p:animScale>
                                      <p:cBhvr>
                                        <p:cTn id="18" dur="1000" fill="hold"/>
                                        <p:tgtEl>
                                          <p:spTgt spid="6"/>
                                        </p:tgtEl>
                                      </p:cBhvr>
                                      <p:by x="112000" y="112000"/>
                                    </p:animScale>
                                  </p:childTnLst>
                                </p:cTn>
                              </p:par>
                              <p:par>
                                <p:cTn id="19" presetID="2" presetClass="entr" presetSubtype="8"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par>
                                <p:cTn id="23" presetID="6" presetClass="emph" presetSubtype="0" repeatCount="indefinite" autoRev="1" fill="hold" nodeType="withEffect">
                                  <p:stCondLst>
                                    <p:cond delay="750"/>
                                  </p:stCondLst>
                                  <p:childTnLst>
                                    <p:animScale>
                                      <p:cBhvr>
                                        <p:cTn id="24" dur="1000" fill="hold"/>
                                        <p:tgtEl>
                                          <p:spTgt spid="12"/>
                                        </p:tgtEl>
                                      </p:cBhvr>
                                      <p:by x="112000" y="112000"/>
                                    </p:animScale>
                                  </p:childTnLst>
                                </p:cTn>
                              </p:par>
                              <p:par>
                                <p:cTn id="25" presetID="2" presetClass="entr" presetSubtype="12"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0-#ppt_w/2"/>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6" presetClass="emph" presetSubtype="0" repeatCount="indefinite" autoRev="1" fill="hold" nodeType="withEffect">
                                  <p:stCondLst>
                                    <p:cond delay="1000"/>
                                  </p:stCondLst>
                                  <p:childTnLst>
                                    <p:animScale>
                                      <p:cBhvr>
                                        <p:cTn id="30" dur="1000" fill="hold"/>
                                        <p:tgtEl>
                                          <p:spTgt spid="17"/>
                                        </p:tgtEl>
                                      </p:cBhvr>
                                      <p:by x="112000" y="112000"/>
                                    </p:animScale>
                                  </p:childTnLst>
                                </p:cTn>
                              </p:par>
                              <p:par>
                                <p:cTn id="31" presetID="2" presetClass="entr" presetSubtype="4"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1+#ppt_h/2"/>
                                          </p:val>
                                        </p:tav>
                                        <p:tav tm="100000">
                                          <p:val>
                                            <p:strVal val="#ppt_y"/>
                                          </p:val>
                                        </p:tav>
                                      </p:tavLst>
                                    </p:anim>
                                  </p:childTnLst>
                                </p:cTn>
                              </p:par>
                              <p:par>
                                <p:cTn id="35" presetID="6" presetClass="emph" presetSubtype="0" repeatCount="indefinite" autoRev="1" fill="hold" nodeType="withEffect">
                                  <p:stCondLst>
                                    <p:cond delay="1000"/>
                                  </p:stCondLst>
                                  <p:childTnLst>
                                    <p:animScale>
                                      <p:cBhvr>
                                        <p:cTn id="36" dur="1000" fill="hold"/>
                                        <p:tgtEl>
                                          <p:spTgt spid="7"/>
                                        </p:tgtEl>
                                      </p:cBhvr>
                                      <p:by x="112000" y="112000"/>
                                    </p:animScale>
                                  </p:childTnLst>
                                </p:cTn>
                              </p:par>
                              <p:par>
                                <p:cTn id="37" presetID="2" presetClass="entr" presetSubtype="6" fill="hold"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1+#ppt_h/2"/>
                                          </p:val>
                                        </p:tav>
                                        <p:tav tm="100000">
                                          <p:val>
                                            <p:strVal val="#ppt_y"/>
                                          </p:val>
                                        </p:tav>
                                      </p:tavLst>
                                    </p:anim>
                                  </p:childTnLst>
                                </p:cTn>
                              </p:par>
                              <p:par>
                                <p:cTn id="41" presetID="6" presetClass="emph" presetSubtype="0" repeatCount="indefinite" autoRev="1" fill="hold" nodeType="withEffect">
                                  <p:stCondLst>
                                    <p:cond delay="500"/>
                                  </p:stCondLst>
                                  <p:childTnLst>
                                    <p:animScale>
                                      <p:cBhvr>
                                        <p:cTn id="42" dur="1000" fill="hold"/>
                                        <p:tgtEl>
                                          <p:spTgt spid="9"/>
                                        </p:tgtEl>
                                      </p:cBhvr>
                                      <p:by x="112000" y="112000"/>
                                    </p:animScale>
                                  </p:childTnLst>
                                </p:cTn>
                              </p:par>
                              <p:par>
                                <p:cTn id="43" presetID="2" presetClass="entr" presetSubtype="6" fill="hold" nodeType="withEffect">
                                  <p:stCondLst>
                                    <p:cond delay="75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1+#ppt_w/2"/>
                                          </p:val>
                                        </p:tav>
                                        <p:tav tm="100000">
                                          <p:val>
                                            <p:strVal val="#ppt_x"/>
                                          </p:val>
                                        </p:tav>
                                      </p:tavLst>
                                    </p:anim>
                                    <p:anim calcmode="lin" valueType="num">
                                      <p:cBhvr additive="base">
                                        <p:cTn id="46" dur="750" fill="hold"/>
                                        <p:tgtEl>
                                          <p:spTgt spid="16"/>
                                        </p:tgtEl>
                                        <p:attrNameLst>
                                          <p:attrName>ppt_y</p:attrName>
                                        </p:attrNameLst>
                                      </p:cBhvr>
                                      <p:tavLst>
                                        <p:tav tm="0">
                                          <p:val>
                                            <p:strVal val="1+#ppt_h/2"/>
                                          </p:val>
                                        </p:tav>
                                        <p:tav tm="100000">
                                          <p:val>
                                            <p:strVal val="#ppt_y"/>
                                          </p:val>
                                        </p:tav>
                                      </p:tavLst>
                                    </p:anim>
                                  </p:childTnLst>
                                </p:cTn>
                              </p:par>
                              <p:par>
                                <p:cTn id="47" presetID="6" presetClass="emph" presetSubtype="0" repeatCount="indefinite" autoRev="1" fill="hold" nodeType="withEffect">
                                  <p:stCondLst>
                                    <p:cond delay="750"/>
                                  </p:stCondLst>
                                  <p:childTnLst>
                                    <p:animScale>
                                      <p:cBhvr>
                                        <p:cTn id="48" dur="1000" fill="hold"/>
                                        <p:tgtEl>
                                          <p:spTgt spid="16"/>
                                        </p:tgtEl>
                                      </p:cBhvr>
                                      <p:by x="112000" y="112000"/>
                                    </p:animScale>
                                  </p:childTnLst>
                                </p:cTn>
                              </p:par>
                              <p:par>
                                <p:cTn id="49" presetID="2" presetClass="entr" presetSubtype="3"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1+#ppt_w/2"/>
                                          </p:val>
                                        </p:tav>
                                        <p:tav tm="100000">
                                          <p:val>
                                            <p:strVal val="#ppt_x"/>
                                          </p:val>
                                        </p:tav>
                                      </p:tavLst>
                                    </p:anim>
                                    <p:anim calcmode="lin" valueType="num">
                                      <p:cBhvr additive="base">
                                        <p:cTn id="52" dur="1000" fill="hold"/>
                                        <p:tgtEl>
                                          <p:spTgt spid="8"/>
                                        </p:tgtEl>
                                        <p:attrNameLst>
                                          <p:attrName>ppt_y</p:attrName>
                                        </p:attrNameLst>
                                      </p:cBhvr>
                                      <p:tavLst>
                                        <p:tav tm="0">
                                          <p:val>
                                            <p:strVal val="0-#ppt_h/2"/>
                                          </p:val>
                                        </p:tav>
                                        <p:tav tm="100000">
                                          <p:val>
                                            <p:strVal val="#ppt_y"/>
                                          </p:val>
                                        </p:tav>
                                      </p:tavLst>
                                    </p:anim>
                                  </p:childTnLst>
                                </p:cTn>
                              </p:par>
                              <p:par>
                                <p:cTn id="53" presetID="6" presetClass="emph" presetSubtype="0" repeatCount="indefinite" autoRev="1" fill="hold" nodeType="withEffect">
                                  <p:stCondLst>
                                    <p:cond delay="500"/>
                                  </p:stCondLst>
                                  <p:childTnLst>
                                    <p:animScale>
                                      <p:cBhvr>
                                        <p:cTn id="54" dur="1000" fill="hold"/>
                                        <p:tgtEl>
                                          <p:spTgt spid="8"/>
                                        </p:tgtEl>
                                      </p:cBhvr>
                                      <p:by x="112000" y="112000"/>
                                    </p:animScale>
                                  </p:childTnLst>
                                </p:cTn>
                              </p:par>
                              <p:par>
                                <p:cTn id="55" presetID="2" presetClass="entr" presetSubtype="2" fill="hold" nodeType="withEffect">
                                  <p:stCondLst>
                                    <p:cond delay="75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1000" fill="hold"/>
                                        <p:tgtEl>
                                          <p:spTgt spid="10"/>
                                        </p:tgtEl>
                                        <p:attrNameLst>
                                          <p:attrName>ppt_x</p:attrName>
                                        </p:attrNameLst>
                                      </p:cBhvr>
                                      <p:tavLst>
                                        <p:tav tm="0">
                                          <p:val>
                                            <p:strVal val="1+#ppt_w/2"/>
                                          </p:val>
                                        </p:tav>
                                        <p:tav tm="100000">
                                          <p:val>
                                            <p:strVal val="#ppt_x"/>
                                          </p:val>
                                        </p:tav>
                                      </p:tavLst>
                                    </p:anim>
                                    <p:anim calcmode="lin" valueType="num">
                                      <p:cBhvr additive="base">
                                        <p:cTn id="58" dur="1000" fill="hold"/>
                                        <p:tgtEl>
                                          <p:spTgt spid="10"/>
                                        </p:tgtEl>
                                        <p:attrNameLst>
                                          <p:attrName>ppt_y</p:attrName>
                                        </p:attrNameLst>
                                      </p:cBhvr>
                                      <p:tavLst>
                                        <p:tav tm="0">
                                          <p:val>
                                            <p:strVal val="#ppt_y"/>
                                          </p:val>
                                        </p:tav>
                                        <p:tav tm="100000">
                                          <p:val>
                                            <p:strVal val="#ppt_y"/>
                                          </p:val>
                                        </p:tav>
                                      </p:tavLst>
                                    </p:anim>
                                  </p:childTnLst>
                                </p:cTn>
                              </p:par>
                              <p:par>
                                <p:cTn id="59" presetID="6" presetClass="emph" presetSubtype="0" repeatCount="indefinite" autoRev="1" fill="hold" nodeType="withEffect">
                                  <p:stCondLst>
                                    <p:cond delay="750"/>
                                  </p:stCondLst>
                                  <p:childTnLst>
                                    <p:animScale>
                                      <p:cBhvr>
                                        <p:cTn id="60" dur="1000" fill="hold"/>
                                        <p:tgtEl>
                                          <p:spTgt spid="10"/>
                                        </p:tgtEl>
                                      </p:cBhvr>
                                      <p:by x="112000" y="112000"/>
                                    </p:animScale>
                                  </p:childTnLst>
                                </p:cTn>
                              </p:par>
                              <p:par>
                                <p:cTn id="61" presetID="2" presetClass="entr" presetSubtype="9" fill="hold" nodeType="withEffect">
                                  <p:stCondLst>
                                    <p:cond delay="100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1000" fill="hold"/>
                                        <p:tgtEl>
                                          <p:spTgt spid="5"/>
                                        </p:tgtEl>
                                        <p:attrNameLst>
                                          <p:attrName>ppt_x</p:attrName>
                                        </p:attrNameLst>
                                      </p:cBhvr>
                                      <p:tavLst>
                                        <p:tav tm="0">
                                          <p:val>
                                            <p:strVal val="0-#ppt_w/2"/>
                                          </p:val>
                                        </p:tav>
                                        <p:tav tm="100000">
                                          <p:val>
                                            <p:strVal val="#ppt_x"/>
                                          </p:val>
                                        </p:tav>
                                      </p:tavLst>
                                    </p:anim>
                                    <p:anim calcmode="lin" valueType="num">
                                      <p:cBhvr additive="base">
                                        <p:cTn id="64" dur="1000" fill="hold"/>
                                        <p:tgtEl>
                                          <p:spTgt spid="5"/>
                                        </p:tgtEl>
                                        <p:attrNameLst>
                                          <p:attrName>ppt_y</p:attrName>
                                        </p:attrNameLst>
                                      </p:cBhvr>
                                      <p:tavLst>
                                        <p:tav tm="0">
                                          <p:val>
                                            <p:strVal val="0-#ppt_h/2"/>
                                          </p:val>
                                        </p:tav>
                                        <p:tav tm="100000">
                                          <p:val>
                                            <p:strVal val="#ppt_y"/>
                                          </p:val>
                                        </p:tav>
                                      </p:tavLst>
                                    </p:anim>
                                  </p:childTnLst>
                                </p:cTn>
                              </p:par>
                              <p:par>
                                <p:cTn id="65" presetID="6" presetClass="emph" presetSubtype="0" repeatCount="indefinite" autoRev="1" fill="hold" nodeType="withEffect">
                                  <p:stCondLst>
                                    <p:cond delay="1000"/>
                                  </p:stCondLst>
                                  <p:childTnLst>
                                    <p:animScale>
                                      <p:cBhvr>
                                        <p:cTn id="66" dur="1000" fill="hold"/>
                                        <p:tgtEl>
                                          <p:spTgt spid="5"/>
                                        </p:tgtEl>
                                      </p:cBhvr>
                                      <p:by x="112000" y="11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sp>
        <p:nvSpPr>
          <p:cNvPr id="3" name="矩形 2"/>
          <p:cNvSpPr/>
          <p:nvPr userDrawn="1"/>
        </p:nvSpPr>
        <p:spPr>
          <a:xfrm>
            <a:off x="188686" y="151039"/>
            <a:ext cx="11814628" cy="65559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6"/>
          <p:cNvGrpSpPr/>
          <p:nvPr userDrawn="1"/>
        </p:nvGrpSpPr>
        <p:grpSpPr>
          <a:xfrm>
            <a:off x="0" y="2"/>
            <a:ext cx="12192000" cy="6858000"/>
            <a:chOff x="0" y="2"/>
            <a:chExt cx="12192000" cy="6858000"/>
          </a:xfrm>
        </p:grpSpPr>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Effect>
                        <a14:saturation sat="0"/>
                      </a14:imgEffect>
                    </a14:imgLayer>
                  </a14:imgProps>
                </a:ext>
                <a:ext uri="{28A0092B-C50C-407E-A947-70E740481C1C}">
                  <a14:useLocalDpi xmlns:a14="http://schemas.microsoft.com/office/drawing/2010/main" val="0"/>
                </a:ext>
              </a:extLst>
            </a:blip>
            <a:stretch>
              <a:fillRect/>
            </a:stretch>
          </p:blipFill>
          <p:spPr>
            <a:xfrm rot="5400000">
              <a:off x="2667001" y="-2666999"/>
              <a:ext cx="6857998" cy="12192000"/>
            </a:xfrm>
            <a:prstGeom prst="rect">
              <a:avLst/>
            </a:prstGeom>
          </p:spPr>
        </p:pic>
        <p:sp>
          <p:nvSpPr>
            <p:cNvPr id="9" name="矩形 8"/>
            <p:cNvSpPr/>
            <p:nvPr/>
          </p:nvSpPr>
          <p:spPr>
            <a:xfrm>
              <a:off x="0" y="2"/>
              <a:ext cx="12192000" cy="6858000"/>
            </a:xfrm>
            <a:prstGeom prst="rect">
              <a:avLst/>
            </a:prstGeom>
            <a:solidFill>
              <a:schemeClr val="bg1">
                <a:alpha val="6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Segoe UI Light 8"/>
                <a:ea typeface="微软雅黑 Light" panose="020B0502040204020203" charset="-122"/>
                <a:cs typeface="+mn-cs"/>
              </a:endParaRPr>
            </a:p>
          </p:txBody>
        </p:sp>
      </p:grpSp>
      <p:pic>
        <p:nvPicPr>
          <p:cNvPr id="10" name="图片 9" descr="图片包含 动物, 运输, 无脊椎动物, 卫星&#10;&#10;已生成极高可信度的说明"/>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627" y="204880"/>
            <a:ext cx="1694835" cy="1005927"/>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A11B84-1E5C-4FC5-BC05-C7A743CF2F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C20BFF-482E-494F-8DA2-7FFD5CC08E5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DA96E64-783D-463C-BA44-F5AF67B4648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8C676CA-DACA-4216-AE75-62203F8377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25.png"/><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27.png"/><Relationship Id="rId3" Type="http://schemas.openxmlformats.org/officeDocument/2006/relationships/tags" Target="../tags/tag8.xml"/><Relationship Id="rId2" Type="http://schemas.openxmlformats.org/officeDocument/2006/relationships/image" Target="../media/image26.png"/><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hyperlink" Target="http://one.ouchn.c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nvSpPr>
        <p:spPr>
          <a:xfrm flipH="1">
            <a:off x="4555856" y="4106941"/>
            <a:ext cx="3080288" cy="381661"/>
          </a:xfrm>
          <a:custGeom>
            <a:avLst/>
            <a:gdLst>
              <a:gd name="connsiteX0" fmla="*/ 2953069 w 3080288"/>
              <a:gd name="connsiteY0" fmla="*/ 0 h 381661"/>
              <a:gd name="connsiteX1" fmla="*/ 2279394 w 3080288"/>
              <a:gd name="connsiteY1" fmla="*/ 0 h 381661"/>
              <a:gd name="connsiteX2" fmla="*/ 800894 w 3080288"/>
              <a:gd name="connsiteY2" fmla="*/ 0 h 381661"/>
              <a:gd name="connsiteX3" fmla="*/ 127219 w 3080288"/>
              <a:gd name="connsiteY3" fmla="*/ 0 h 381661"/>
              <a:gd name="connsiteX4" fmla="*/ 0 w 3080288"/>
              <a:gd name="connsiteY4" fmla="*/ 190831 h 381661"/>
              <a:gd name="connsiteX5" fmla="*/ 127219 w 3080288"/>
              <a:gd name="connsiteY5" fmla="*/ 381661 h 381661"/>
              <a:gd name="connsiteX6" fmla="*/ 800894 w 3080288"/>
              <a:gd name="connsiteY6" fmla="*/ 381661 h 381661"/>
              <a:gd name="connsiteX7" fmla="*/ 2279394 w 3080288"/>
              <a:gd name="connsiteY7" fmla="*/ 381661 h 381661"/>
              <a:gd name="connsiteX8" fmla="*/ 2953069 w 3080288"/>
              <a:gd name="connsiteY8" fmla="*/ 381661 h 381661"/>
              <a:gd name="connsiteX9" fmla="*/ 3080288 w 3080288"/>
              <a:gd name="connsiteY9" fmla="*/ 190831 h 38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0288" h="381661">
                <a:moveTo>
                  <a:pt x="2953069" y="0"/>
                </a:moveTo>
                <a:lnTo>
                  <a:pt x="2279394" y="0"/>
                </a:lnTo>
                <a:lnTo>
                  <a:pt x="800894" y="0"/>
                </a:lnTo>
                <a:lnTo>
                  <a:pt x="127219" y="0"/>
                </a:lnTo>
                <a:lnTo>
                  <a:pt x="0" y="190831"/>
                </a:lnTo>
                <a:lnTo>
                  <a:pt x="127219" y="381661"/>
                </a:lnTo>
                <a:lnTo>
                  <a:pt x="800894" y="381661"/>
                </a:lnTo>
                <a:lnTo>
                  <a:pt x="2279394" y="381661"/>
                </a:lnTo>
                <a:lnTo>
                  <a:pt x="2953069" y="381661"/>
                </a:lnTo>
                <a:lnTo>
                  <a:pt x="3080288" y="190831"/>
                </a:lnTo>
                <a:close/>
              </a:path>
            </a:pathLst>
          </a:custGeom>
          <a:solidFill>
            <a:srgbClr val="A3C7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辅导教师</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  </a:t>
            </a:r>
            <a:r>
              <a:rPr lang="zh-CN" altLang="en-US" sz="1600" dirty="0" smtClean="0">
                <a:solidFill>
                  <a:schemeClr val="bg1"/>
                </a:solidFill>
                <a:latin typeface="微软雅黑" panose="020B0503020204020204" pitchFamily="34" charset="-122"/>
                <a:ea typeface="微软雅黑" panose="020B0503020204020204" pitchFamily="34" charset="-122"/>
                <a:sym typeface="+mn-ea"/>
              </a:rPr>
              <a:t> 薛东红</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2" name="d - 大调卡农">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995988" y="7278688"/>
            <a:ext cx="609600" cy="609600"/>
          </a:xfrm>
          <a:prstGeom prst="rect">
            <a:avLst/>
          </a:prstGeom>
        </p:spPr>
      </p:pic>
      <p:sp>
        <p:nvSpPr>
          <p:cNvPr id="3" name="文本框 2"/>
          <p:cNvSpPr txBox="1"/>
          <p:nvPr/>
        </p:nvSpPr>
        <p:spPr>
          <a:xfrm>
            <a:off x="2956561" y="2806622"/>
            <a:ext cx="6278880" cy="706755"/>
          </a:xfrm>
          <a:prstGeom prst="rect">
            <a:avLst/>
          </a:prstGeom>
          <a:noFill/>
        </p:spPr>
        <p:txBody>
          <a:bodyPr wrap="none" rtlCol="0">
            <a:spAutoFit/>
          </a:bodyPr>
          <a:lstStyle/>
          <a:p>
            <a:pPr algn="ctr"/>
            <a:r>
              <a:rPr lang="zh-CN" sz="4000" b="1" dirty="0" smtClean="0">
                <a:solidFill>
                  <a:srgbClr val="519315"/>
                </a:solidFill>
                <a:latin typeface="微软雅黑" panose="020B0503020204020204" pitchFamily="34" charset="-122"/>
                <a:ea typeface="微软雅黑" panose="020B0503020204020204" pitchFamily="34" charset="-122"/>
              </a:rPr>
              <a:t>《社交礼仪》课程导学方案</a:t>
            </a:r>
            <a:endParaRPr lang="zh-CN" sz="4000" b="1" dirty="0">
              <a:solidFill>
                <a:srgbClr val="519315"/>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046401" y="2468068"/>
            <a:ext cx="309880" cy="337185"/>
          </a:xfrm>
          <a:prstGeom prst="rect">
            <a:avLst/>
          </a:prstGeom>
          <a:noFill/>
        </p:spPr>
        <p:txBody>
          <a:bodyPr wrap="none" rtlCol="0">
            <a:spAutoFit/>
          </a:bodyPr>
          <a:lstStyle/>
          <a:p>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18" presetClass="entr" presetSubtype="6"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1000"/>
                                        <p:tgtEl>
                                          <p:spTgt spid="3"/>
                                        </p:tgtEl>
                                      </p:cBhvr>
                                    </p:animEffect>
                                  </p:childTnLst>
                                </p:cTn>
                              </p:par>
                            </p:childTnLst>
                          </p:cTn>
                        </p:par>
                        <p:par>
                          <p:cTn id="11" fill="hold">
                            <p:stCondLst>
                              <p:cond delay="1000"/>
                            </p:stCondLst>
                            <p:childTnLst>
                              <p:par>
                                <p:cTn id="12" presetID="1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down)">
                                      <p:cBhvr>
                                        <p:cTn id="15" dur="500"/>
                                        <p:tgtEl>
                                          <p:spTgt spid="4"/>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32"/>
                </p:tgtEl>
              </p:cMediaNode>
            </p:audio>
          </p:childTnLst>
        </p:cTn>
      </p:par>
    </p:tnLst>
    <p:bldLst>
      <p:bldP spid="25" grpId="0" bldLvl="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a:p>
        </p:txBody>
      </p:sp>
      <p:sp>
        <p:nvSpPr>
          <p:cNvPr id="4" name="流程图: 延期 3"/>
          <p:cNvSpPr/>
          <p:nvPr/>
        </p:nvSpPr>
        <p:spPr>
          <a:xfrm>
            <a:off x="402157" y="345067"/>
            <a:ext cx="1612173" cy="432048"/>
          </a:xfrm>
          <a:prstGeom prst="flowChartDelay">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dirty="0" smtClean="0">
                <a:solidFill>
                  <a:schemeClr val="tx1"/>
                </a:solidFill>
              </a:rPr>
              <a:t>操作步骤：</a:t>
            </a:r>
            <a:endParaRPr lang="zh-CN" altLang="en-US" dirty="0">
              <a:solidFill>
                <a:schemeClr val="tx1"/>
              </a:solidFill>
            </a:endParaRPr>
          </a:p>
        </p:txBody>
      </p:sp>
      <p:sp>
        <p:nvSpPr>
          <p:cNvPr id="8" name="Straight Connector 10"/>
          <p:cNvSpPr/>
          <p:nvPr/>
        </p:nvSpPr>
        <p:spPr>
          <a:xfrm>
            <a:off x="927841" y="1778421"/>
            <a:ext cx="10434053" cy="0"/>
          </a:xfrm>
          <a:prstGeom prst="line">
            <a:avLst/>
          </a:prstGeom>
          <a:ln w="12700">
            <a:solidFill>
              <a:schemeClr val="accent1"/>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7" name="Content Placeholder 2"/>
          <p:cNvSpPr txBox="1"/>
          <p:nvPr/>
        </p:nvSpPr>
        <p:spPr bwMode="auto">
          <a:xfrm>
            <a:off x="831850" y="776605"/>
            <a:ext cx="10959465" cy="11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000" b="1" dirty="0">
                <a:latin typeface="+mn-lt"/>
              </a:rPr>
              <a:t>第二步：</a:t>
            </a:r>
            <a:r>
              <a:rPr lang="zh-CN" altLang="zh-CN" sz="2000" b="1" dirty="0">
                <a:latin typeface="+mn-lt"/>
              </a:rPr>
              <a:t>登录</a:t>
            </a:r>
            <a:r>
              <a:rPr lang="zh-CN" altLang="zh-CN" sz="2000" b="1" dirty="0" smtClean="0">
                <a:latin typeface="+mn-lt"/>
              </a:rPr>
              <a:t>。</a:t>
            </a:r>
            <a:r>
              <a:rPr lang="zh-CN" altLang="en-US" sz="2000" b="1" dirty="0">
                <a:latin typeface="+mn-lt"/>
              </a:rPr>
              <a:t>新</a:t>
            </a:r>
            <a:r>
              <a:rPr lang="zh-CN" altLang="zh-CN" sz="2000" b="1" dirty="0" smtClean="0">
                <a:latin typeface="+mn-lt"/>
              </a:rPr>
              <a:t>生</a:t>
            </a:r>
            <a:r>
              <a:rPr lang="zh-CN" altLang="en-US" sz="2000" b="1" dirty="0" smtClean="0">
                <a:latin typeface="+mn-lt"/>
              </a:rPr>
              <a:t>在</a:t>
            </a:r>
            <a:r>
              <a:rPr lang="zh-CN" altLang="zh-CN" sz="2000" b="1" dirty="0" smtClean="0">
                <a:latin typeface="+mn-lt"/>
              </a:rPr>
              <a:t>“登录”</a:t>
            </a:r>
            <a:r>
              <a:rPr lang="zh-CN" altLang="en-US" sz="2000" b="1" dirty="0" smtClean="0">
                <a:latin typeface="+mn-lt"/>
              </a:rPr>
              <a:t>页面</a:t>
            </a:r>
            <a:r>
              <a:rPr lang="zh-CN" altLang="zh-CN" sz="2000" b="1" dirty="0" smtClean="0">
                <a:latin typeface="+mn-lt"/>
              </a:rPr>
              <a:t>，</a:t>
            </a:r>
            <a:r>
              <a:rPr lang="zh-CN" altLang="zh-CN" sz="2000" b="1" dirty="0">
                <a:latin typeface="+mn-lt"/>
              </a:rPr>
              <a:t>输入用户名、密码和点击图形验证码</a:t>
            </a:r>
            <a:r>
              <a:rPr lang="zh-CN" altLang="en-US" sz="2000" b="1" dirty="0">
                <a:latin typeface="+mn-lt"/>
                <a:sym typeface="+mn-ea"/>
              </a:rPr>
              <a:t>即可登录学习网，</a:t>
            </a:r>
            <a:r>
              <a:rPr lang="zh-CN" altLang="zh-CN" sz="2000" b="1" dirty="0">
                <a:latin typeface="+mn-lt"/>
              </a:rPr>
              <a:t>进入学生空间。用户名是学生的学号，密码是</a:t>
            </a:r>
            <a:r>
              <a:rPr lang="en-US" altLang="zh-CN" sz="2000" b="1" dirty="0" err="1" smtClean="0">
                <a:latin typeface="Adobe 宋体 Std L" pitchFamily="18" charset="-122"/>
                <a:ea typeface="Adobe 宋体 Std L" pitchFamily="18" charset="-122"/>
              </a:rPr>
              <a:t>Ouchn</a:t>
            </a:r>
            <a:r>
              <a:rPr lang="en-US" altLang="zh-CN" sz="2000" b="1" dirty="0" smtClean="0">
                <a:latin typeface="Adobe 宋体 Std L" pitchFamily="18" charset="-122"/>
                <a:ea typeface="Adobe 宋体 Std L" pitchFamily="18" charset="-122"/>
              </a:rPr>
              <a:t>@</a:t>
            </a:r>
            <a:r>
              <a:rPr lang="zh-CN" altLang="en-US" sz="2000" b="1" dirty="0" smtClean="0">
                <a:latin typeface="+mn-lt"/>
              </a:rPr>
              <a:t>加</a:t>
            </a:r>
            <a:r>
              <a:rPr lang="en-US" altLang="zh-CN" sz="2000" b="1" dirty="0" smtClean="0">
                <a:latin typeface="+mn-lt"/>
              </a:rPr>
              <a:t>8</a:t>
            </a:r>
            <a:r>
              <a:rPr lang="zh-CN" altLang="en-US" sz="2000" b="1" dirty="0" smtClean="0">
                <a:latin typeface="+mn-lt"/>
              </a:rPr>
              <a:t>位出生年月日（</a:t>
            </a:r>
            <a:r>
              <a:rPr lang="zh-CN" altLang="en-US" sz="2000" b="1" dirty="0">
                <a:latin typeface="+mn-lt"/>
              </a:rPr>
              <a:t>注意：第一个字母是大写Ｏ</a:t>
            </a:r>
            <a:r>
              <a:rPr lang="zh-CN" altLang="en-US" sz="2000" b="1" dirty="0" smtClean="0">
                <a:latin typeface="+mn-lt"/>
              </a:rPr>
              <a:t>）。例如：新生登录用户名：</a:t>
            </a:r>
            <a:r>
              <a:rPr lang="en-US" altLang="zh-CN" sz="2000" b="1" dirty="0" smtClean="0">
                <a:latin typeface="+mn-lt"/>
              </a:rPr>
              <a:t>2461001451875</a:t>
            </a:r>
            <a:r>
              <a:rPr lang="zh-CN" altLang="en-US" sz="2000" b="1" dirty="0" smtClean="0">
                <a:latin typeface="+mn-lt"/>
              </a:rPr>
              <a:t>　密码：</a:t>
            </a:r>
            <a:r>
              <a:rPr lang="en-US" altLang="zh-CN" sz="2000" b="1" dirty="0">
                <a:latin typeface="Adobe 宋体 Std L" pitchFamily="18" charset="-122"/>
                <a:ea typeface="Adobe 宋体 Std L" pitchFamily="18" charset="-122"/>
              </a:rPr>
              <a:t> </a:t>
            </a:r>
            <a:r>
              <a:rPr lang="en-US" altLang="zh-CN" sz="2000" b="1" dirty="0" err="1">
                <a:latin typeface="Adobe 宋体 Std L" pitchFamily="18" charset="-122"/>
                <a:ea typeface="Adobe 宋体 Std L" pitchFamily="18" charset="-122"/>
              </a:rPr>
              <a:t>Ouchn</a:t>
            </a:r>
            <a:r>
              <a:rPr lang="en-US" altLang="zh-CN" sz="2000" b="1" dirty="0">
                <a:latin typeface="Adobe 宋体 Std L" pitchFamily="18" charset="-122"/>
                <a:ea typeface="Adobe 宋体 Std L" pitchFamily="18" charset="-122"/>
              </a:rPr>
              <a:t>@</a:t>
            </a:r>
            <a:r>
              <a:rPr lang="en-US" altLang="zh-CN" sz="2000" b="1" dirty="0" smtClean="0">
                <a:latin typeface="+mn-lt"/>
              </a:rPr>
              <a:t>19980623   </a:t>
            </a:r>
            <a:endParaRPr lang="en-US" altLang="zh-CN" sz="2000" b="1" dirty="0">
              <a:latin typeface="+mn-lt"/>
            </a:endParaRPr>
          </a:p>
        </p:txBody>
      </p:sp>
      <p:pic>
        <p:nvPicPr>
          <p:cNvPr id="2" name="图片 1"/>
          <p:cNvPicPr>
            <a:picLocks noChangeAspect="1"/>
          </p:cNvPicPr>
          <p:nvPr>
            <p:custDataLst>
              <p:tags r:id="rId1"/>
            </p:custDataLst>
          </p:nvPr>
        </p:nvPicPr>
        <p:blipFill>
          <a:blip r:embed="rId2"/>
          <a:stretch>
            <a:fillRect/>
          </a:stretch>
        </p:blipFill>
        <p:spPr>
          <a:xfrm>
            <a:off x="991870" y="1854200"/>
            <a:ext cx="10639425" cy="4591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a:p>
        </p:txBody>
      </p:sp>
      <p:sp>
        <p:nvSpPr>
          <p:cNvPr id="4" name="流程图: 延期 3"/>
          <p:cNvSpPr/>
          <p:nvPr/>
        </p:nvSpPr>
        <p:spPr>
          <a:xfrm>
            <a:off x="402157" y="345067"/>
            <a:ext cx="1612173" cy="432048"/>
          </a:xfrm>
          <a:prstGeom prst="flowChartDelay">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dirty="0" smtClean="0">
                <a:solidFill>
                  <a:schemeClr val="tx1"/>
                </a:solidFill>
              </a:rPr>
              <a:t>操作步骤：</a:t>
            </a:r>
            <a:endParaRPr lang="zh-CN" altLang="en-US" dirty="0">
              <a:solidFill>
                <a:schemeClr val="tx1"/>
              </a:solidFill>
            </a:endParaRPr>
          </a:p>
        </p:txBody>
      </p:sp>
      <p:sp>
        <p:nvSpPr>
          <p:cNvPr id="5" name="TextBox 4"/>
          <p:cNvSpPr txBox="1"/>
          <p:nvPr/>
        </p:nvSpPr>
        <p:spPr>
          <a:xfrm>
            <a:off x="728980" y="715010"/>
            <a:ext cx="10986135" cy="665480"/>
          </a:xfrm>
          <a:prstGeom prst="rect">
            <a:avLst/>
          </a:prstGeom>
          <a:noFill/>
        </p:spPr>
        <p:txBody>
          <a:bodyPr wrap="square" rtlCol="0">
            <a:spAutoFit/>
          </a:bodyPr>
          <a:lstStyle/>
          <a:p>
            <a:r>
              <a:rPr lang="zh-CN" altLang="en-US" b="1" dirty="0" smtClean="0">
                <a:latin typeface="黑体" panose="02010609060101010101" charset="-122"/>
                <a:ea typeface="黑体" panose="02010609060101010101" charset="-122"/>
              </a:rPr>
              <a:t>第三</a:t>
            </a:r>
            <a:r>
              <a:rPr lang="zh-CN" altLang="en-US" b="1" dirty="0">
                <a:latin typeface="黑体" panose="02010609060101010101" charset="-122"/>
                <a:ea typeface="黑体" panose="02010609060101010101" charset="-122"/>
              </a:rPr>
              <a:t>步：学习。</a:t>
            </a:r>
            <a:r>
              <a:rPr lang="zh-CN" altLang="en-US" b="1" dirty="0"/>
              <a:t>学生在个人空间中，在</a:t>
            </a:r>
            <a:r>
              <a:rPr lang="en-US" altLang="zh-CN" b="1" dirty="0"/>
              <a:t>”</a:t>
            </a:r>
            <a:r>
              <a:rPr lang="zh-CN" altLang="en-US" b="1" dirty="0"/>
              <a:t>我的课程</a:t>
            </a:r>
            <a:r>
              <a:rPr lang="en-US" altLang="zh-CN" b="1" dirty="0"/>
              <a:t>“</a:t>
            </a:r>
            <a:r>
              <a:rPr lang="zh-CN" altLang="en-US" b="1" dirty="0"/>
              <a:t>中，学生可以查看自己正在学习的课程，点击《社交礼仪》课程右侧</a:t>
            </a:r>
            <a:r>
              <a:rPr lang="en-US" altLang="zh-CN" b="1" dirty="0"/>
              <a:t>”</a:t>
            </a:r>
            <a:r>
              <a:rPr lang="zh-CN" altLang="en-US" b="1" dirty="0"/>
              <a:t>去学习</a:t>
            </a:r>
            <a:r>
              <a:rPr lang="en-US" altLang="zh-CN" b="1" dirty="0"/>
              <a:t>”</a:t>
            </a:r>
            <a:r>
              <a:rPr lang="zh-CN" altLang="en-US" b="1" dirty="0"/>
              <a:t>按钮就可以进入课程</a:t>
            </a:r>
            <a:r>
              <a:rPr lang="zh-CN" altLang="en-US" b="1" dirty="0" smtClean="0"/>
              <a:t>页面进行学习了。</a:t>
            </a:r>
            <a:endParaRPr lang="en-US" altLang="zh-CN" b="1" dirty="0"/>
          </a:p>
        </p:txBody>
      </p:sp>
      <p:sp>
        <p:nvSpPr>
          <p:cNvPr id="8" name="Straight Connector 10"/>
          <p:cNvSpPr/>
          <p:nvPr/>
        </p:nvSpPr>
        <p:spPr>
          <a:xfrm>
            <a:off x="927841" y="1669836"/>
            <a:ext cx="10434053" cy="0"/>
          </a:xfrm>
          <a:prstGeom prst="line">
            <a:avLst/>
          </a:prstGeom>
          <a:ln w="12700">
            <a:solidFill>
              <a:schemeClr val="accent1"/>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pic>
        <p:nvPicPr>
          <p:cNvPr id="9" name="图片 8"/>
          <p:cNvPicPr>
            <a:picLocks noChangeAspect="1"/>
          </p:cNvPicPr>
          <p:nvPr>
            <p:custDataLst>
              <p:tags r:id="rId1"/>
            </p:custDataLst>
          </p:nvPr>
        </p:nvPicPr>
        <p:blipFill>
          <a:blip r:embed="rId2"/>
          <a:stretch>
            <a:fillRect/>
          </a:stretch>
        </p:blipFill>
        <p:spPr>
          <a:xfrm>
            <a:off x="866775" y="1703070"/>
            <a:ext cx="10495915" cy="503936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873760" y="4886960"/>
            <a:ext cx="7837170" cy="835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延期 3"/>
          <p:cNvSpPr/>
          <p:nvPr/>
        </p:nvSpPr>
        <p:spPr>
          <a:xfrm>
            <a:off x="373380" y="99695"/>
            <a:ext cx="1612265" cy="355600"/>
          </a:xfrm>
          <a:prstGeom prst="flowChartDelay">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dirty="0" smtClean="0">
                <a:solidFill>
                  <a:schemeClr val="tx1"/>
                </a:solidFill>
              </a:rPr>
              <a:t>操作步骤：</a:t>
            </a:r>
            <a:endParaRPr lang="zh-CN" altLang="en-US" dirty="0">
              <a:solidFill>
                <a:schemeClr val="tx1"/>
              </a:solidFill>
            </a:endParaRPr>
          </a:p>
        </p:txBody>
      </p:sp>
      <p:sp>
        <p:nvSpPr>
          <p:cNvPr id="5" name="TextBox 4"/>
          <p:cNvSpPr txBox="1"/>
          <p:nvPr/>
        </p:nvSpPr>
        <p:spPr>
          <a:xfrm>
            <a:off x="823595" y="90170"/>
            <a:ext cx="10712450" cy="1588770"/>
          </a:xfrm>
          <a:prstGeom prst="rect">
            <a:avLst/>
          </a:prstGeom>
          <a:noFill/>
        </p:spPr>
        <p:txBody>
          <a:bodyPr wrap="square" rtlCol="0">
            <a:spAutoFit/>
          </a:bodyPr>
          <a:lstStyle/>
          <a:p>
            <a:endParaRPr lang="zh-CN" altLang="en-US" sz="2000" b="1" dirty="0" smtClean="0"/>
          </a:p>
          <a:p>
            <a:r>
              <a:rPr lang="zh-CN" altLang="en-US" b="1" dirty="0" smtClean="0"/>
              <a:t>第四步</a:t>
            </a:r>
            <a:r>
              <a:rPr lang="zh-CN" altLang="en-US" b="1" dirty="0"/>
              <a:t>：</a:t>
            </a:r>
            <a:r>
              <a:rPr lang="zh-CN" altLang="en-US" dirty="0"/>
              <a:t>进入</a:t>
            </a:r>
            <a:r>
              <a:rPr lang="en-US" altLang="zh-CN" dirty="0"/>
              <a:t>“</a:t>
            </a:r>
            <a:r>
              <a:rPr lang="zh-CN" altLang="en-US" dirty="0"/>
              <a:t>社交礼仪</a:t>
            </a:r>
            <a:r>
              <a:rPr lang="en-US" altLang="zh-CN" dirty="0"/>
              <a:t>”</a:t>
            </a:r>
            <a:r>
              <a:rPr lang="zh-CN" altLang="en-US" dirty="0"/>
              <a:t>课程主页面，</a:t>
            </a:r>
            <a:r>
              <a:rPr lang="zh-CN" altLang="en-US" dirty="0">
                <a:sym typeface="+mn-ea"/>
              </a:rPr>
              <a:t>点击</a:t>
            </a:r>
            <a:r>
              <a:rPr lang="zh-CN" altLang="en-US" dirty="0" smtClean="0">
                <a:sym typeface="+mn-ea"/>
              </a:rPr>
              <a:t>“考核任务”，即可看到四次形生性考核任务。学生</a:t>
            </a:r>
            <a:r>
              <a:rPr lang="zh-CN" altLang="en-US" smtClean="0">
                <a:sym typeface="+mn-ea"/>
              </a:rPr>
              <a:t>分别</a:t>
            </a:r>
            <a:r>
              <a:rPr lang="zh-CN" altLang="en-US" dirty="0">
                <a:sym typeface="+mn-ea"/>
              </a:rPr>
              <a:t>完成</a:t>
            </a:r>
            <a:r>
              <a:rPr lang="zh-CN" altLang="en-US" b="1" dirty="0">
                <a:sym typeface="+mn-ea"/>
              </a:rPr>
              <a:t>形成性考核</a:t>
            </a:r>
            <a:r>
              <a:rPr lang="en-US" altLang="zh-CN" b="1" dirty="0">
                <a:sym typeface="+mn-ea"/>
              </a:rPr>
              <a:t>1</a:t>
            </a:r>
            <a:r>
              <a:rPr lang="zh-CN" altLang="en-US" b="1" dirty="0" smtClean="0">
                <a:sym typeface="+mn-ea"/>
              </a:rPr>
              <a:t>、形成性考核</a:t>
            </a:r>
            <a:r>
              <a:rPr lang="en-US" altLang="zh-CN" b="1" dirty="0" smtClean="0">
                <a:sym typeface="+mn-ea"/>
              </a:rPr>
              <a:t>2</a:t>
            </a:r>
            <a:r>
              <a:rPr lang="zh-CN" altLang="en-US" b="1" dirty="0" smtClean="0">
                <a:sym typeface="+mn-ea"/>
              </a:rPr>
              <a:t>、形成性考核</a:t>
            </a:r>
            <a:r>
              <a:rPr lang="en-US" altLang="zh-CN" b="1" dirty="0" smtClean="0">
                <a:sym typeface="+mn-ea"/>
              </a:rPr>
              <a:t>3</a:t>
            </a:r>
            <a:r>
              <a:rPr lang="zh-CN" altLang="en-US" b="1" dirty="0" smtClean="0">
                <a:sym typeface="+mn-ea"/>
              </a:rPr>
              <a:t>、形成性考核</a:t>
            </a:r>
            <a:r>
              <a:rPr lang="en-US" altLang="zh-CN" b="1" dirty="0" smtClean="0">
                <a:sym typeface="+mn-ea"/>
              </a:rPr>
              <a:t>4</a:t>
            </a:r>
            <a:r>
              <a:rPr lang="zh-CN" altLang="en-US" b="1" dirty="0" smtClean="0">
                <a:sym typeface="+mn-ea"/>
              </a:rPr>
              <a:t>的网上考核任务。</a:t>
            </a:r>
            <a:endParaRPr lang="zh-CN" altLang="en-US" b="1" dirty="0"/>
          </a:p>
          <a:p>
            <a:endParaRPr lang="zh-CN" altLang="en-US" sz="2000" b="1" dirty="0"/>
          </a:p>
          <a:p>
            <a:endParaRPr lang="zh-CN" altLang="en-US" sz="2000" b="1" dirty="0"/>
          </a:p>
        </p:txBody>
      </p:sp>
      <p:sp>
        <p:nvSpPr>
          <p:cNvPr id="8" name="Straight Connector 10"/>
          <p:cNvSpPr/>
          <p:nvPr/>
        </p:nvSpPr>
        <p:spPr>
          <a:xfrm flipV="1">
            <a:off x="927735" y="1167765"/>
            <a:ext cx="10669270" cy="55880"/>
          </a:xfrm>
          <a:prstGeom prst="line">
            <a:avLst/>
          </a:prstGeom>
          <a:ln w="12700">
            <a:solidFill>
              <a:schemeClr val="accent1"/>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pic>
        <p:nvPicPr>
          <p:cNvPr id="2" name="图片 1"/>
          <p:cNvPicPr>
            <a:picLocks noChangeAspect="1"/>
          </p:cNvPicPr>
          <p:nvPr>
            <p:custDataLst>
              <p:tags r:id="rId1"/>
            </p:custDataLst>
          </p:nvPr>
        </p:nvPicPr>
        <p:blipFill>
          <a:blip r:embed="rId2"/>
          <a:stretch>
            <a:fillRect/>
          </a:stretch>
        </p:blipFill>
        <p:spPr>
          <a:xfrm>
            <a:off x="702945" y="1290320"/>
            <a:ext cx="10953750" cy="5434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399915"/>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一、单项选择题，每题5分，共</a:t>
            </a:r>
            <a:r>
              <a:rPr lang="en-US" altLang="zh-CN">
                <a:latin typeface="黑体" panose="02010609060101010101" charset="-122"/>
                <a:ea typeface="黑体" panose="02010609060101010101" charset="-122"/>
                <a:cs typeface="黑体" panose="02010609060101010101" charset="-122"/>
              </a:rPr>
              <a:t>50</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endParaRPr lang="zh-CN" altLang="en-US"/>
          </a:p>
          <a:p>
            <a:r>
              <a:rPr lang="zh-CN" altLang="en-US"/>
              <a:t>1.（ ）的基本含义是要求人们在交际活动中运用礼仪时，不仅要严于律己，更要宽以待人。</a:t>
            </a:r>
            <a:endParaRPr lang="zh-CN" altLang="en-US"/>
          </a:p>
          <a:p>
            <a:r>
              <a:rPr lang="zh-CN" altLang="en-US"/>
              <a:t>A.    宽容自律</a:t>
            </a:r>
            <a:endParaRPr lang="zh-CN" altLang="en-US"/>
          </a:p>
          <a:p>
            <a:r>
              <a:rPr lang="zh-CN" altLang="en-US"/>
              <a:t>B.    人际交往</a:t>
            </a:r>
            <a:endParaRPr lang="zh-CN" altLang="en-US"/>
          </a:p>
          <a:p>
            <a:r>
              <a:rPr lang="zh-CN" altLang="en-US"/>
              <a:t>C.    信守诺言</a:t>
            </a:r>
            <a:endParaRPr lang="zh-CN" altLang="en-US"/>
          </a:p>
          <a:p>
            <a:r>
              <a:rPr lang="zh-CN" altLang="en-US"/>
              <a:t>D.    社交礼仪</a:t>
            </a:r>
            <a:endParaRPr lang="zh-CN" altLang="en-US"/>
          </a:p>
          <a:p>
            <a:r>
              <a:rPr lang="zh-CN" altLang="en-US"/>
              <a:t>正确答案：宽容自律</a:t>
            </a:r>
            <a:endParaRPr lang="zh-CN" altLang="en-US"/>
          </a:p>
          <a:p>
            <a:endParaRPr lang="zh-CN" altLang="en-US"/>
          </a:p>
          <a:p>
            <a:r>
              <a:rPr lang="zh-CN" altLang="en-US"/>
              <a:t>2. 按照惯例，通话的最佳时间是（ ）和对方方便的时间</a:t>
            </a:r>
            <a:endParaRPr lang="zh-CN" altLang="en-US"/>
          </a:p>
          <a:p>
            <a:r>
              <a:rPr lang="zh-CN" altLang="en-US"/>
              <a:t>A.    对方上班的时间</a:t>
            </a:r>
            <a:endParaRPr lang="zh-CN" altLang="en-US"/>
          </a:p>
          <a:p>
            <a:r>
              <a:rPr lang="zh-CN" altLang="en-US"/>
              <a:t>B.    双方上班的时间</a:t>
            </a:r>
            <a:endParaRPr lang="zh-CN" altLang="en-US"/>
          </a:p>
          <a:p>
            <a:r>
              <a:rPr lang="zh-CN" altLang="en-US"/>
              <a:t>C.    双方预先约定的时间</a:t>
            </a:r>
            <a:endParaRPr lang="zh-CN" altLang="en-US"/>
          </a:p>
          <a:p>
            <a:r>
              <a:rPr lang="zh-CN" altLang="en-US"/>
              <a:t>D.    自己方便的时间</a:t>
            </a:r>
            <a:endParaRPr lang="zh-CN" altLang="en-US"/>
          </a:p>
          <a:p>
            <a:r>
              <a:rPr lang="zh-CN" altLang="en-US"/>
              <a:t>正确答案：双方预先约定的时间</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399915"/>
          </a:xfrm>
          <a:prstGeom prst="rect">
            <a:avLst/>
          </a:prstGeom>
          <a:noFill/>
        </p:spPr>
        <p:txBody>
          <a:bodyPr wrap="square" rtlCol="0">
            <a:spAutoFit/>
          </a:bodyPr>
          <a:p>
            <a:endParaRPr lang="zh-CN" altLang="en-US"/>
          </a:p>
          <a:p>
            <a:endParaRPr lang="zh-CN" altLang="en-US"/>
          </a:p>
          <a:p>
            <a:r>
              <a:rPr lang="zh-CN" altLang="en-US"/>
              <a:t>3. 参加面试时通常讲究准时赴约，下列各项在准时赴约中的做法不妥当的是（     ）</a:t>
            </a:r>
            <a:endParaRPr lang="zh-CN" altLang="en-US"/>
          </a:p>
          <a:p>
            <a:r>
              <a:rPr lang="zh-CN" altLang="en-US"/>
              <a:t>A.    等候时不随意与别人交谈</a:t>
            </a:r>
            <a:endParaRPr lang="zh-CN" altLang="en-US"/>
          </a:p>
          <a:p>
            <a:r>
              <a:rPr lang="zh-CN" altLang="en-US"/>
              <a:t>B.    礼貌进门</a:t>
            </a:r>
            <a:endParaRPr lang="zh-CN" altLang="en-US"/>
          </a:p>
          <a:p>
            <a:r>
              <a:rPr lang="zh-CN" altLang="en-US"/>
              <a:t>C.    按时到达</a:t>
            </a:r>
            <a:endParaRPr lang="zh-CN" altLang="en-US"/>
          </a:p>
          <a:p>
            <a:r>
              <a:rPr lang="zh-CN" altLang="en-US"/>
              <a:t>D.    等候时随意与别人交谈</a:t>
            </a:r>
            <a:endParaRPr lang="zh-CN" altLang="en-US"/>
          </a:p>
          <a:p>
            <a:r>
              <a:rPr lang="zh-CN" altLang="en-US"/>
              <a:t>正确答案：等候时随意与别人交谈</a:t>
            </a:r>
            <a:endParaRPr lang="zh-CN" altLang="en-US"/>
          </a:p>
          <a:p>
            <a:endParaRPr lang="zh-CN" altLang="en-US"/>
          </a:p>
          <a:p>
            <a:r>
              <a:rPr lang="zh-CN" altLang="en-US"/>
              <a:t>4. 接待客人来访，送别客人时握手应 (   )</a:t>
            </a:r>
            <a:endParaRPr lang="zh-CN" altLang="en-US"/>
          </a:p>
          <a:p>
            <a:r>
              <a:rPr lang="zh-CN" altLang="en-US"/>
              <a:t>A.    主人先伸手</a:t>
            </a:r>
            <a:endParaRPr lang="zh-CN" altLang="en-US"/>
          </a:p>
          <a:p>
            <a:r>
              <a:rPr lang="zh-CN" altLang="en-US"/>
              <a:t>B.    客人先伸手</a:t>
            </a:r>
            <a:endParaRPr lang="zh-CN" altLang="en-US"/>
          </a:p>
          <a:p>
            <a:r>
              <a:rPr lang="zh-CN" altLang="en-US"/>
              <a:t>C.    随意</a:t>
            </a:r>
            <a:endParaRPr lang="zh-CN" altLang="en-US"/>
          </a:p>
          <a:p>
            <a:r>
              <a:rPr lang="zh-CN" altLang="en-US"/>
              <a:t>D.    不确定</a:t>
            </a:r>
            <a:endParaRPr lang="zh-CN" altLang="en-US"/>
          </a:p>
          <a:p>
            <a:r>
              <a:rPr lang="zh-CN" altLang="en-US"/>
              <a:t>正确答案：客人先伸手</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399915"/>
          </a:xfrm>
          <a:prstGeom prst="rect">
            <a:avLst/>
          </a:prstGeom>
          <a:noFill/>
        </p:spPr>
        <p:txBody>
          <a:bodyPr wrap="square" rtlCol="0">
            <a:spAutoFit/>
          </a:bodyPr>
          <a:p>
            <a:endParaRPr lang="zh-CN" altLang="en-US"/>
          </a:p>
          <a:p>
            <a:r>
              <a:rPr lang="zh-CN" altLang="en-US"/>
              <a:t>5. 体现“以短为长，宁短勿长”要求的是通话的(       )</a:t>
            </a:r>
            <a:endParaRPr lang="zh-CN" altLang="en-US"/>
          </a:p>
          <a:p>
            <a:r>
              <a:rPr lang="zh-CN" altLang="en-US"/>
              <a:t>A.    三分钟原则</a:t>
            </a:r>
            <a:endParaRPr lang="zh-CN" altLang="en-US"/>
          </a:p>
          <a:p>
            <a:r>
              <a:rPr lang="zh-CN" altLang="en-US"/>
              <a:t>B.    五分钟原则</a:t>
            </a:r>
            <a:endParaRPr lang="zh-CN" altLang="en-US"/>
          </a:p>
          <a:p>
            <a:r>
              <a:rPr lang="zh-CN" altLang="en-US"/>
              <a:t>C.    两分钟原则</a:t>
            </a:r>
            <a:endParaRPr lang="zh-CN" altLang="en-US"/>
          </a:p>
          <a:p>
            <a:r>
              <a:rPr lang="zh-CN" altLang="en-US"/>
              <a:t>D.    一分钟原则</a:t>
            </a:r>
            <a:endParaRPr lang="zh-CN" altLang="en-US"/>
          </a:p>
          <a:p>
            <a:r>
              <a:rPr lang="zh-CN" altLang="en-US"/>
              <a:t>正确答案：三分钟原则</a:t>
            </a:r>
            <a:endParaRPr lang="zh-CN" altLang="en-US"/>
          </a:p>
          <a:p>
            <a:endParaRPr lang="zh-CN" altLang="en-US"/>
          </a:p>
          <a:p>
            <a:r>
              <a:rPr lang="zh-CN" altLang="en-US"/>
              <a:t>6.办公室是我们工作的主要场所，因此处理好办公室里的关系，有一个良好的工作环境同样重要，以下办公室里的行为不符合商务礼仪的是（ ）。</a:t>
            </a:r>
            <a:endParaRPr lang="zh-CN" altLang="en-US"/>
          </a:p>
          <a:p>
            <a:r>
              <a:rPr lang="zh-CN" altLang="en-US"/>
              <a:t>A.    “时间就是生命”，因此守时是很重要的</a:t>
            </a:r>
            <a:endParaRPr lang="zh-CN" altLang="en-US"/>
          </a:p>
          <a:p>
            <a:r>
              <a:rPr lang="zh-CN" altLang="en-US"/>
              <a:t>B.    在办公室里应爱惜办公用品，用完后应妥善处理，以方便下一个人使用</a:t>
            </a:r>
            <a:endParaRPr lang="zh-CN" altLang="en-US"/>
          </a:p>
          <a:p>
            <a:r>
              <a:rPr lang="zh-CN" altLang="en-US"/>
              <a:t>C.    不要谈及私人问题</a:t>
            </a:r>
            <a:endParaRPr lang="zh-CN" altLang="en-US"/>
          </a:p>
          <a:p>
            <a:r>
              <a:rPr lang="zh-CN" altLang="en-US"/>
              <a:t>D.    午睡时不要打扰到别人，所以可以不用锁门，免得弄出声音。</a:t>
            </a:r>
            <a:endParaRPr lang="zh-CN" altLang="en-US"/>
          </a:p>
          <a:p>
            <a:r>
              <a:rPr lang="zh-CN" altLang="en-US"/>
              <a:t>正确答案：午睡时不要打扰到别人，所以可以不用锁门，免得弄出声音。</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399915"/>
          </a:xfrm>
          <a:prstGeom prst="rect">
            <a:avLst/>
          </a:prstGeom>
          <a:noFill/>
        </p:spPr>
        <p:txBody>
          <a:bodyPr wrap="square" rtlCol="0">
            <a:spAutoFit/>
          </a:bodyPr>
          <a:p>
            <a:endParaRPr lang="zh-CN" altLang="en-US"/>
          </a:p>
          <a:p>
            <a:endParaRPr lang="zh-CN" altLang="en-US"/>
          </a:p>
          <a:p>
            <a:r>
              <a:rPr lang="zh-CN" altLang="en-US"/>
              <a:t>7. 不属于优质的服务要求是(  )。下面的选项哪个是正确的</a:t>
            </a:r>
            <a:endParaRPr lang="zh-CN" altLang="en-US"/>
          </a:p>
          <a:p>
            <a:r>
              <a:rPr lang="zh-CN" altLang="en-US"/>
              <a:t>A.    笑脸相迎和礼貌的问侯</a:t>
            </a:r>
            <a:endParaRPr lang="zh-CN" altLang="en-US"/>
          </a:p>
          <a:p>
            <a:r>
              <a:rPr lang="zh-CN" altLang="en-US"/>
              <a:t>B.    干净利索的工作作风</a:t>
            </a:r>
            <a:endParaRPr lang="zh-CN" altLang="en-US"/>
          </a:p>
          <a:p>
            <a:r>
              <a:rPr lang="zh-CN" altLang="en-US"/>
              <a:t>C.    高贵华丽的用语</a:t>
            </a:r>
            <a:endParaRPr lang="zh-CN" altLang="en-US"/>
          </a:p>
          <a:p>
            <a:r>
              <a:rPr lang="zh-CN" altLang="en-US"/>
              <a:t>D.    整洁端庄的仪容仪表</a:t>
            </a:r>
            <a:endParaRPr lang="zh-CN" altLang="en-US"/>
          </a:p>
          <a:p>
            <a:r>
              <a:rPr lang="zh-CN" altLang="en-US"/>
              <a:t>正确答案：高贵华丽的用语</a:t>
            </a:r>
            <a:endParaRPr lang="zh-CN" altLang="en-US"/>
          </a:p>
          <a:p>
            <a:endParaRPr lang="zh-CN" altLang="en-US"/>
          </a:p>
          <a:p>
            <a:r>
              <a:rPr lang="zh-CN" altLang="en-US"/>
              <a:t>8. 表示欢迎时，鞠躬的正确角度是（   ）下面的选项哪个是正确的</a:t>
            </a:r>
            <a:endParaRPr lang="zh-CN" altLang="en-US"/>
          </a:p>
          <a:p>
            <a:r>
              <a:rPr lang="zh-CN" altLang="en-US"/>
              <a:t>A.    15度-30度</a:t>
            </a:r>
            <a:endParaRPr lang="zh-CN" altLang="en-US"/>
          </a:p>
          <a:p>
            <a:r>
              <a:rPr lang="zh-CN" altLang="en-US"/>
              <a:t>B.    90度</a:t>
            </a:r>
            <a:endParaRPr lang="zh-CN" altLang="en-US"/>
          </a:p>
          <a:p>
            <a:r>
              <a:rPr lang="zh-CN" altLang="en-US"/>
              <a:t>C.    45度</a:t>
            </a:r>
            <a:endParaRPr lang="zh-CN" altLang="en-US"/>
          </a:p>
          <a:p>
            <a:r>
              <a:rPr lang="zh-CN" altLang="en-US"/>
              <a:t>D.    60度</a:t>
            </a:r>
            <a:endParaRPr lang="zh-CN" altLang="en-US"/>
          </a:p>
          <a:p>
            <a:r>
              <a:rPr lang="zh-CN" altLang="en-US"/>
              <a:t>正确答案：15度-30度</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112895"/>
          </a:xfrm>
          <a:prstGeom prst="rect">
            <a:avLst/>
          </a:prstGeom>
          <a:noFill/>
        </p:spPr>
        <p:txBody>
          <a:bodyPr wrap="square" rtlCol="0">
            <a:spAutoFit/>
          </a:bodyPr>
          <a:p>
            <a:endParaRPr lang="zh-CN" altLang="en-US"/>
          </a:p>
          <a:p>
            <a:r>
              <a:rPr lang="zh-CN" altLang="en-US"/>
              <a:t>9. 正式场合，两粒纽扣的西装正确的系纽扣方法是（     ）</a:t>
            </a:r>
            <a:endParaRPr lang="zh-CN" altLang="en-US"/>
          </a:p>
          <a:p>
            <a:r>
              <a:rPr lang="zh-CN" altLang="en-US"/>
              <a:t>A.    只系上面一粒</a:t>
            </a:r>
            <a:endParaRPr lang="zh-CN" altLang="en-US"/>
          </a:p>
          <a:p>
            <a:r>
              <a:rPr lang="zh-CN" altLang="en-US"/>
              <a:t>B.    只系下面一粒</a:t>
            </a:r>
            <a:endParaRPr lang="zh-CN" altLang="en-US"/>
          </a:p>
          <a:p>
            <a:r>
              <a:rPr lang="zh-CN" altLang="en-US"/>
              <a:t>C.    两粒都系</a:t>
            </a:r>
            <a:endParaRPr lang="zh-CN" altLang="en-US"/>
          </a:p>
          <a:p>
            <a:r>
              <a:rPr lang="zh-CN" altLang="en-US"/>
              <a:t>D.    两粒都不系</a:t>
            </a:r>
            <a:endParaRPr lang="zh-CN" altLang="en-US"/>
          </a:p>
          <a:p>
            <a:r>
              <a:rPr lang="zh-CN" altLang="en-US"/>
              <a:t>正确答案：只系上面一粒</a:t>
            </a:r>
            <a:endParaRPr lang="zh-CN" altLang="en-US"/>
          </a:p>
          <a:p>
            <a:endParaRPr lang="zh-CN" altLang="en-US"/>
          </a:p>
          <a:p>
            <a:r>
              <a:rPr lang="en-US" altLang="zh-CN"/>
              <a:t>10.</a:t>
            </a:r>
            <a:r>
              <a:rPr lang="zh-CN" altLang="en-US"/>
              <a:t>当你要拜访别人的时候你应该（      ）</a:t>
            </a:r>
            <a:endParaRPr lang="zh-CN" altLang="en-US"/>
          </a:p>
          <a:p>
            <a:r>
              <a:rPr lang="zh-CN" altLang="en-US"/>
              <a:t>A.    打电话事先通知</a:t>
            </a:r>
            <a:endParaRPr lang="zh-CN" altLang="en-US"/>
          </a:p>
          <a:p>
            <a:r>
              <a:rPr lang="zh-CN" altLang="en-US"/>
              <a:t>B.    直接上门拜访</a:t>
            </a:r>
            <a:endParaRPr lang="zh-CN" altLang="en-US"/>
          </a:p>
          <a:p>
            <a:r>
              <a:rPr lang="zh-CN" altLang="en-US"/>
              <a:t>C.    出发时候打电话告知对方</a:t>
            </a:r>
            <a:endParaRPr lang="zh-CN" altLang="en-US"/>
          </a:p>
          <a:p>
            <a:r>
              <a:rPr lang="zh-CN" altLang="en-US"/>
              <a:t>D.    到对方楼下时打电话告知对方</a:t>
            </a:r>
            <a:endParaRPr lang="zh-CN" altLang="en-US"/>
          </a:p>
          <a:p>
            <a:r>
              <a:rPr lang="zh-CN" altLang="en-US"/>
              <a:t>正确答案：打电话事先通知</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68757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二、判断题（每题5分，共</a:t>
            </a:r>
            <a:r>
              <a:rPr lang="en-US" altLang="zh-CN">
                <a:latin typeface="黑体" panose="02010609060101010101" charset="-122"/>
                <a:ea typeface="黑体" panose="02010609060101010101" charset="-122"/>
                <a:cs typeface="黑体" panose="02010609060101010101" charset="-122"/>
              </a:rPr>
              <a:t>50</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endParaRPr lang="zh-CN" altLang="en-US"/>
          </a:p>
          <a:p>
            <a:r>
              <a:rPr lang="zh-CN" altLang="en-US"/>
              <a:t>1.</a:t>
            </a:r>
            <a:r>
              <a:rPr lang="en-US" altLang="zh-CN"/>
              <a:t>  </a:t>
            </a:r>
            <a:r>
              <a:rPr lang="zh-CN" altLang="en-US"/>
              <a:t>行抱拳礼时，男士应右手握拳，左手在上包住右手。</a:t>
            </a:r>
            <a:endParaRPr lang="zh-CN" altLang="en-US"/>
          </a:p>
          <a:p>
            <a:r>
              <a:rPr lang="zh-CN" altLang="en-US"/>
              <a:t>A.    对</a:t>
            </a:r>
            <a:endParaRPr lang="zh-CN" altLang="en-US"/>
          </a:p>
          <a:p>
            <a:r>
              <a:rPr lang="zh-CN" altLang="en-US"/>
              <a:t>B.    错</a:t>
            </a:r>
            <a:endParaRPr lang="zh-CN" altLang="en-US"/>
          </a:p>
          <a:p>
            <a:r>
              <a:rPr lang="zh-CN" altLang="en-US"/>
              <a:t>正确答案解释：对</a:t>
            </a:r>
            <a:endParaRPr lang="zh-CN" altLang="en-US"/>
          </a:p>
          <a:p>
            <a:endParaRPr lang="zh-CN" altLang="en-US"/>
          </a:p>
          <a:p>
            <a:r>
              <a:rPr lang="en-US" altLang="zh-CN"/>
              <a:t>2</a:t>
            </a:r>
            <a:r>
              <a:rPr lang="zh-CN" altLang="en-US"/>
              <a:t>. </a:t>
            </a:r>
            <a:r>
              <a:rPr lang="en-US" altLang="zh-CN"/>
              <a:t> </a:t>
            </a:r>
            <a:r>
              <a:rPr lang="zh-CN" altLang="en-US"/>
              <a:t>三人并排行走时，中央的客人身份地位高于两边，左边的客人身份地位高于右边。</a:t>
            </a:r>
            <a:endParaRPr lang="zh-CN" altLang="en-US"/>
          </a:p>
          <a:p>
            <a:r>
              <a:rPr lang="zh-CN" altLang="en-US"/>
              <a:t>A.    对</a:t>
            </a:r>
            <a:endParaRPr lang="zh-CN" altLang="en-US"/>
          </a:p>
          <a:p>
            <a:r>
              <a:rPr lang="zh-CN" altLang="en-US"/>
              <a:t>B.    错</a:t>
            </a:r>
            <a:endParaRPr lang="zh-CN" altLang="en-US"/>
          </a:p>
          <a:p>
            <a:r>
              <a:rPr lang="zh-CN" altLang="en-US"/>
              <a:t>正确答案解释：错</a:t>
            </a:r>
            <a:endParaRPr lang="zh-CN" altLang="en-US"/>
          </a:p>
          <a:p>
            <a:endParaRPr lang="zh-CN" altLang="en-US"/>
          </a:p>
          <a:p>
            <a:r>
              <a:rPr lang="en-US" altLang="zh-CN"/>
              <a:t>3</a:t>
            </a:r>
            <a:r>
              <a:rPr lang="zh-CN" altLang="en-US"/>
              <a:t>. 宴会中，进餐速度不能快于主宾。</a:t>
            </a:r>
            <a:endParaRPr lang="zh-CN" altLang="en-US"/>
          </a:p>
          <a:p>
            <a:r>
              <a:rPr lang="zh-CN" altLang="en-US"/>
              <a:t>A.    对</a:t>
            </a:r>
            <a:endParaRPr lang="zh-CN" altLang="en-US"/>
          </a:p>
          <a:p>
            <a:r>
              <a:rPr lang="zh-CN" altLang="en-US"/>
              <a:t>B.    错</a:t>
            </a:r>
            <a:endParaRPr lang="zh-CN" altLang="en-US"/>
          </a:p>
          <a:p>
            <a:r>
              <a:rPr lang="zh-CN" altLang="en-US"/>
              <a:t>正确答案解释：对</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4399915"/>
          </a:xfrm>
          <a:prstGeom prst="rect">
            <a:avLst/>
          </a:prstGeom>
          <a:noFill/>
        </p:spPr>
        <p:txBody>
          <a:bodyPr wrap="square" rtlCol="0">
            <a:spAutoFit/>
          </a:bodyPr>
          <a:p>
            <a:endParaRPr lang="en-US" altLang="zh-CN"/>
          </a:p>
          <a:p>
            <a:r>
              <a:rPr lang="en-US" altLang="zh-CN"/>
              <a:t>4</a:t>
            </a:r>
            <a:r>
              <a:rPr lang="zh-CN" altLang="en-US"/>
              <a:t>.</a:t>
            </a:r>
            <a:r>
              <a:rPr lang="en-US" altLang="zh-CN"/>
              <a:t> </a:t>
            </a:r>
            <a:r>
              <a:rPr lang="zh-CN" altLang="en-US"/>
              <a:t>公务场合着装应遵循时尚个性化。</a:t>
            </a:r>
            <a:endParaRPr lang="zh-CN" altLang="en-US"/>
          </a:p>
          <a:p>
            <a:r>
              <a:rPr lang="zh-CN" altLang="en-US"/>
              <a:t>A.    对</a:t>
            </a:r>
            <a:endParaRPr lang="zh-CN" altLang="en-US"/>
          </a:p>
          <a:p>
            <a:r>
              <a:rPr lang="zh-CN" altLang="en-US"/>
              <a:t>B.    错</a:t>
            </a:r>
            <a:endParaRPr lang="zh-CN" altLang="en-US"/>
          </a:p>
          <a:p>
            <a:r>
              <a:rPr lang="zh-CN" altLang="en-US"/>
              <a:t>正确答案解释：错</a:t>
            </a:r>
            <a:endParaRPr lang="zh-CN" altLang="en-US"/>
          </a:p>
          <a:p>
            <a:endParaRPr lang="zh-CN" altLang="en-US"/>
          </a:p>
          <a:p>
            <a:r>
              <a:rPr lang="en-US" altLang="zh-CN"/>
              <a:t>5</a:t>
            </a:r>
            <a:r>
              <a:rPr lang="zh-CN" altLang="en-US"/>
              <a:t>.</a:t>
            </a:r>
            <a:r>
              <a:rPr lang="en-US" altLang="zh-CN"/>
              <a:t> </a:t>
            </a:r>
            <a:r>
              <a:rPr lang="zh-CN" altLang="en-US"/>
              <a:t>拒绝邀请只说声对不起而不交代理由是不礼貌的</a:t>
            </a:r>
            <a:endParaRPr lang="zh-CN" altLang="en-US"/>
          </a:p>
          <a:p>
            <a:r>
              <a:rPr lang="zh-CN" altLang="en-US"/>
              <a:t>A.    对</a:t>
            </a:r>
            <a:endParaRPr lang="zh-CN" altLang="en-US"/>
          </a:p>
          <a:p>
            <a:r>
              <a:rPr lang="zh-CN" altLang="en-US"/>
              <a:t>B.    错</a:t>
            </a:r>
            <a:endParaRPr lang="zh-CN" altLang="en-US"/>
          </a:p>
          <a:p>
            <a:r>
              <a:rPr lang="zh-CN" altLang="en-US"/>
              <a:t>正确答案解释：对</a:t>
            </a:r>
            <a:endParaRPr lang="zh-CN" altLang="en-US"/>
          </a:p>
          <a:p>
            <a:endParaRPr lang="zh-CN" altLang="en-US"/>
          </a:p>
          <a:p>
            <a:r>
              <a:rPr lang="en-US" altLang="zh-CN"/>
              <a:t>6. </a:t>
            </a:r>
            <a:r>
              <a:rPr lang="zh-CN" altLang="en-US"/>
              <a:t>与人握手时，男士应把手套摘下来，而女士可戴着装饰性手套与人握手</a:t>
            </a:r>
            <a:endParaRPr lang="zh-CN" altLang="en-US"/>
          </a:p>
          <a:p>
            <a:r>
              <a:rPr lang="zh-CN" altLang="en-US"/>
              <a:t>A.    对</a:t>
            </a:r>
            <a:endParaRPr lang="zh-CN" altLang="en-US"/>
          </a:p>
          <a:p>
            <a:r>
              <a:rPr lang="zh-CN" altLang="en-US"/>
              <a:t>B.    错</a:t>
            </a:r>
            <a:endParaRPr lang="zh-CN" altLang="en-US"/>
          </a:p>
          <a:p>
            <a:r>
              <a:rPr lang="zh-CN" altLang="en-US"/>
              <a:t>正确答案解释：对</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308713" y="740711"/>
            <a:ext cx="2381678" cy="338554"/>
          </a:xfrm>
          <a:prstGeom prst="rect">
            <a:avLst/>
          </a:prstGeom>
        </p:spPr>
        <p:txBody>
          <a:bodyPr wrap="none">
            <a:spAutoFit/>
          </a:bodyPr>
          <a:lstStyle/>
          <a:p>
            <a:r>
              <a:rPr lang="zh-CN" altLang="en-US" sz="1600" dirty="0">
                <a:solidFill>
                  <a:schemeClr val="tx1">
                    <a:lumMod val="75000"/>
                    <a:lumOff val="25000"/>
                  </a:schemeClr>
                </a:solidFill>
                <a:ea typeface="微软雅黑" panose="020B0503020204020204" pitchFamily="34" charset="-122"/>
              </a:rPr>
              <a:t>Click here to add your title</a:t>
            </a:r>
            <a:endParaRPr lang="zh-CN" altLang="en-US" sz="1600" dirty="0">
              <a:solidFill>
                <a:schemeClr val="tx1">
                  <a:lumMod val="75000"/>
                  <a:lumOff val="25000"/>
                </a:schemeClr>
              </a:solidFill>
              <a:ea typeface="微软雅黑" panose="020B0503020204020204" pitchFamily="34" charset="-122"/>
            </a:endParaRPr>
          </a:p>
        </p:txBody>
      </p:sp>
      <p:sp>
        <p:nvSpPr>
          <p:cNvPr id="30" name="矩形 3"/>
          <p:cNvSpPr>
            <a:spLocks noChangeArrowheads="1"/>
          </p:cNvSpPr>
          <p:nvPr/>
        </p:nvSpPr>
        <p:spPr bwMode="auto">
          <a:xfrm>
            <a:off x="1314792" y="295312"/>
            <a:ext cx="2444882"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点击添加标题</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Freeform 6"/>
          <p:cNvSpPr/>
          <p:nvPr/>
        </p:nvSpPr>
        <p:spPr bwMode="auto">
          <a:xfrm>
            <a:off x="8682585" y="2604069"/>
            <a:ext cx="1011592"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rgbClr val="FFE22C"/>
          </a:solidFill>
          <a:ln>
            <a:noFill/>
          </a:ln>
          <a:effec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3" name="Freeform 7"/>
          <p:cNvSpPr/>
          <p:nvPr/>
        </p:nvSpPr>
        <p:spPr bwMode="auto">
          <a:xfrm>
            <a:off x="6109822" y="3619234"/>
            <a:ext cx="1015166"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rgbClr val="42C0FF"/>
          </a:solidFill>
          <a:ln>
            <a:noFill/>
          </a:ln>
          <a:effec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1" name="Oval 8"/>
          <p:cNvSpPr>
            <a:spLocks noChangeArrowheads="1"/>
          </p:cNvSpPr>
          <p:nvPr/>
        </p:nvSpPr>
        <p:spPr bwMode="auto">
          <a:xfrm>
            <a:off x="1723302" y="1995961"/>
            <a:ext cx="1840882" cy="1833732"/>
          </a:xfrm>
          <a:prstGeom prst="ellipse">
            <a:avLst/>
          </a:prstGeom>
          <a:solidFill>
            <a:srgbClr val="A3C718"/>
          </a:solidFill>
          <a:ln>
            <a:noFill/>
          </a:ln>
        </p:spPr>
        <p:txBody>
          <a:bodyPr vert="horz" wrap="square" lIns="91440" tIns="45720" rIns="91440" bIns="45720" numCol="1" anchor="t" anchorCtr="0" compatLnSpc="1"/>
          <a:lstStyle/>
          <a:p>
            <a:r>
              <a:rPr lang="zh-CN" altLang="en-US" dirty="0" smtClean="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2" name="Oval 9"/>
          <p:cNvSpPr>
            <a:spLocks noChangeArrowheads="1"/>
          </p:cNvSpPr>
          <p:nvPr/>
        </p:nvSpPr>
        <p:spPr bwMode="auto">
          <a:xfrm>
            <a:off x="3092347" y="1903023"/>
            <a:ext cx="2287698" cy="2280548"/>
          </a:xfrm>
          <a:prstGeom prst="ellipse">
            <a:avLst/>
          </a:prstGeom>
          <a:solidFill>
            <a:srgbClr val="FFE22C"/>
          </a:solidFill>
          <a:ln>
            <a:noFill/>
          </a:ln>
        </p:spPr>
        <p:txBody>
          <a:bodyPr vert="horz" wrap="square" lIns="91440" tIns="45720" rIns="91440" bIns="45720" numCol="1" anchor="t" anchorCtr="0" compatLnSpc="1"/>
          <a:lstStyle/>
          <a:p>
            <a:pPr algn="r"/>
            <a:r>
              <a:rPr lang="zh-CN" altLang="en-US" sz="2400" dirty="0" smtClean="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3" name="Oval 10"/>
          <p:cNvSpPr>
            <a:spLocks noChangeArrowheads="1"/>
          </p:cNvSpPr>
          <p:nvPr/>
        </p:nvSpPr>
        <p:spPr bwMode="auto">
          <a:xfrm>
            <a:off x="2298801" y="3121937"/>
            <a:ext cx="1915947" cy="1923095"/>
          </a:xfrm>
          <a:prstGeom prst="ellipse">
            <a:avLst/>
          </a:prstGeom>
          <a:solidFill>
            <a:srgbClr val="42C0FF"/>
          </a:solidFill>
          <a:ln>
            <a:noFill/>
          </a:ln>
        </p:spPr>
        <p:txBody>
          <a:bodyPr vert="horz" wrap="square" lIns="91440" tIns="45720" rIns="91440" bIns="45720" numCol="1" anchor="ctr" anchorCtr="0" compatLnSpc="1"/>
          <a:lstStyle/>
          <a:p>
            <a:pPr algn="ctr"/>
            <a:r>
              <a:rPr lang="zh-CN" altLang="en-US" sz="2000" smtClean="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4" name="Freeform 15"/>
          <p:cNvSpPr/>
          <p:nvPr/>
        </p:nvSpPr>
        <p:spPr bwMode="auto">
          <a:xfrm>
            <a:off x="7389921" y="3218609"/>
            <a:ext cx="1015166"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rgbClr val="A3C718"/>
          </a:solidFill>
          <a:ln>
            <a:noFill/>
          </a:ln>
          <a:effec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5" name="TextBox 14"/>
          <p:cNvSpPr txBox="1"/>
          <p:nvPr/>
        </p:nvSpPr>
        <p:spPr>
          <a:xfrm>
            <a:off x="6302941" y="3132458"/>
            <a:ext cx="585418" cy="523220"/>
          </a:xfrm>
          <a:prstGeom prst="rect">
            <a:avLst/>
          </a:prstGeom>
          <a:noFill/>
        </p:spPr>
        <p:txBody>
          <a:bodyPr wrap="none" rtlCol="0" anchor="ctr">
            <a:spAutoFit/>
          </a:bodyPr>
          <a:lstStyle/>
          <a:p>
            <a:pPr lvl="0" algn="ctr"/>
            <a:r>
              <a:rPr lang="en-US" altLang="zh-CN" sz="28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20</a:t>
            </a:r>
            <a:endParaRPr lang="zh-CN" altLang="en-US"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18"/>
          <p:cNvSpPr txBox="1"/>
          <p:nvPr/>
        </p:nvSpPr>
        <p:spPr>
          <a:xfrm>
            <a:off x="7604795" y="2636790"/>
            <a:ext cx="585418" cy="523220"/>
          </a:xfrm>
          <a:prstGeom prst="rect">
            <a:avLst/>
          </a:prstGeom>
          <a:noFill/>
        </p:spPr>
        <p:txBody>
          <a:bodyPr wrap="none" rtlCol="0" anchor="ctr">
            <a:spAutoFit/>
          </a:bodyPr>
          <a:lstStyle/>
          <a:p>
            <a:pPr lvl="0" algn="ctr"/>
            <a:r>
              <a:rPr lang="en-US" altLang="zh-CN" sz="28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50</a:t>
            </a:r>
            <a:endParaRPr lang="zh-CN" altLang="en-US"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TextBox 19"/>
          <p:cNvSpPr txBox="1"/>
          <p:nvPr/>
        </p:nvSpPr>
        <p:spPr>
          <a:xfrm>
            <a:off x="8895672" y="2044421"/>
            <a:ext cx="585418" cy="523220"/>
          </a:xfrm>
          <a:prstGeom prst="rect">
            <a:avLst/>
          </a:prstGeom>
          <a:noFill/>
        </p:spPr>
        <p:txBody>
          <a:bodyPr wrap="none" rtlCol="0" anchor="ctr">
            <a:spAutoFit/>
          </a:bodyPr>
          <a:lstStyle/>
          <a:p>
            <a:pPr lvl="0" algn="ctr"/>
            <a:r>
              <a:rPr lang="en-US" altLang="zh-CN" sz="28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80</a:t>
            </a:r>
            <a:endParaRPr lang="zh-CN" altLang="en-US"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8" name="直接连接符 37"/>
          <p:cNvCxnSpPr/>
          <p:nvPr/>
        </p:nvCxnSpPr>
        <p:spPr>
          <a:xfrm>
            <a:off x="3328493" y="3295396"/>
            <a:ext cx="2400733" cy="1017296"/>
          </a:xfrm>
          <a:prstGeom prst="line">
            <a:avLst/>
          </a:prstGeom>
          <a:ln>
            <a:solidFill>
              <a:schemeClr val="bg1">
                <a:lumMod val="50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729226" y="4312692"/>
            <a:ext cx="4252983" cy="0"/>
          </a:xfrm>
          <a:prstGeom prst="line">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29"/>
          <p:cNvSpPr txBox="1"/>
          <p:nvPr/>
        </p:nvSpPr>
        <p:spPr>
          <a:xfrm flipH="1">
            <a:off x="5729226" y="4674734"/>
            <a:ext cx="2786907"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lang="zh-CN" altLang="en-US" sz="2400" dirty="0" smtClean="0">
                <a:solidFill>
                  <a:schemeClr val="tx1">
                    <a:lumMod val="75000"/>
                    <a:lumOff val="25000"/>
                  </a:schemeClr>
                </a:solidFill>
                <a:latin typeface="Arial Rounded MT Bold" pitchFamily="34" charset="0"/>
                <a:cs typeface="Times New Roman" panose="02020603050405020304" pitchFamily="18" charset="0"/>
              </a:rPr>
              <a:t>点击添加标题</a:t>
            </a:r>
            <a:endParaRPr kumimoji="0" lang="zh-CN" altLang="en-US" sz="2400" i="0" u="none" strike="noStrike" kern="0" cap="none" spc="0" normalizeH="0" baseline="0" noProof="0" dirty="0">
              <a:ln w="18415" cmpd="sng">
                <a:noFill/>
                <a:prstDash val="solid"/>
              </a:ln>
              <a:solidFill>
                <a:schemeClr val="tx1">
                  <a:lumMod val="75000"/>
                  <a:lumOff val="25000"/>
                </a:schemeClr>
              </a:solidFill>
              <a:uLnTx/>
              <a:uFillTx/>
              <a:latin typeface="Arial Rounded MT Bold" pitchFamily="34" charset="0"/>
              <a:cs typeface="Times New Roman" panose="02020603050405020304" pitchFamily="18" charset="0"/>
            </a:endParaRPr>
          </a:p>
        </p:txBody>
      </p:sp>
      <p:sp>
        <p:nvSpPr>
          <p:cNvPr id="41" name="TextBox 30"/>
          <p:cNvSpPr txBox="1"/>
          <p:nvPr/>
        </p:nvSpPr>
        <p:spPr>
          <a:xfrm>
            <a:off x="5729225" y="5088752"/>
            <a:ext cx="4602129" cy="932563"/>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1"/>
          <p:cNvPicPr>
            <a:picLocks noChangeAspect="1"/>
          </p:cNvPicPr>
          <p:nvPr>
            <p:custDataLst>
              <p:tags r:id="rId1"/>
            </p:custDataLst>
          </p:nvPr>
        </p:nvPicPr>
        <p:blipFill>
          <a:blip r:embed="rId2"/>
          <a:stretch>
            <a:fillRect/>
          </a:stretch>
        </p:blipFill>
        <p:spPr>
          <a:xfrm>
            <a:off x="157480" y="81915"/>
            <a:ext cx="11865610" cy="6670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2" presetClass="entr" presetSubtype="9" decel="10000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350" fill="hold"/>
                                        <p:tgtEl>
                                          <p:spTgt spid="31"/>
                                        </p:tgtEl>
                                        <p:attrNameLst>
                                          <p:attrName>ppt_x</p:attrName>
                                        </p:attrNameLst>
                                      </p:cBhvr>
                                      <p:tavLst>
                                        <p:tav tm="0">
                                          <p:val>
                                            <p:strVal val="0-#ppt_w/2"/>
                                          </p:val>
                                        </p:tav>
                                        <p:tav tm="100000">
                                          <p:val>
                                            <p:strVal val="#ppt_x"/>
                                          </p:val>
                                        </p:tav>
                                      </p:tavLst>
                                    </p:anim>
                                    <p:anim calcmode="lin" valueType="num">
                                      <p:cBhvr additive="base">
                                        <p:cTn id="15" dur="350" fill="hold"/>
                                        <p:tgtEl>
                                          <p:spTgt spid="31"/>
                                        </p:tgtEl>
                                        <p:attrNameLst>
                                          <p:attrName>ppt_y</p:attrName>
                                        </p:attrNameLst>
                                      </p:cBhvr>
                                      <p:tavLst>
                                        <p:tav tm="0">
                                          <p:val>
                                            <p:strVal val="0-#ppt_h/2"/>
                                          </p:val>
                                        </p:tav>
                                        <p:tav tm="100000">
                                          <p:val>
                                            <p:strVal val="#ppt_y"/>
                                          </p:val>
                                        </p:tav>
                                      </p:tavLst>
                                    </p:anim>
                                  </p:childTnLst>
                                </p:cTn>
                              </p:par>
                              <p:par>
                                <p:cTn id="16" presetID="2" presetClass="entr" presetSubtype="4" fill="hold" grpId="0" nodeType="withEffect">
                                  <p:stCondLst>
                                    <p:cond delay="25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400" fill="hold"/>
                                        <p:tgtEl>
                                          <p:spTgt spid="33"/>
                                        </p:tgtEl>
                                        <p:attrNameLst>
                                          <p:attrName>ppt_x</p:attrName>
                                        </p:attrNameLst>
                                      </p:cBhvr>
                                      <p:tavLst>
                                        <p:tav tm="0">
                                          <p:val>
                                            <p:strVal val="#ppt_x"/>
                                          </p:val>
                                        </p:tav>
                                        <p:tav tm="100000">
                                          <p:val>
                                            <p:strVal val="#ppt_x"/>
                                          </p:val>
                                        </p:tav>
                                      </p:tavLst>
                                    </p:anim>
                                    <p:anim calcmode="lin" valueType="num">
                                      <p:cBhvr additive="base">
                                        <p:cTn id="19" dur="4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3" fill="hold" grpId="0" nodeType="withEffect">
                                  <p:stCondLst>
                                    <p:cond delay="50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400" fill="hold"/>
                                        <p:tgtEl>
                                          <p:spTgt spid="32"/>
                                        </p:tgtEl>
                                        <p:attrNameLst>
                                          <p:attrName>ppt_x</p:attrName>
                                        </p:attrNameLst>
                                      </p:cBhvr>
                                      <p:tavLst>
                                        <p:tav tm="0">
                                          <p:val>
                                            <p:strVal val="1+#ppt_w/2"/>
                                          </p:val>
                                        </p:tav>
                                        <p:tav tm="100000">
                                          <p:val>
                                            <p:strVal val="#ppt_x"/>
                                          </p:val>
                                        </p:tav>
                                      </p:tavLst>
                                    </p:anim>
                                    <p:anim calcmode="lin" valueType="num">
                                      <p:cBhvr additive="base">
                                        <p:cTn id="23" dur="400" fill="hold"/>
                                        <p:tgtEl>
                                          <p:spTgt spid="3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400"/>
                                        <p:tgtEl>
                                          <p:spTgt spid="38"/>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350"/>
                                        <p:tgtEl>
                                          <p:spTgt spid="39"/>
                                        </p:tgtEl>
                                      </p:cBhvr>
                                    </p:animEffect>
                                  </p:childTnLst>
                                </p:cTn>
                              </p:par>
                            </p:childTnLst>
                          </p:cTn>
                        </p:par>
                        <p:par>
                          <p:cTn id="32" fill="hold">
                            <p:stCondLst>
                              <p:cond delay="2000"/>
                            </p:stCondLst>
                            <p:childTnLst>
                              <p:par>
                                <p:cTn id="33" presetID="2" presetClass="entr" presetSubtype="4" decel="100000" fill="hold" grpId="0" nodeType="afterEffect">
                                  <p:stCondLst>
                                    <p:cond delay="25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2750"/>
                            </p:stCondLst>
                            <p:childTnLst>
                              <p:par>
                                <p:cTn id="46" presetID="10" presetClass="entr"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3250"/>
                            </p:stCondLst>
                            <p:childTnLst>
                              <p:par>
                                <p:cTn id="56" presetID="10" presetClass="entr" presetSubtype="0" fill="hold" grpId="0" nodeType="afterEffect">
                                  <p:stCondLst>
                                    <p:cond delay="0"/>
                                  </p:stCondLst>
                                  <p:iterate type="lt">
                                    <p:tmPct val="10000"/>
                                  </p:iterate>
                                  <p:childTnLst>
                                    <p:set>
                                      <p:cBhvr>
                                        <p:cTn id="57" dur="1" fill="hold">
                                          <p:stCondLst>
                                            <p:cond delay="0"/>
                                          </p:stCondLst>
                                        </p:cTn>
                                        <p:tgtEl>
                                          <p:spTgt spid="40"/>
                                        </p:tgtEl>
                                        <p:attrNameLst>
                                          <p:attrName>style.visibility</p:attrName>
                                        </p:attrNameLst>
                                      </p:cBhvr>
                                      <p:to>
                                        <p:strVal val="visible"/>
                                      </p:to>
                                    </p:set>
                                    <p:animEffect transition="in" filter="fade">
                                      <p:cBhvr>
                                        <p:cTn id="58" dur="100"/>
                                        <p:tgtEl>
                                          <p:spTgt spid="40"/>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41"/>
                                        </p:tgtEl>
                                        <p:attrNameLst>
                                          <p:attrName>style.visibility</p:attrName>
                                        </p:attrNameLst>
                                      </p:cBhvr>
                                      <p:to>
                                        <p:strVal val="visible"/>
                                      </p:to>
                                    </p:set>
                                    <p:animEffect transition="in" filter="fade">
                                      <p:cBhvr>
                                        <p:cTn id="61" dur="1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22" grpId="0" animBg="1"/>
      <p:bldP spid="23" grpId="0" animBg="1"/>
      <p:bldP spid="31" grpId="0" animBg="1"/>
      <p:bldP spid="32" grpId="0" animBg="1"/>
      <p:bldP spid="33" grpId="0" animBg="1"/>
      <p:bldP spid="34" grpId="0" animBg="1"/>
      <p:bldP spid="35" grpId="0"/>
      <p:bldP spid="36" grpId="0"/>
      <p:bldP spid="37"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六、试题解析</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52260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989070" y="3983355"/>
            <a:ext cx="4064000" cy="378460"/>
          </a:xfrm>
          <a:prstGeom prst="rect">
            <a:avLst/>
          </a:prstGeom>
          <a:noFill/>
        </p:spPr>
        <p:txBody>
          <a:bodyPr wrap="square" rtlCol="0">
            <a:spAutoFit/>
          </a:bodyPr>
          <a:p>
            <a:endParaRPr lang="zh-CN" altLang="en-US"/>
          </a:p>
        </p:txBody>
      </p:sp>
      <p:sp>
        <p:nvSpPr>
          <p:cNvPr id="3" name="文本框 2"/>
          <p:cNvSpPr txBox="1"/>
          <p:nvPr/>
        </p:nvSpPr>
        <p:spPr>
          <a:xfrm>
            <a:off x="1358900" y="1370965"/>
            <a:ext cx="10300970" cy="3538220"/>
          </a:xfrm>
          <a:prstGeom prst="rect">
            <a:avLst/>
          </a:prstGeom>
          <a:noFill/>
        </p:spPr>
        <p:txBody>
          <a:bodyPr wrap="square" rtlCol="0">
            <a:spAutoFit/>
          </a:bodyPr>
          <a:p>
            <a:endParaRPr lang="zh-CN" altLang="en-US">
              <a:latin typeface="黑体" panose="02010609060101010101" charset="-122"/>
              <a:ea typeface="黑体" panose="02010609060101010101" charset="-122"/>
              <a:cs typeface="黑体" panose="02010609060101010101" charset="-122"/>
            </a:endParaRPr>
          </a:p>
          <a:p>
            <a:r>
              <a:rPr lang="en-US" altLang="zh-CN"/>
              <a:t>7</a:t>
            </a:r>
            <a:r>
              <a:rPr lang="zh-CN" altLang="en-US"/>
              <a:t>.</a:t>
            </a:r>
            <a:r>
              <a:rPr lang="en-US" altLang="zh-CN"/>
              <a:t> </a:t>
            </a:r>
            <a:r>
              <a:rPr lang="zh-CN" altLang="en-US"/>
              <a:t>公务场合着装应遵循时尚个性化。</a:t>
            </a:r>
            <a:endParaRPr lang="zh-CN" altLang="en-US"/>
          </a:p>
          <a:p>
            <a:r>
              <a:rPr lang="zh-CN" altLang="en-US"/>
              <a:t>A.    对</a:t>
            </a:r>
            <a:r>
              <a:rPr lang="en-US" altLang="zh-CN"/>
              <a:t>           </a:t>
            </a:r>
            <a:r>
              <a:rPr lang="zh-CN" altLang="en-US"/>
              <a:t>B.    错</a:t>
            </a:r>
            <a:endParaRPr lang="zh-CN" altLang="en-US"/>
          </a:p>
          <a:p>
            <a:r>
              <a:rPr lang="zh-CN" altLang="en-US"/>
              <a:t>正确答案解释：错</a:t>
            </a:r>
            <a:endParaRPr lang="zh-CN" altLang="en-US"/>
          </a:p>
          <a:p>
            <a:endParaRPr lang="zh-CN" altLang="en-US"/>
          </a:p>
          <a:p>
            <a:r>
              <a:rPr lang="en-US" altLang="zh-CN"/>
              <a:t>8</a:t>
            </a:r>
            <a:r>
              <a:rPr lang="zh-CN" altLang="en-US"/>
              <a:t>.</a:t>
            </a:r>
            <a:r>
              <a:rPr lang="en-US" altLang="zh-CN"/>
              <a:t> </a:t>
            </a:r>
            <a:r>
              <a:rPr lang="zh-CN" altLang="en-US"/>
              <a:t>拒绝邀请只说声对不起而不交代理由是不礼貌的</a:t>
            </a:r>
            <a:endParaRPr lang="zh-CN" altLang="en-US"/>
          </a:p>
          <a:p>
            <a:r>
              <a:rPr lang="zh-CN" altLang="en-US"/>
              <a:t>A.    对</a:t>
            </a:r>
            <a:r>
              <a:rPr lang="en-US" altLang="zh-CN"/>
              <a:t>           </a:t>
            </a:r>
            <a:r>
              <a:rPr lang="zh-CN" altLang="en-US"/>
              <a:t>B.    错</a:t>
            </a:r>
            <a:endParaRPr lang="zh-CN" altLang="en-US"/>
          </a:p>
          <a:p>
            <a:r>
              <a:rPr lang="zh-CN" altLang="en-US"/>
              <a:t>正确答案解释：对</a:t>
            </a:r>
            <a:endParaRPr lang="zh-CN" altLang="en-US"/>
          </a:p>
          <a:p>
            <a:endParaRPr lang="zh-CN" altLang="en-US"/>
          </a:p>
          <a:p>
            <a:r>
              <a:rPr lang="en-US" altLang="zh-CN"/>
              <a:t>9. </a:t>
            </a:r>
            <a:r>
              <a:rPr lang="zh-CN" altLang="en-US"/>
              <a:t>与人握手时，男士应把手套摘下来，而女士可戴着装饰性手套与人握手</a:t>
            </a:r>
            <a:endParaRPr lang="zh-CN" altLang="en-US"/>
          </a:p>
          <a:p>
            <a:r>
              <a:rPr lang="zh-CN" altLang="en-US"/>
              <a:t>A.    对</a:t>
            </a:r>
            <a:r>
              <a:rPr lang="en-US" altLang="zh-CN"/>
              <a:t>          </a:t>
            </a:r>
            <a:r>
              <a:rPr lang="zh-CN" altLang="en-US"/>
              <a:t>B.    错</a:t>
            </a:r>
            <a:endParaRPr lang="zh-CN" altLang="en-US"/>
          </a:p>
          <a:p>
            <a:r>
              <a:rPr lang="zh-CN" altLang="en-US"/>
              <a:t>正确答案解释：对</a:t>
            </a:r>
            <a:endParaRPr lang="zh-CN" altLang="en-US"/>
          </a:p>
        </p:txBody>
      </p:sp>
      <p:sp>
        <p:nvSpPr>
          <p:cNvPr id="100" name="文本框 99"/>
          <p:cNvSpPr txBox="1"/>
          <p:nvPr/>
        </p:nvSpPr>
        <p:spPr>
          <a:xfrm>
            <a:off x="1358900" y="5128260"/>
            <a:ext cx="8719185" cy="1198880"/>
          </a:xfrm>
          <a:prstGeom prst="rect">
            <a:avLst/>
          </a:prstGeom>
          <a:noFill/>
          <a:ln w="9525">
            <a:noFill/>
          </a:ln>
        </p:spPr>
        <p:txBody>
          <a:bodyPr wrap="square">
            <a:spAutoFit/>
          </a:bodyPr>
          <a:p>
            <a:pPr indent="0"/>
            <a:r>
              <a:rPr lang="en-US" sz="1800" b="0">
                <a:latin typeface="宋体" panose="02010600030101010101" pitchFamily="2" charset="-122"/>
                <a:cs typeface="Times New Roman" panose="02020603050405020304" pitchFamily="18" charset="0"/>
              </a:rPr>
              <a:t>1</a:t>
            </a:r>
            <a:r>
              <a:rPr lang="en-US" sz="1800" b="0">
                <a:latin typeface="宋体" panose="02010600030101010101" pitchFamily="2" charset="-122"/>
              </a:rPr>
              <a:t>0</a:t>
            </a:r>
            <a:r>
              <a:rPr lang="zh-CN" sz="1800" b="0">
                <a:ea typeface="宋体" panose="02010600030101010101" pitchFamily="2" charset="-122"/>
                <a:cs typeface="Times New Roman" panose="02020603050405020304" pitchFamily="18" charset="0"/>
              </a:rPr>
              <a:t>. </a:t>
            </a:r>
            <a:r>
              <a:rPr lang="en-US" altLang="zh-CN" sz="1800" b="0">
                <a:ea typeface="宋体" panose="02010600030101010101" pitchFamily="2" charset="-122"/>
                <a:cs typeface="Times New Roman" panose="02020603050405020304" pitchFamily="18" charset="0"/>
              </a:rPr>
              <a:t> </a:t>
            </a:r>
            <a:r>
              <a:rPr lang="zh-CN" sz="1800" b="0">
                <a:ea typeface="宋体" panose="02010600030101010101" pitchFamily="2" charset="-122"/>
                <a:cs typeface="Times New Roman" panose="02020603050405020304" pitchFamily="18" charset="0"/>
              </a:rPr>
              <a:t>站立要端正，挺胸收腹，眼睛平视，嘴巴微闭，面带笑容，双臂自然下垂，双手不叉腰。</a:t>
            </a:r>
            <a:endParaRPr lang="zh-CN" sz="1800" b="0">
              <a:ea typeface="宋体" panose="02010600030101010101" pitchFamily="2" charset="-122"/>
              <a:cs typeface="Times New Roman" panose="02020603050405020304" pitchFamily="18" charset="0"/>
            </a:endParaRPr>
          </a:p>
          <a:p>
            <a:pPr indent="0"/>
            <a:r>
              <a:rPr lang="zh-CN" sz="1800" b="0">
                <a:ea typeface="宋体" panose="02010600030101010101" pitchFamily="2" charset="-122"/>
                <a:cs typeface="Times New Roman" panose="02020603050405020304" pitchFamily="18" charset="0"/>
              </a:rPr>
              <a:t>A.    对</a:t>
            </a:r>
            <a:r>
              <a:rPr lang="en-US" altLang="zh-CN" sz="1800" b="0">
                <a:ea typeface="宋体" panose="02010600030101010101" pitchFamily="2" charset="-122"/>
                <a:cs typeface="Times New Roman" panose="02020603050405020304" pitchFamily="18" charset="0"/>
              </a:rPr>
              <a:t>          </a:t>
            </a:r>
            <a:r>
              <a:rPr lang="zh-CN" sz="1800" b="0">
                <a:ea typeface="宋体" panose="02010600030101010101" pitchFamily="2" charset="-122"/>
                <a:cs typeface="Times New Roman" panose="02020603050405020304" pitchFamily="18" charset="0"/>
              </a:rPr>
              <a:t>B.    错</a:t>
            </a:r>
            <a:endParaRPr lang="zh-CN" sz="1800" b="0">
              <a:ea typeface="宋体" panose="02010600030101010101" pitchFamily="2" charset="-122"/>
              <a:cs typeface="Times New Roman" panose="02020603050405020304" pitchFamily="18" charset="0"/>
            </a:endParaRPr>
          </a:p>
          <a:p>
            <a:pPr indent="0"/>
            <a:r>
              <a:rPr lang="zh-CN" sz="1800" b="0">
                <a:ea typeface="宋体" panose="02010600030101010101" pitchFamily="2" charset="-122"/>
              </a:rPr>
              <a:t>正确答案：正确</a:t>
            </a:r>
            <a:endParaRPr lang="zh-CN" altLang="en-US" sz="1800" b="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3"/>
          <p:cNvSpPr>
            <a:spLocks noChangeArrowheads="1"/>
          </p:cNvSpPr>
          <p:nvPr/>
        </p:nvSpPr>
        <p:spPr bwMode="auto">
          <a:xfrm>
            <a:off x="1314792" y="903642"/>
            <a:ext cx="391541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七、辅导教师联系方式</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0" name="Rectangle 70"/>
          <p:cNvSpPr/>
          <p:nvPr/>
        </p:nvSpPr>
        <p:spPr>
          <a:xfrm>
            <a:off x="8943760" y="2988511"/>
            <a:ext cx="3248240" cy="1095109"/>
          </a:xfrm>
          <a:prstGeom prst="rect">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71"/>
          <p:cNvSpPr/>
          <p:nvPr/>
        </p:nvSpPr>
        <p:spPr>
          <a:xfrm>
            <a:off x="10264463" y="4076914"/>
            <a:ext cx="1927537" cy="1095109"/>
          </a:xfrm>
          <a:prstGeom prst="rect">
            <a:avLst/>
          </a:prstGeom>
          <a:solidFill>
            <a:srgbClr val="FFE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椭圆 26"/>
          <p:cNvSpPr/>
          <p:nvPr/>
        </p:nvSpPr>
        <p:spPr>
          <a:xfrm>
            <a:off x="6821067" y="787322"/>
            <a:ext cx="2824619" cy="2824619"/>
          </a:xfrm>
          <a:prstGeom prst="ellipse">
            <a:avLst/>
          </a:prstGeom>
          <a:blipFill>
            <a:blip r:embed="rId1" cstate="print"/>
            <a:srcRect/>
            <a:stretch>
              <a:fillRect/>
            </a:stretch>
          </a:blipFill>
          <a:ln w="88900" cmpd="sng">
            <a:solidFill>
              <a:srgbClr val="A3C7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8" name="椭圆 27"/>
          <p:cNvSpPr/>
          <p:nvPr/>
        </p:nvSpPr>
        <p:spPr>
          <a:xfrm>
            <a:off x="5811435" y="1649663"/>
            <a:ext cx="1650961" cy="1650961"/>
          </a:xfrm>
          <a:prstGeom prst="ellipse">
            <a:avLst/>
          </a:prstGeom>
          <a:blipFill>
            <a:blip r:embed="rId2" cstate="print"/>
            <a:srcRect/>
            <a:stretch>
              <a:fillRect/>
            </a:stretch>
          </a:blipFill>
          <a:ln w="88900" cmpd="sng">
            <a:solidFill>
              <a:srgbClr val="FF3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9" name="椭圆 28"/>
          <p:cNvSpPr/>
          <p:nvPr/>
        </p:nvSpPr>
        <p:spPr>
          <a:xfrm>
            <a:off x="5237543" y="3001155"/>
            <a:ext cx="2824619" cy="2824619"/>
          </a:xfrm>
          <a:prstGeom prst="ellipse">
            <a:avLst/>
          </a:prstGeom>
          <a:blipFill>
            <a:blip r:embed="rId3" cstate="print"/>
            <a:srcRect/>
            <a:stretch>
              <a:fillRect/>
            </a:stretch>
          </a:blipFill>
          <a:ln w="88900" cmpd="sng">
            <a:solidFill>
              <a:srgbClr val="FFE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0" name="椭圆 29"/>
          <p:cNvSpPr/>
          <p:nvPr/>
        </p:nvSpPr>
        <p:spPr>
          <a:xfrm>
            <a:off x="7462396" y="2566389"/>
            <a:ext cx="1652400" cy="1652400"/>
          </a:xfrm>
          <a:prstGeom prst="ellipse">
            <a:avLst/>
          </a:prstGeom>
          <a:blipFill>
            <a:blip r:embed="rId4" cstate="print"/>
            <a:srcRect/>
            <a:stretch>
              <a:fillRect/>
            </a:stretch>
          </a:blipFill>
          <a:ln w="88900" cmpd="sng">
            <a:solidFill>
              <a:srgbClr val="38B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1" name="椭圆 30"/>
          <p:cNvSpPr/>
          <p:nvPr/>
        </p:nvSpPr>
        <p:spPr>
          <a:xfrm>
            <a:off x="8497792" y="3387210"/>
            <a:ext cx="2824619" cy="2824619"/>
          </a:xfrm>
          <a:prstGeom prst="ellipse">
            <a:avLst/>
          </a:prstGeom>
          <a:blipFill>
            <a:blip r:embed="rId5" cstate="print"/>
            <a:srcRect/>
            <a:stretch>
              <a:fillRect/>
            </a:stretch>
          </a:blipFill>
          <a:ln w="88900" cmpd="sng">
            <a:solidFill>
              <a:srgbClr val="FF3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2" name="椭圆 31"/>
          <p:cNvSpPr/>
          <p:nvPr/>
        </p:nvSpPr>
        <p:spPr>
          <a:xfrm>
            <a:off x="7170821" y="4310034"/>
            <a:ext cx="1650961" cy="1650961"/>
          </a:xfrm>
          <a:prstGeom prst="ellipse">
            <a:avLst/>
          </a:prstGeom>
          <a:blipFill>
            <a:blip r:embed="rId6" cstate="print"/>
            <a:srcRect/>
            <a:stretch>
              <a:fillRect/>
            </a:stretch>
          </a:blipFill>
          <a:ln w="88900" cmpd="sng">
            <a:solidFill>
              <a:srgbClr val="A3C7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椭圆 32"/>
          <p:cNvSpPr/>
          <p:nvPr/>
        </p:nvSpPr>
        <p:spPr>
          <a:xfrm>
            <a:off x="8979007" y="2075005"/>
            <a:ext cx="1650961" cy="1650961"/>
          </a:xfrm>
          <a:prstGeom prst="ellipse">
            <a:avLst/>
          </a:prstGeom>
          <a:blipFill>
            <a:blip r:embed="rId7" cstate="print"/>
            <a:srcRect/>
            <a:stretch>
              <a:fillRect/>
            </a:stretch>
          </a:blipFill>
          <a:ln w="88900" cmpd="sng">
            <a:solidFill>
              <a:srgbClr val="FFE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4" name="文本框 11"/>
          <p:cNvSpPr txBox="1"/>
          <p:nvPr/>
        </p:nvSpPr>
        <p:spPr>
          <a:xfrm>
            <a:off x="1912845" y="2092251"/>
            <a:ext cx="2418080" cy="429895"/>
          </a:xfrm>
          <a:prstGeom prst="rect">
            <a:avLst/>
          </a:prstGeom>
          <a:noFill/>
        </p:spPr>
        <p:txBody>
          <a:bodyPr wrap="none" rtlCol="0">
            <a:spAutoFit/>
          </a:bodyPr>
          <a:lstStyle/>
          <a:p>
            <a:r>
              <a:rPr lang="zh-CN" altLang="en-US" sz="2200" b="1" dirty="0" smtClean="0">
                <a:solidFill>
                  <a:schemeClr val="tx1">
                    <a:lumMod val="65000"/>
                    <a:lumOff val="35000"/>
                  </a:schemeClr>
                </a:solidFill>
                <a:latin typeface="微软雅黑" panose="020B0503020204020204" pitchFamily="34" charset="-122"/>
                <a:ea typeface="微软雅黑" panose="020B0503020204020204" pitchFamily="34" charset="-122"/>
              </a:rPr>
              <a:t>辅导教师：薛东红</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11"/>
          <p:cNvSpPr txBox="1"/>
          <p:nvPr/>
        </p:nvSpPr>
        <p:spPr>
          <a:xfrm>
            <a:off x="1912845" y="3063440"/>
            <a:ext cx="3472815" cy="429895"/>
          </a:xfrm>
          <a:prstGeom prst="rect">
            <a:avLst/>
          </a:prstGeom>
          <a:noFill/>
        </p:spPr>
        <p:txBody>
          <a:bodyPr wrap="none" rtlCol="0">
            <a:spAutoFit/>
          </a:bodyPr>
          <a:lstStyle/>
          <a:p>
            <a:r>
              <a:rPr lang="zh-CN" altLang="en-US" sz="2200" b="1" dirty="0" smtClean="0">
                <a:solidFill>
                  <a:schemeClr val="tx1">
                    <a:lumMod val="65000"/>
                    <a:lumOff val="35000"/>
                  </a:schemeClr>
                </a:solidFill>
                <a:latin typeface="微软雅黑" panose="020B0503020204020204" pitchFamily="34" charset="-122"/>
                <a:ea typeface="微软雅黑" panose="020B0503020204020204" pitchFamily="34" charset="-122"/>
              </a:rPr>
              <a:t>手机号码：</a:t>
            </a:r>
            <a:r>
              <a:rPr lang="en-US" altLang="zh-CN" sz="2200" b="1" dirty="0" smtClean="0">
                <a:solidFill>
                  <a:schemeClr val="tx1">
                    <a:lumMod val="65000"/>
                    <a:lumOff val="35000"/>
                  </a:schemeClr>
                </a:solidFill>
                <a:latin typeface="微软雅黑" panose="020B0503020204020204" pitchFamily="34" charset="-122"/>
                <a:ea typeface="微软雅黑" panose="020B0503020204020204" pitchFamily="34" charset="-122"/>
              </a:rPr>
              <a:t>18991099846</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文本框 11"/>
          <p:cNvSpPr txBox="1"/>
          <p:nvPr/>
        </p:nvSpPr>
        <p:spPr>
          <a:xfrm>
            <a:off x="1912845" y="4183714"/>
            <a:ext cx="4195445" cy="429895"/>
          </a:xfrm>
          <a:prstGeom prst="rect">
            <a:avLst/>
          </a:prstGeom>
          <a:noFill/>
        </p:spPr>
        <p:txBody>
          <a:bodyPr wrap="none" rtlCol="0">
            <a:spAutoFit/>
          </a:bodyPr>
          <a:lstStyle/>
          <a:p>
            <a:r>
              <a:rPr lang="en-US" altLang="zh-CN" sz="2200" b="1" dirty="0" smtClean="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2200" b="1" dirty="0" smtClean="0">
                <a:solidFill>
                  <a:schemeClr val="tx1">
                    <a:lumMod val="65000"/>
                    <a:lumOff val="35000"/>
                  </a:schemeClr>
                </a:solidFill>
                <a:latin typeface="微软雅黑" panose="020B0503020204020204" pitchFamily="34" charset="-122"/>
                <a:ea typeface="微软雅黑" panose="020B0503020204020204" pitchFamily="34" charset="-122"/>
              </a:rPr>
              <a:t>邮箱：</a:t>
            </a:r>
            <a:r>
              <a:rPr lang="en-US" altLang="zh-CN" sz="2200" b="1" dirty="0" smtClean="0">
                <a:solidFill>
                  <a:schemeClr val="tx1">
                    <a:lumMod val="65000"/>
                    <a:lumOff val="35000"/>
                  </a:schemeClr>
                </a:solidFill>
                <a:latin typeface="微软雅黑" panose="020B0503020204020204" pitchFamily="34" charset="-122"/>
                <a:ea typeface="微软雅黑" panose="020B0503020204020204" pitchFamily="34" charset="-122"/>
              </a:rPr>
              <a:t>75775079@qq.com</a:t>
            </a:r>
            <a:endPar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1082492" y="4133993"/>
            <a:ext cx="708547" cy="708547"/>
            <a:chOff x="641132" y="4608587"/>
            <a:chExt cx="708547" cy="708547"/>
          </a:xfrm>
        </p:grpSpPr>
        <p:sp>
          <p:nvSpPr>
            <p:cNvPr id="41" name="椭圆 40"/>
            <p:cNvSpPr/>
            <p:nvPr/>
          </p:nvSpPr>
          <p:spPr>
            <a:xfrm>
              <a:off x="641132" y="4608587"/>
              <a:ext cx="708547" cy="708547"/>
            </a:xfrm>
            <a:prstGeom prst="ellipse">
              <a:avLst/>
            </a:prstGeom>
            <a:solidFill>
              <a:srgbClr val="42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2" name="Freeform 23"/>
            <p:cNvSpPr>
              <a:spLocks noEditPoints="1"/>
            </p:cNvSpPr>
            <p:nvPr/>
          </p:nvSpPr>
          <p:spPr bwMode="auto">
            <a:xfrm>
              <a:off x="750136" y="4793025"/>
              <a:ext cx="490538" cy="371475"/>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43" name="组合 42"/>
          <p:cNvGrpSpPr/>
          <p:nvPr/>
        </p:nvGrpSpPr>
        <p:grpSpPr>
          <a:xfrm>
            <a:off x="1082492" y="2994868"/>
            <a:ext cx="708547" cy="708547"/>
            <a:chOff x="641132" y="3404521"/>
            <a:chExt cx="708547" cy="708547"/>
          </a:xfrm>
        </p:grpSpPr>
        <p:sp>
          <p:nvSpPr>
            <p:cNvPr id="44" name="椭圆 43"/>
            <p:cNvSpPr/>
            <p:nvPr/>
          </p:nvSpPr>
          <p:spPr>
            <a:xfrm>
              <a:off x="641132" y="3404521"/>
              <a:ext cx="708547" cy="708547"/>
            </a:xfrm>
            <a:prstGeom prst="ellipse">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5" name="Freeform 17"/>
            <p:cNvSpPr>
              <a:spLocks noEditPoints="1"/>
            </p:cNvSpPr>
            <p:nvPr/>
          </p:nvSpPr>
          <p:spPr bwMode="auto">
            <a:xfrm>
              <a:off x="810080" y="3543012"/>
              <a:ext cx="370650" cy="431565"/>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chemeClr val="bg1"/>
            </a:solidFill>
            <a:ln w="9525">
              <a:noFill/>
              <a:round/>
            </a:ln>
          </p:spPr>
          <p:txBody>
            <a:bodyPr/>
            <a:lstStyle/>
            <a:p>
              <a:pPr fontAlgn="auto">
                <a:spcBef>
                  <a:spcPts val="0"/>
                </a:spcBef>
                <a:spcAft>
                  <a:spcPts val="0"/>
                </a:spcAft>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1082492" y="1913766"/>
            <a:ext cx="708547" cy="708547"/>
            <a:chOff x="641132" y="1897168"/>
            <a:chExt cx="708547" cy="708547"/>
          </a:xfrm>
        </p:grpSpPr>
        <p:sp>
          <p:nvSpPr>
            <p:cNvPr id="47" name="椭圆 46"/>
            <p:cNvSpPr/>
            <p:nvPr/>
          </p:nvSpPr>
          <p:spPr>
            <a:xfrm>
              <a:off x="641132" y="1897168"/>
              <a:ext cx="708547" cy="708547"/>
            </a:xfrm>
            <a:prstGeom prst="ellipse">
              <a:avLst/>
            </a:prstGeom>
            <a:solidFill>
              <a:srgbClr val="FFE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8" name="Freeform 102"/>
            <p:cNvSpPr/>
            <p:nvPr/>
          </p:nvSpPr>
          <p:spPr bwMode="auto">
            <a:xfrm>
              <a:off x="776861" y="2048990"/>
              <a:ext cx="437089" cy="383636"/>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spTree>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2" fill="hold" grpId="0" nodeType="after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1000"/>
                                        <p:tgtEl>
                                          <p:spTgt spid="20"/>
                                        </p:tgtEl>
                                      </p:cBhvr>
                                    </p:animEffect>
                                  </p:childTnLst>
                                </p:cTn>
                              </p:par>
                              <p:par>
                                <p:cTn id="12" presetID="22" presetClass="entr" presetSubtype="2" fill="hold" grpId="0" nodeType="withEffect">
                                  <p:stCondLst>
                                    <p:cond delay="25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1000"/>
                                        <p:tgtEl>
                                          <p:spTgt spid="26"/>
                                        </p:tgtEl>
                                      </p:cBhvr>
                                    </p:animEffect>
                                  </p:childTnLst>
                                </p:cTn>
                              </p:par>
                              <p:par>
                                <p:cTn id="15" presetID="2" presetClass="entr" presetSubtype="2"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par>
                                <p:cTn id="19" presetID="8" presetClass="emph" presetSubtype="0" fill="hold" grpId="1" nodeType="withEffect">
                                  <p:stCondLst>
                                    <p:cond delay="250"/>
                                  </p:stCondLst>
                                  <p:childTnLst>
                                    <p:animRot by="21600000">
                                      <p:cBhvr>
                                        <p:cTn id="20" dur="1500" fill="hold"/>
                                        <p:tgtEl>
                                          <p:spTgt spid="30"/>
                                        </p:tgtEl>
                                        <p:attrNameLst>
                                          <p:attrName>r</p:attrName>
                                        </p:attrNameLst>
                                      </p:cBhvr>
                                    </p:animRot>
                                  </p:childTnLst>
                                </p:cTn>
                              </p:par>
                              <p:par>
                                <p:cTn id="21" presetID="2" presetClass="entr" presetSubtype="2" fill="hold" grpId="0" nodeType="withEffect">
                                  <p:stCondLst>
                                    <p:cond delay="75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8" presetClass="emph" presetSubtype="0" fill="hold" grpId="1" nodeType="withEffect">
                                  <p:stCondLst>
                                    <p:cond delay="500"/>
                                  </p:stCondLst>
                                  <p:childTnLst>
                                    <p:animRot by="21600000">
                                      <p:cBhvr>
                                        <p:cTn id="26" dur="1500" fill="hold"/>
                                        <p:tgtEl>
                                          <p:spTgt spid="31"/>
                                        </p:tgtEl>
                                        <p:attrNameLst>
                                          <p:attrName>r</p:attrName>
                                        </p:attrNameLst>
                                      </p:cBhvr>
                                    </p:animRot>
                                  </p:childTnLst>
                                </p:cTn>
                              </p:par>
                              <p:par>
                                <p:cTn id="27" presetID="2" presetClass="entr" presetSubtype="3" fill="hold" grpId="0"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0-#ppt_h/2"/>
                                          </p:val>
                                        </p:tav>
                                        <p:tav tm="100000">
                                          <p:val>
                                            <p:strVal val="#ppt_y"/>
                                          </p:val>
                                        </p:tav>
                                      </p:tavLst>
                                    </p:anim>
                                  </p:childTnLst>
                                </p:cTn>
                              </p:par>
                              <p:par>
                                <p:cTn id="31" presetID="8" presetClass="emph" presetSubtype="0" fill="hold" grpId="1" nodeType="withEffect">
                                  <p:stCondLst>
                                    <p:cond delay="750"/>
                                  </p:stCondLst>
                                  <p:childTnLst>
                                    <p:animRot by="21600000">
                                      <p:cBhvr>
                                        <p:cTn id="32" dur="1500" fill="hold"/>
                                        <p:tgtEl>
                                          <p:spTgt spid="27"/>
                                        </p:tgtEl>
                                        <p:attrNameLst>
                                          <p:attrName>r</p:attrName>
                                        </p:attrNameLst>
                                      </p:cBhvr>
                                    </p:animRot>
                                  </p:childTnLst>
                                </p:cTn>
                              </p:par>
                              <p:par>
                                <p:cTn id="33" presetID="2" presetClass="entr" presetSubtype="4" fill="hold" grpId="0" nodeType="withEffect">
                                  <p:stCondLst>
                                    <p:cond delay="10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8" presetClass="emph" presetSubtype="0" fill="hold" grpId="1" nodeType="withEffect">
                                  <p:stCondLst>
                                    <p:cond delay="750"/>
                                  </p:stCondLst>
                                  <p:childTnLst>
                                    <p:animRot by="21600000">
                                      <p:cBhvr>
                                        <p:cTn id="38" dur="1500" fill="hold"/>
                                        <p:tgtEl>
                                          <p:spTgt spid="29"/>
                                        </p:tgtEl>
                                        <p:attrNameLst>
                                          <p:attrName>r</p:attrName>
                                        </p:attrNameLst>
                                      </p:cBhvr>
                                    </p:animRot>
                                  </p:childTnLst>
                                </p:cTn>
                              </p:par>
                              <p:par>
                                <p:cTn id="39" presetID="10" presetClass="entr" presetSubtype="0" fill="hold" grpId="0" nodeType="withEffect">
                                  <p:stCondLst>
                                    <p:cond delay="125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1750"/>
                            </p:stCondLst>
                            <p:childTnLst>
                              <p:par>
                                <p:cTn id="49" presetID="47"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anim calcmode="lin" valueType="num">
                                      <p:cBhvr>
                                        <p:cTn id="52" dur="500" fill="hold"/>
                                        <p:tgtEl>
                                          <p:spTgt spid="46"/>
                                        </p:tgtEl>
                                        <p:attrNameLst>
                                          <p:attrName>ppt_x</p:attrName>
                                        </p:attrNameLst>
                                      </p:cBhvr>
                                      <p:tavLst>
                                        <p:tav tm="0">
                                          <p:val>
                                            <p:strVal val="#ppt_x"/>
                                          </p:val>
                                        </p:tav>
                                        <p:tav tm="100000">
                                          <p:val>
                                            <p:strVal val="#ppt_x"/>
                                          </p:val>
                                        </p:tav>
                                      </p:tavLst>
                                    </p:anim>
                                    <p:anim calcmode="lin" valueType="num">
                                      <p:cBhvr>
                                        <p:cTn id="53" dur="500" fill="hold"/>
                                        <p:tgtEl>
                                          <p:spTgt spid="46"/>
                                        </p:tgtEl>
                                        <p:attrNameLst>
                                          <p:attrName>ppt_y</p:attrName>
                                        </p:attrNameLst>
                                      </p:cBhvr>
                                      <p:tavLst>
                                        <p:tav tm="0">
                                          <p:val>
                                            <p:strVal val="#ppt_y-.1"/>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500"/>
                                        <p:tgtEl>
                                          <p:spTgt spid="34"/>
                                        </p:tgtEl>
                                      </p:cBhvr>
                                    </p:animEffect>
                                  </p:childTnLst>
                                </p:cTn>
                              </p:par>
                            </p:childTnLst>
                          </p:cTn>
                        </p:par>
                        <p:par>
                          <p:cTn id="57" fill="hold">
                            <p:stCondLst>
                              <p:cond delay="2250"/>
                            </p:stCondLst>
                            <p:childTnLst>
                              <p:par>
                                <p:cTn id="58" presetID="47"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anim calcmode="lin" valueType="num">
                                      <p:cBhvr>
                                        <p:cTn id="61" dur="500" fill="hold"/>
                                        <p:tgtEl>
                                          <p:spTgt spid="43"/>
                                        </p:tgtEl>
                                        <p:attrNameLst>
                                          <p:attrName>ppt_x</p:attrName>
                                        </p:attrNameLst>
                                      </p:cBhvr>
                                      <p:tavLst>
                                        <p:tav tm="0">
                                          <p:val>
                                            <p:strVal val="#ppt_x"/>
                                          </p:val>
                                        </p:tav>
                                        <p:tav tm="100000">
                                          <p:val>
                                            <p:strVal val="#ppt_x"/>
                                          </p:val>
                                        </p:tav>
                                      </p:tavLst>
                                    </p:anim>
                                    <p:anim calcmode="lin" valueType="num">
                                      <p:cBhvr>
                                        <p:cTn id="62" dur="500" fill="hold"/>
                                        <p:tgtEl>
                                          <p:spTgt spid="43"/>
                                        </p:tgtEl>
                                        <p:attrNameLst>
                                          <p:attrName>ppt_y</p:attrName>
                                        </p:attrNameLst>
                                      </p:cBhvr>
                                      <p:tavLst>
                                        <p:tav tm="0">
                                          <p:val>
                                            <p:strVal val="#ppt_y-.1"/>
                                          </p:val>
                                        </p:tav>
                                        <p:tav tm="100000">
                                          <p:val>
                                            <p:strVal val="#ppt_y"/>
                                          </p:val>
                                        </p:tav>
                                      </p:tavLst>
                                    </p:anim>
                                  </p:childTnLst>
                                </p:cTn>
                              </p:par>
                            </p:childTnLst>
                          </p:cTn>
                        </p:par>
                        <p:par>
                          <p:cTn id="63" fill="hold">
                            <p:stCondLst>
                              <p:cond delay="2750"/>
                            </p:stCondLst>
                            <p:childTnLst>
                              <p:par>
                                <p:cTn id="64" presetID="22" presetClass="entr" presetSubtype="8"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par>
                          <p:cTn id="67" fill="hold">
                            <p:stCondLst>
                              <p:cond delay="3250"/>
                            </p:stCondLst>
                            <p:childTnLst>
                              <p:par>
                                <p:cTn id="68" presetID="47" presetClass="entr" presetSubtype="0" fill="hold"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anim calcmode="lin" valueType="num">
                                      <p:cBhvr>
                                        <p:cTn id="71" dur="500" fill="hold"/>
                                        <p:tgtEl>
                                          <p:spTgt spid="40"/>
                                        </p:tgtEl>
                                        <p:attrNameLst>
                                          <p:attrName>ppt_x</p:attrName>
                                        </p:attrNameLst>
                                      </p:cBhvr>
                                      <p:tavLst>
                                        <p:tav tm="0">
                                          <p:val>
                                            <p:strVal val="#ppt_x"/>
                                          </p:val>
                                        </p:tav>
                                        <p:tav tm="100000">
                                          <p:val>
                                            <p:strVal val="#ppt_x"/>
                                          </p:val>
                                        </p:tav>
                                      </p:tavLst>
                                    </p:anim>
                                    <p:anim calcmode="lin" valueType="num">
                                      <p:cBhvr>
                                        <p:cTn id="72" dur="500" fill="hold"/>
                                        <p:tgtEl>
                                          <p:spTgt spid="40"/>
                                        </p:tgtEl>
                                        <p:attrNameLst>
                                          <p:attrName>ppt_y</p:attrName>
                                        </p:attrNameLst>
                                      </p:cBhvr>
                                      <p:tavLst>
                                        <p:tav tm="0">
                                          <p:val>
                                            <p:strVal val="#ppt_y-.1"/>
                                          </p:val>
                                        </p:tav>
                                        <p:tav tm="100000">
                                          <p:val>
                                            <p:strVal val="#ppt_y"/>
                                          </p:val>
                                        </p:tav>
                                      </p:tavLst>
                                    </p:anim>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left)">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6" grpId="0" animBg="1"/>
      <p:bldP spid="27" grpId="0" animBg="1"/>
      <p:bldP spid="27" grpId="1" animBg="1"/>
      <p:bldP spid="28" grpId="0" animBg="1"/>
      <p:bldP spid="29" grpId="0" animBg="1"/>
      <p:bldP spid="29" grpId="1" animBg="1"/>
      <p:bldP spid="30" grpId="0" animBg="1"/>
      <p:bldP spid="30" grpId="1" animBg="1"/>
      <p:bldP spid="31" grpId="0" animBg="1"/>
      <p:bldP spid="31" grpId="1" animBg="1"/>
      <p:bldP spid="32" grpId="0" animBg="1"/>
      <p:bldP spid="33" grpId="0" animBg="1"/>
      <p:bldP spid="34"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7" name="TextBox 9"/>
          <p:cNvSpPr txBox="1"/>
          <p:nvPr/>
        </p:nvSpPr>
        <p:spPr>
          <a:xfrm>
            <a:off x="1034780" y="5819149"/>
            <a:ext cx="10122441"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2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dirty="0">
                <a:solidFill>
                  <a:schemeClr val="bg1">
                    <a:lumMod val="95000"/>
                  </a:schemeClr>
                </a:solidFill>
                <a:sym typeface="微软雅黑" panose="020B0503020204020204" pitchFamily="34" charset="-122"/>
              </a:rPr>
              <a:t>在此录入图表的综合描述说明。在此录入上述图表的综合描述说明，在此录入上述</a:t>
            </a:r>
            <a:r>
              <a:rPr lang="zh-CN" altLang="en-US" dirty="0" smtClean="0">
                <a:solidFill>
                  <a:schemeClr val="bg1">
                    <a:lumMod val="95000"/>
                  </a:schemeClr>
                </a:solidFill>
                <a:sym typeface="微软雅黑" panose="020B0503020204020204" pitchFamily="34" charset="-122"/>
              </a:rPr>
              <a:t>图表</a:t>
            </a:r>
            <a:endParaRPr lang="en-US" altLang="zh-CN" dirty="0" smtClean="0">
              <a:solidFill>
                <a:schemeClr val="bg1">
                  <a:lumMod val="95000"/>
                </a:schemeClr>
              </a:solidFill>
              <a:sym typeface="微软雅黑" panose="020B0503020204020204" pitchFamily="34" charset="-122"/>
            </a:endParaRPr>
          </a:p>
          <a:p>
            <a:r>
              <a:rPr lang="zh-CN" altLang="en-US" dirty="0" smtClean="0">
                <a:solidFill>
                  <a:schemeClr val="bg1">
                    <a:lumMod val="95000"/>
                  </a:schemeClr>
                </a:solidFill>
                <a:sym typeface="微软雅黑" panose="020B0503020204020204" pitchFamily="34" charset="-122"/>
              </a:rPr>
              <a:t>的</a:t>
            </a:r>
            <a:r>
              <a:rPr lang="zh-CN" altLang="en-US" dirty="0">
                <a:solidFill>
                  <a:schemeClr val="bg1">
                    <a:lumMod val="95000"/>
                  </a:schemeClr>
                </a:solidFill>
                <a:sym typeface="微软雅黑" panose="020B0503020204020204" pitchFamily="34" charset="-122"/>
              </a:rPr>
              <a:t>综合描述说明，在此录入上述图表的综合描述说明，在此录入上述图表的综合描述说明，在此录入上述图表的综合描述说明。</a:t>
            </a:r>
            <a:endParaRPr lang="zh-CN" altLang="en-US" dirty="0">
              <a:solidFill>
                <a:schemeClr val="bg1">
                  <a:lumMod val="95000"/>
                </a:schemeClr>
              </a:solidFill>
              <a:sym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一、课程性质</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3975100"/>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现代礼仪系列课程是国家开放大学（国家开放大学）于2006年下半年陆续推出的一系列课程。它们分别是“社交礼仪概论”、“商务礼仪概论”、“国际礼仪概论”和“公关礼仪概论”，它们是作为通识课程开出的。在构建和谐社会的大背景下，具备礼仪知识已是人们必需做到的，所以礼仪课程也是理所当然地成为许多专业的必修课。“社交礼仪”是从事商业活动的商务人员在交际活动中必须遵循的礼仪规范。学习和熟悉社交礼仪有利于塑造商务人员良好的个人形象与企业形象。本课程的知识较为重要，是现代礼仪系列课程中较为重要的、实用性较强的一门礼仪课程。</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本课程2学分，课内学时36课时，开设一学期。</a:t>
            </a:r>
            <a:endParaRPr lang="zh-CN" altLang="en-US">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58"/>
          <p:cNvSpPr/>
          <p:nvPr/>
        </p:nvSpPr>
        <p:spPr>
          <a:xfrm rot="18900000" flipV="1">
            <a:off x="2627163" y="3981218"/>
            <a:ext cx="1059543" cy="107385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rgbClr val="42C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微软雅黑" panose="020B0503020204020204" pitchFamily="34" charset="-122"/>
            </a:endParaRPr>
          </a:p>
        </p:txBody>
      </p:sp>
      <p:grpSp>
        <p:nvGrpSpPr>
          <p:cNvPr id="56" name="组合 55"/>
          <p:cNvGrpSpPr/>
          <p:nvPr/>
        </p:nvGrpSpPr>
        <p:grpSpPr>
          <a:xfrm>
            <a:off x="2928203" y="5122596"/>
            <a:ext cx="465358" cy="418456"/>
            <a:chOff x="2928203" y="5369694"/>
            <a:chExt cx="465358" cy="418456"/>
          </a:xfrm>
          <a:solidFill>
            <a:srgbClr val="42C0FF"/>
          </a:solidFill>
        </p:grpSpPr>
        <p:grpSp>
          <p:nvGrpSpPr>
            <p:cNvPr id="39" name="组合 38"/>
            <p:cNvGrpSpPr/>
            <p:nvPr/>
          </p:nvGrpSpPr>
          <p:grpSpPr>
            <a:xfrm>
              <a:off x="2928203" y="5369694"/>
              <a:ext cx="460390" cy="418456"/>
              <a:chOff x="10760386" y="4041158"/>
              <a:chExt cx="460390" cy="418456"/>
            </a:xfrm>
            <a:grpFill/>
          </p:grpSpPr>
          <p:sp>
            <p:nvSpPr>
              <p:cNvPr id="40" name="任意多边形 39"/>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1" name="任意多边形 40"/>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42" name="任意多边形 41"/>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3" name="任意多边形 42"/>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aphicFrame>
        <p:nvGraphicFramePr>
          <p:cNvPr id="2" name="图示 1"/>
          <p:cNvGraphicFramePr/>
          <p:nvPr>
            <p:custDataLst>
              <p:tags r:id="rId1"/>
            </p:custDataLst>
          </p:nvPr>
        </p:nvGraphicFramePr>
        <p:xfrm>
          <a:off x="1236767" y="1365699"/>
          <a:ext cx="972610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 name="任意多边形 98"/>
          <p:cNvSpPr/>
          <p:nvPr/>
        </p:nvSpPr>
        <p:spPr bwMode="auto">
          <a:xfrm>
            <a:off x="193675" y="159385"/>
            <a:ext cx="11803380" cy="1444625"/>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p>
            <a:endParaRPr lang="en-US" sz="3555">
              <a:latin typeface="微软雅黑" panose="020B0503020204020204" pitchFamily="34" charset="-122"/>
              <a:ea typeface="微软雅黑" panose="020B0503020204020204" pitchFamily="34" charset="-122"/>
            </a:endParaRPr>
          </a:p>
        </p:txBody>
      </p:sp>
      <p:sp>
        <p:nvSpPr>
          <p:cNvPr id="3" name="矩形 3"/>
          <p:cNvSpPr>
            <a:spLocks noChangeArrowheads="1"/>
          </p:cNvSpPr>
          <p:nvPr>
            <p:custDataLst>
              <p:tags r:id="rId7"/>
            </p:custDataLst>
          </p:nvPr>
        </p:nvSpPr>
        <p:spPr bwMode="auto">
          <a:xfrm>
            <a:off x="4767580" y="777240"/>
            <a:ext cx="3587115" cy="53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课</a:t>
            </a:r>
            <a:r>
              <a:rPr lang="en-US" altLang="zh-CN"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 </a:t>
            </a: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程</a:t>
            </a:r>
            <a:r>
              <a:rPr lang="en-US" altLang="zh-CN"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 </a:t>
            </a: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体</a:t>
            </a:r>
            <a:r>
              <a:rPr lang="en-US" altLang="zh-CN"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 </a:t>
            </a: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系</a:t>
            </a:r>
            <a:r>
              <a:rPr lang="en-US" altLang="zh-CN"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 </a:t>
            </a: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结</a:t>
            </a:r>
            <a:r>
              <a:rPr lang="en-US" altLang="zh-CN"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 </a:t>
            </a:r>
            <a:r>
              <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rPr>
              <a:t>构</a:t>
            </a:r>
            <a:endParaRPr lang="zh-CN" altLang="en-US" sz="2900" b="1" dirty="0">
              <a:solidFill>
                <a:schemeClr val="tx1"/>
              </a:solidFill>
              <a:uFillTx/>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158115" y="-73359"/>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lstStyle/>
          <a:p>
            <a:endParaRPr lang="en-US" sz="3555">
              <a:latin typeface="微软雅黑" panose="020B0503020204020204" pitchFamily="34" charset="-122"/>
              <a:ea typeface="微软雅黑" panose="020B0503020204020204" pitchFamily="34" charset="-122"/>
            </a:endParaRPr>
          </a:p>
        </p:txBody>
      </p:sp>
      <p:sp>
        <p:nvSpPr>
          <p:cNvPr id="67" name="TextBox 9"/>
          <p:cNvSpPr txBox="1"/>
          <p:nvPr/>
        </p:nvSpPr>
        <p:spPr>
          <a:xfrm>
            <a:off x="1034780" y="5819149"/>
            <a:ext cx="10122441"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2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dirty="0">
                <a:solidFill>
                  <a:schemeClr val="bg1">
                    <a:lumMod val="95000"/>
                  </a:schemeClr>
                </a:solidFill>
                <a:sym typeface="微软雅黑" panose="020B0503020204020204" pitchFamily="34" charset="-122"/>
              </a:rPr>
              <a:t>在此录入图表的综合描述说明。在此录入上述图表的综合描述说明，在此录入上述</a:t>
            </a:r>
            <a:r>
              <a:rPr lang="zh-CN" altLang="en-US" dirty="0" smtClean="0">
                <a:solidFill>
                  <a:schemeClr val="bg1">
                    <a:lumMod val="95000"/>
                  </a:schemeClr>
                </a:solidFill>
                <a:sym typeface="微软雅黑" panose="020B0503020204020204" pitchFamily="34" charset="-122"/>
              </a:rPr>
              <a:t>图表</a:t>
            </a:r>
            <a:endParaRPr lang="en-US" altLang="zh-CN" dirty="0" smtClean="0">
              <a:solidFill>
                <a:schemeClr val="bg1">
                  <a:lumMod val="95000"/>
                </a:schemeClr>
              </a:solidFill>
              <a:sym typeface="微软雅黑" panose="020B0503020204020204" pitchFamily="34" charset="-122"/>
            </a:endParaRPr>
          </a:p>
          <a:p>
            <a:r>
              <a:rPr lang="zh-CN" altLang="en-US" dirty="0" smtClean="0">
                <a:solidFill>
                  <a:schemeClr val="bg1">
                    <a:lumMod val="95000"/>
                  </a:schemeClr>
                </a:solidFill>
                <a:sym typeface="微软雅黑" panose="020B0503020204020204" pitchFamily="34" charset="-122"/>
              </a:rPr>
              <a:t>的</a:t>
            </a:r>
            <a:r>
              <a:rPr lang="zh-CN" altLang="en-US" dirty="0">
                <a:solidFill>
                  <a:schemeClr val="bg1">
                    <a:lumMod val="95000"/>
                  </a:schemeClr>
                </a:solidFill>
                <a:sym typeface="微软雅黑" panose="020B0503020204020204" pitchFamily="34" charset="-122"/>
              </a:rPr>
              <a:t>综合描述说明，在此录入上述图表的综合描述说明，在此录入上述图表的综合描述说明，在此录入上述图表的综合描述说明。</a:t>
            </a:r>
            <a:endParaRPr lang="zh-CN" altLang="en-US" dirty="0">
              <a:solidFill>
                <a:schemeClr val="bg1">
                  <a:lumMod val="95000"/>
                </a:schemeClr>
              </a:solidFill>
              <a:sym typeface="微软雅黑" panose="020B0503020204020204" pitchFamily="34" charset="-122"/>
            </a:endParaRPr>
          </a:p>
        </p:txBody>
      </p:sp>
      <p:sp>
        <p:nvSpPr>
          <p:cNvPr id="68" name="矩形 3"/>
          <p:cNvSpPr>
            <a:spLocks noChangeArrowheads="1"/>
          </p:cNvSpPr>
          <p:nvPr/>
        </p:nvSpPr>
        <p:spPr bwMode="auto">
          <a:xfrm>
            <a:off x="4764112" y="638847"/>
            <a:ext cx="242189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二、学习方法</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文本框 7"/>
          <p:cNvSpPr txBox="1"/>
          <p:nvPr/>
        </p:nvSpPr>
        <p:spPr>
          <a:xfrm>
            <a:off x="1541780" y="1800225"/>
            <a:ext cx="9229090" cy="4406265"/>
          </a:xfrm>
          <a:prstGeom prst="rect">
            <a:avLst/>
          </a:prstGeom>
          <a:noFill/>
        </p:spPr>
        <p:txBody>
          <a:bodyPr wrap="square" rtlCol="0" anchor="t">
            <a:spAutoFit/>
          </a:bodyPr>
          <a:p>
            <a:pPr indent="0" fontAlgn="auto">
              <a:lnSpc>
                <a:spcPct val="150000"/>
              </a:lnSpc>
            </a:pPr>
            <a:r>
              <a:rPr lang="en-US" altLang="zh-CN"/>
              <a:t>     </a:t>
            </a:r>
            <a:r>
              <a:rPr lang="zh-CN" altLang="en-US">
                <a:latin typeface="黑体" panose="02010609060101010101" charset="-122"/>
                <a:ea typeface="黑体" panose="02010609060101010101" charset="-122"/>
                <a:cs typeface="黑体" panose="02010609060101010101" charset="-122"/>
              </a:rPr>
              <a:t> 学习建议：</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 1、请同学们结合考核要求进行学习，特别是需重点掌握的知识点，这些知识点呈现了课程学习的主要内容，利于大家达到最佳学习效果。</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 2、注意结合提供的学习资源进行学习。学习资源里针对课程的重点、难点内容提供丰富的理论知识资料以及扩展内容，请务必结合这些资源进行学习，以加深对学习内容的理解。</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 </a:t>
            </a:r>
            <a:endParaRPr lang="zh-CN" altLang="en-US">
              <a:latin typeface="黑体" panose="02010609060101010101" charset="-122"/>
              <a:ea typeface="黑体" panose="02010609060101010101" charset="-122"/>
              <a:cs typeface="黑体" panose="02010609060101010101" charset="-122"/>
            </a:endParaRPr>
          </a:p>
          <a:p>
            <a:pPr indent="0" fontAlgn="auto">
              <a:lnSpc>
                <a:spcPct val="150000"/>
              </a:lnSpc>
            </a:pPr>
            <a:r>
              <a:rPr lang="zh-CN" altLang="en-US">
                <a:latin typeface="黑体" panose="02010609060101010101" charset="-122"/>
                <a:ea typeface="黑体" panose="02010609060101010101" charset="-122"/>
                <a:cs typeface="黑体" panose="02010609060101010101" charset="-122"/>
              </a:rPr>
              <a:t> </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3、4次形考任务务必完成。成绩将占到总成绩的50%。题型主要为选择题、判断题。</a:t>
            </a:r>
            <a:endParaRPr lang="zh-CN" altLang="en-US">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p:nvPr/>
        </p:nvSpPr>
        <p:spPr>
          <a:xfrm>
            <a:off x="1239145" y="3836041"/>
            <a:ext cx="3085531" cy="1828463"/>
          </a:xfrm>
          <a:prstGeom prst="rect">
            <a:avLst/>
          </a:prstGeom>
          <a:solidFill>
            <a:srgbClr val="A3C71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ectangle 2"/>
          <p:cNvSpPr/>
          <p:nvPr/>
        </p:nvSpPr>
        <p:spPr>
          <a:xfrm>
            <a:off x="4537288" y="3839362"/>
            <a:ext cx="3085531" cy="1828463"/>
          </a:xfrm>
          <a:prstGeom prst="rect">
            <a:avLst/>
          </a:prstGeom>
          <a:solidFill>
            <a:srgbClr val="51931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3"/>
          <p:cNvSpPr/>
          <p:nvPr/>
        </p:nvSpPr>
        <p:spPr>
          <a:xfrm>
            <a:off x="7867323" y="3831390"/>
            <a:ext cx="3085531" cy="1828463"/>
          </a:xfrm>
          <a:prstGeom prst="rect">
            <a:avLst/>
          </a:prstGeom>
          <a:solidFill>
            <a:srgbClr val="A3C71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31" name="Straight Connector 6"/>
          <p:cNvCxnSpPr/>
          <p:nvPr/>
        </p:nvCxnSpPr>
        <p:spPr>
          <a:xfrm>
            <a:off x="1239145" y="3233213"/>
            <a:ext cx="9713709" cy="0"/>
          </a:xfrm>
          <a:prstGeom prst="line">
            <a:avLst/>
          </a:prstGeom>
          <a:ln w="41275"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矩形 47"/>
          <p:cNvSpPr>
            <a:spLocks noChangeArrowheads="1"/>
          </p:cNvSpPr>
          <p:nvPr/>
        </p:nvSpPr>
        <p:spPr bwMode="auto">
          <a:xfrm>
            <a:off x="1239146" y="1836960"/>
            <a:ext cx="9713709" cy="64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28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微软雅黑" panose="020B0503020204020204" pitchFamily="34" charset="-122"/>
              </a:rPr>
              <a:t>第一章    交往礼仪</a:t>
            </a:r>
            <a:endParaRPr lang="zh-CN" altLang="en-US" sz="28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18" name="矩形 17"/>
          <p:cNvSpPr/>
          <p:nvPr/>
        </p:nvSpPr>
        <p:spPr>
          <a:xfrm>
            <a:off x="1257300" y="3936365"/>
            <a:ext cx="2781300" cy="1105535"/>
          </a:xfrm>
          <a:prstGeom prst="rect">
            <a:avLst/>
          </a:prstGeom>
        </p:spPr>
        <p:txBody>
          <a:bodyPr wrap="square" lIns="91431" tIns="45716" rIns="91431" bIns="45716">
            <a:spAutoFit/>
          </a:bodyPr>
          <a:lstStyle/>
          <a:p>
            <a:pPr algn="ctr"/>
            <a:r>
              <a:rPr lang="en-US" altLang="zh-CN" sz="2200" b="1" dirty="0">
                <a:solidFill>
                  <a:schemeClr val="bg1"/>
                </a:solidFill>
                <a:latin typeface="微软雅黑" panose="020B0503020204020204" pitchFamily="34" charset="-122"/>
                <a:ea typeface="微软雅黑" panose="020B0503020204020204" pitchFamily="34" charset="-122"/>
              </a:rPr>
              <a:t>  </a:t>
            </a:r>
            <a:r>
              <a:rPr lang="zh-CN" altLang="en-US" sz="2200" b="1" dirty="0">
                <a:solidFill>
                  <a:schemeClr val="bg1"/>
                </a:solidFill>
                <a:latin typeface="微软雅黑" panose="020B0503020204020204" pitchFamily="34" charset="-122"/>
                <a:ea typeface="微软雅黑" panose="020B0503020204020204" pitchFamily="34" charset="-122"/>
              </a:rPr>
              <a:t>1．工作中的称呼</a:t>
            </a:r>
            <a:endParaRPr lang="zh-CN" altLang="en-US" sz="2200" b="1" dirty="0">
              <a:solidFill>
                <a:schemeClr val="bg1"/>
              </a:solidFill>
              <a:latin typeface="微软雅黑" panose="020B0503020204020204" pitchFamily="34" charset="-122"/>
              <a:ea typeface="微软雅黑" panose="020B0503020204020204" pitchFamily="34" charset="-122"/>
            </a:endParaRPr>
          </a:p>
          <a:p>
            <a:pPr algn="ctr"/>
            <a:endParaRPr lang="zh-CN" altLang="en-US" sz="2200" b="1" dirty="0">
              <a:solidFill>
                <a:schemeClr val="bg1"/>
              </a:solidFill>
              <a:latin typeface="微软雅黑" panose="020B0503020204020204" pitchFamily="34" charset="-122"/>
              <a:ea typeface="微软雅黑" panose="020B0503020204020204" pitchFamily="34" charset="-122"/>
            </a:endParaRPr>
          </a:p>
          <a:p>
            <a:pPr algn="ctr"/>
            <a:r>
              <a:rPr lang="zh-CN" altLang="en-US" sz="2200" b="1" dirty="0">
                <a:solidFill>
                  <a:schemeClr val="bg1"/>
                </a:solidFill>
                <a:latin typeface="微软雅黑" panose="020B0503020204020204" pitchFamily="34" charset="-122"/>
                <a:ea typeface="微软雅黑" panose="020B0503020204020204" pitchFamily="34" charset="-122"/>
              </a:rPr>
              <a:t>2．介绍的顺序</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4361426" y="3936214"/>
            <a:ext cx="3147695" cy="1105535"/>
          </a:xfrm>
          <a:prstGeom prst="rect">
            <a:avLst/>
          </a:prstGeom>
        </p:spPr>
        <p:txBody>
          <a:bodyPr wrap="non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3．握手的顺序</a:t>
            </a:r>
            <a:endParaRPr lang="zh-CN" altLang="en-US" sz="2200" b="1" dirty="0">
              <a:solidFill>
                <a:schemeClr val="bg1"/>
              </a:solidFill>
              <a:latin typeface="微软雅黑" panose="020B0503020204020204" pitchFamily="34" charset="-122"/>
              <a:ea typeface="微软雅黑" panose="020B0503020204020204" pitchFamily="34" charset="-122"/>
            </a:endParaRPr>
          </a:p>
          <a:p>
            <a:pPr algn="ctr"/>
            <a:endParaRPr lang="zh-CN" altLang="en-US" sz="2200" b="1" dirty="0">
              <a:solidFill>
                <a:schemeClr val="bg1"/>
              </a:solidFill>
              <a:latin typeface="微软雅黑" panose="020B0503020204020204" pitchFamily="34" charset="-122"/>
              <a:ea typeface="微软雅黑" panose="020B0503020204020204" pitchFamily="34" charset="-122"/>
            </a:endParaRPr>
          </a:p>
          <a:p>
            <a:pPr algn="ctr"/>
            <a:r>
              <a:rPr lang="zh-CN" altLang="en-US" sz="2200" b="1" dirty="0">
                <a:solidFill>
                  <a:schemeClr val="bg1"/>
                </a:solidFill>
                <a:latin typeface="微软雅黑" panose="020B0503020204020204" pitchFamily="34" charset="-122"/>
                <a:ea typeface="微软雅黑" panose="020B0503020204020204" pitchFamily="34" charset="-122"/>
              </a:rPr>
              <a:t>　　4．递接名片的顺序</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834630" y="3936365"/>
            <a:ext cx="3062605" cy="1105535"/>
          </a:xfrm>
          <a:prstGeom prst="rect">
            <a:avLst/>
          </a:prstGeom>
        </p:spPr>
        <p:txBody>
          <a:bodyPr wrap="square" lIns="91431" tIns="45716" rIns="91431" bIns="45716">
            <a:spAutoFit/>
          </a:bodyPr>
          <a:lstStyle/>
          <a:p>
            <a:pPr algn="l"/>
            <a:r>
              <a:rPr lang="zh-CN" altLang="en-US" sz="2200" b="1" dirty="0">
                <a:solidFill>
                  <a:schemeClr val="bg1"/>
                </a:solidFill>
                <a:latin typeface="微软雅黑" panose="020B0503020204020204" pitchFamily="34" charset="-122"/>
                <a:ea typeface="微软雅黑" panose="020B0503020204020204" pitchFamily="34" charset="-122"/>
              </a:rPr>
              <a:t>5．宜选的谈资和忌讳</a:t>
            </a:r>
            <a:endParaRPr lang="zh-CN" altLang="en-US" sz="2200" b="1" dirty="0">
              <a:solidFill>
                <a:schemeClr val="bg1"/>
              </a:solidFill>
              <a:latin typeface="微软雅黑" panose="020B0503020204020204" pitchFamily="34" charset="-122"/>
              <a:ea typeface="微软雅黑" panose="020B0503020204020204" pitchFamily="34" charset="-122"/>
            </a:endParaRPr>
          </a:p>
          <a:p>
            <a:pPr algn="l"/>
            <a:r>
              <a:rPr lang="zh-CN" altLang="en-US" sz="2200" b="1" dirty="0">
                <a:solidFill>
                  <a:schemeClr val="bg1"/>
                </a:solidFill>
                <a:latin typeface="微软雅黑" panose="020B0503020204020204" pitchFamily="34" charset="-122"/>
                <a:ea typeface="微软雅黑" panose="020B0503020204020204" pitchFamily="34" charset="-122"/>
              </a:rPr>
              <a:t> </a:t>
            </a:r>
            <a:r>
              <a:rPr lang="en-US" altLang="zh-CN" sz="2200" b="1" dirty="0">
                <a:solidFill>
                  <a:schemeClr val="bg1"/>
                </a:solidFill>
                <a:latin typeface="微软雅黑" panose="020B0503020204020204" pitchFamily="34" charset="-122"/>
                <a:ea typeface="微软雅黑" panose="020B0503020204020204" pitchFamily="34" charset="-122"/>
              </a:rPr>
              <a:t>    </a:t>
            </a:r>
            <a:r>
              <a:rPr lang="zh-CN" altLang="en-US" sz="2200" b="1" dirty="0">
                <a:solidFill>
                  <a:schemeClr val="bg1"/>
                </a:solidFill>
                <a:latin typeface="微软雅黑" panose="020B0503020204020204" pitchFamily="34" charset="-122"/>
                <a:ea typeface="微软雅黑" panose="020B0503020204020204" pitchFamily="34" charset="-122"/>
              </a:rPr>
              <a:t>的话题</a:t>
            </a:r>
            <a:endParaRPr lang="zh-CN" altLang="en-US" sz="2200" b="1" dirty="0">
              <a:solidFill>
                <a:schemeClr val="bg1"/>
              </a:solidFill>
              <a:latin typeface="微软雅黑" panose="020B0503020204020204" pitchFamily="34" charset="-122"/>
              <a:ea typeface="微软雅黑" panose="020B0503020204020204" pitchFamily="34" charset="-122"/>
            </a:endParaRPr>
          </a:p>
          <a:p>
            <a:pPr algn="l"/>
            <a:r>
              <a:rPr lang="zh-CN" altLang="en-US" sz="2200" b="1" dirty="0">
                <a:solidFill>
                  <a:schemeClr val="bg1"/>
                </a:solidFill>
                <a:latin typeface="微软雅黑" panose="020B0503020204020204" pitchFamily="34" charset="-122"/>
                <a:ea typeface="微软雅黑" panose="020B0503020204020204" pitchFamily="34" charset="-122"/>
              </a:rPr>
              <a:t>6 .  西装的正确穿着</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99" name="任意多边形 98"/>
          <p:cNvSpPr/>
          <p:nvPr/>
        </p:nvSpPr>
        <p:spPr bwMode="auto">
          <a:xfrm>
            <a:off x="158115" y="164465"/>
            <a:ext cx="11897995" cy="1444625"/>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p>
            <a:endParaRPr lang="en-US" sz="3555">
              <a:latin typeface="微软雅黑" panose="020B0503020204020204" pitchFamily="34" charset="-122"/>
              <a:ea typeface="微软雅黑" panose="020B0503020204020204" pitchFamily="34" charset="-122"/>
            </a:endParaRPr>
          </a:p>
        </p:txBody>
      </p:sp>
      <p:sp>
        <p:nvSpPr>
          <p:cNvPr id="2" name="文本框 1"/>
          <p:cNvSpPr txBox="1"/>
          <p:nvPr/>
        </p:nvSpPr>
        <p:spPr>
          <a:xfrm>
            <a:off x="4128770" y="768985"/>
            <a:ext cx="4064000" cy="583565"/>
          </a:xfrm>
          <a:prstGeom prst="rect">
            <a:avLst/>
          </a:prstGeom>
          <a:noFill/>
        </p:spPr>
        <p:txBody>
          <a:bodyPr wrap="square" rtlCol="0">
            <a:spAutoFit/>
          </a:bodyPr>
          <a:p>
            <a:r>
              <a:rPr lang="zh-CN" altLang="en-US" sz="3200">
                <a:latin typeface="黑体" panose="02010609060101010101" charset="-122"/>
                <a:ea typeface="黑体" panose="02010609060101010101" charset="-122"/>
              </a:rPr>
              <a:t>三、学习重点、难点</a:t>
            </a:r>
            <a:endParaRPr lang="zh-CN" altLang="en-US" sz="3200">
              <a:latin typeface="黑体" panose="02010609060101010101" charset="-122"/>
              <a:ea typeface="黑体" panose="02010609060101010101" charset="-122"/>
            </a:endParaRPr>
          </a:p>
        </p:txBody>
      </p:sp>
      <p:sp>
        <p:nvSpPr>
          <p:cNvPr id="3" name="文本框 2"/>
          <p:cNvSpPr txBox="1"/>
          <p:nvPr/>
        </p:nvSpPr>
        <p:spPr>
          <a:xfrm>
            <a:off x="1200150" y="2672715"/>
            <a:ext cx="6096000" cy="460375"/>
          </a:xfrm>
          <a:prstGeom prst="rect">
            <a:avLst/>
          </a:prstGeom>
          <a:noFill/>
        </p:spPr>
        <p:txBody>
          <a:bodyPr wrap="square" rtlCol="0" anchor="t">
            <a:spAutoFit/>
          </a:bodyPr>
          <a:p>
            <a:r>
              <a:rPr lang="zh-CN" altLang="en-US" sz="2400" b="1"/>
              <a:t>　重点掌握：</a:t>
            </a:r>
            <a:endParaRPr lang="zh-CN" altLang="en-US" sz="2400" b="1"/>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p:tgtEl>
                                          <p:spTgt spid="31"/>
                                        </p:tgtEl>
                                        <p:attrNameLst>
                                          <p:attrName>ppt_y</p:attrName>
                                        </p:attrNameLst>
                                      </p:cBhvr>
                                      <p:tavLst>
                                        <p:tav tm="0">
                                          <p:val>
                                            <p:strVal val="#ppt_y-#ppt_h*1.125000"/>
                                          </p:val>
                                        </p:tav>
                                        <p:tav tm="100000">
                                          <p:val>
                                            <p:strVal val="#ppt_y"/>
                                          </p:val>
                                        </p:tav>
                                      </p:tavLst>
                                    </p:anim>
                                    <p:animEffect transition="in" filter="wipe(down)">
                                      <p:cBhvr>
                                        <p:cTn id="12" dur="500"/>
                                        <p:tgtEl>
                                          <p:spTgt spid="31"/>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750"/>
                                        <p:tgtEl>
                                          <p:spTgt spid="27"/>
                                        </p:tgtEl>
                                      </p:cBhvr>
                                    </p:animEffect>
                                    <p:anim calcmode="lin" valueType="num">
                                      <p:cBhvr>
                                        <p:cTn id="17" dur="750" fill="hold"/>
                                        <p:tgtEl>
                                          <p:spTgt spid="27"/>
                                        </p:tgtEl>
                                        <p:attrNameLst>
                                          <p:attrName>ppt_x</p:attrName>
                                        </p:attrNameLst>
                                      </p:cBhvr>
                                      <p:tavLst>
                                        <p:tav tm="0">
                                          <p:val>
                                            <p:strVal val="#ppt_x"/>
                                          </p:val>
                                        </p:tav>
                                        <p:tav tm="100000">
                                          <p:val>
                                            <p:strVal val="#ppt_x"/>
                                          </p:val>
                                        </p:tav>
                                      </p:tavLst>
                                    </p:anim>
                                    <p:anim calcmode="lin" valueType="num">
                                      <p:cBhvr>
                                        <p:cTn id="18" dur="750" fill="hold"/>
                                        <p:tgtEl>
                                          <p:spTgt spid="27"/>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750"/>
                                        <p:tgtEl>
                                          <p:spTgt spid="28"/>
                                        </p:tgtEl>
                                      </p:cBhvr>
                                    </p:animEffect>
                                    <p:anim calcmode="lin" valueType="num">
                                      <p:cBhvr>
                                        <p:cTn id="22" dur="750" fill="hold"/>
                                        <p:tgtEl>
                                          <p:spTgt spid="28"/>
                                        </p:tgtEl>
                                        <p:attrNameLst>
                                          <p:attrName>ppt_x</p:attrName>
                                        </p:attrNameLst>
                                      </p:cBhvr>
                                      <p:tavLst>
                                        <p:tav tm="0">
                                          <p:val>
                                            <p:strVal val="#ppt_x"/>
                                          </p:val>
                                        </p:tav>
                                        <p:tav tm="100000">
                                          <p:val>
                                            <p:strVal val="#ppt_x"/>
                                          </p:val>
                                        </p:tav>
                                      </p:tavLst>
                                    </p:anim>
                                    <p:anim calcmode="lin" valueType="num">
                                      <p:cBhvr>
                                        <p:cTn id="23" dur="750" fill="hold"/>
                                        <p:tgtEl>
                                          <p:spTgt spid="2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750"/>
                                        <p:tgtEl>
                                          <p:spTgt spid="29"/>
                                        </p:tgtEl>
                                      </p:cBhvr>
                                    </p:animEffect>
                                    <p:anim calcmode="lin" valueType="num">
                                      <p:cBhvr>
                                        <p:cTn id="27" dur="750" fill="hold"/>
                                        <p:tgtEl>
                                          <p:spTgt spid="29"/>
                                        </p:tgtEl>
                                        <p:attrNameLst>
                                          <p:attrName>ppt_x</p:attrName>
                                        </p:attrNameLst>
                                      </p:cBhvr>
                                      <p:tavLst>
                                        <p:tav tm="0">
                                          <p:val>
                                            <p:strVal val="#ppt_x"/>
                                          </p:val>
                                        </p:tav>
                                        <p:tav tm="100000">
                                          <p:val>
                                            <p:strVal val="#ppt_x"/>
                                          </p:val>
                                        </p:tav>
                                      </p:tavLst>
                                    </p:anim>
                                    <p:anim calcmode="lin" valueType="num">
                                      <p:cBhvr>
                                        <p:cTn id="28" dur="75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4" presetClass="entr" presetSubtype="10" fill="hold" grpId="0" nodeType="after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400"/>
                                        <p:tgtEl>
                                          <p:spTgt spid="18"/>
                                        </p:tgtEl>
                                      </p:cBhvr>
                                    </p:animEffect>
                                  </p:childTnLst>
                                </p:cTn>
                              </p:par>
                              <p:par>
                                <p:cTn id="33" presetID="14" presetClass="entr" presetSubtype="10" fill="hold" grpId="0" nodeType="withEffect">
                                  <p:stCondLst>
                                    <p:cond delay="25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400"/>
                                        <p:tgtEl>
                                          <p:spTgt spid="20"/>
                                        </p:tgtEl>
                                      </p:cBhvr>
                                    </p:animEffect>
                                  </p:childTnLst>
                                </p:cTn>
                              </p:par>
                              <p:par>
                                <p:cTn id="36" presetID="14" presetClass="entr" presetSubtype="10" fill="hold" grpId="0" nodeType="withEffect">
                                  <p:stCondLst>
                                    <p:cond delay="25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17" grpId="0"/>
      <p:bldP spid="18"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28581" y="1029234"/>
            <a:ext cx="5760640" cy="5379140"/>
          </a:xfrm>
          <a:prstGeom prst="rect">
            <a:avLst/>
          </a:prstGeom>
        </p:spPr>
      </p:pic>
      <p:sp>
        <p:nvSpPr>
          <p:cNvPr id="49" name="TextBox 27"/>
          <p:cNvSpPr txBox="1"/>
          <p:nvPr/>
        </p:nvSpPr>
        <p:spPr>
          <a:xfrm rot="20963661" flipH="1">
            <a:off x="4340860" y="2035810"/>
            <a:ext cx="2007870" cy="68135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rgbClr val="9BBB59">
                    <a:lumMod val="75000"/>
                  </a:srgbClr>
                </a:solidFill>
                <a:effectLst/>
                <a:uLnTx/>
                <a:uFillTx/>
                <a:latin typeface="Arial Rounded MT Bold" pitchFamily="34" charset="0"/>
                <a:ea typeface="微软雅黑" panose="020B0503020204020204" pitchFamily="34" charset="-122"/>
                <a:cs typeface="Times New Roman" panose="02020603050405020304" pitchFamily="18" charset="0"/>
              </a:rPr>
              <a:t>第二章  </a:t>
            </a:r>
            <a:endParaRPr kumimoji="0" lang="en-US" altLang="zh-CN" sz="2400" b="1" i="0" u="none" strike="noStrike" kern="0" cap="none" spc="0" normalizeH="0" baseline="0" noProof="0" dirty="0" smtClean="0">
              <a:ln w="18415" cmpd="sng">
                <a:noFill/>
                <a:prstDash val="solid"/>
              </a:ln>
              <a:solidFill>
                <a:srgbClr val="9BBB59">
                  <a:lumMod val="75000"/>
                </a:srgbClr>
              </a:solidFill>
              <a:effectLst/>
              <a:uLnTx/>
              <a:uFillTx/>
              <a:latin typeface="Arial Rounded MT Bold" pitchFamily="34" charset="0"/>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rgbClr val="9BBB59">
                    <a:lumMod val="75000"/>
                  </a:srgbClr>
                </a:solidFill>
                <a:effectLst/>
                <a:uLnTx/>
                <a:uFillTx/>
                <a:latin typeface="Arial Rounded MT Bold" pitchFamily="34" charset="0"/>
                <a:ea typeface="微软雅黑" panose="020B0503020204020204" pitchFamily="34" charset="-122"/>
                <a:cs typeface="Times New Roman" panose="02020603050405020304" pitchFamily="18" charset="0"/>
              </a:rPr>
              <a:t>  通联礼仪</a:t>
            </a:r>
            <a:endParaRPr kumimoji="0" lang="zh-CN" altLang="en-US" sz="2400" b="1" i="0" u="none" strike="noStrike" kern="0" cap="none" spc="0" normalizeH="0" baseline="0" noProof="0" dirty="0">
              <a:ln w="18415" cmpd="sng">
                <a:noFill/>
                <a:prstDash val="solid"/>
              </a:ln>
              <a:solidFill>
                <a:srgbClr val="9BBB59">
                  <a:lumMod val="75000"/>
                </a:srgbClr>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52" name="TextBox 30"/>
          <p:cNvSpPr txBox="1"/>
          <p:nvPr/>
        </p:nvSpPr>
        <p:spPr>
          <a:xfrm rot="20963661" flipH="1">
            <a:off x="6125210" y="1857375"/>
            <a:ext cx="1671320" cy="68135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chemeClr val="accent5"/>
                </a:solidFill>
                <a:effectLst/>
                <a:uLnTx/>
                <a:uFillTx/>
                <a:latin typeface="Arial Rounded MT Bold" pitchFamily="34" charset="0"/>
                <a:ea typeface="微软雅黑" panose="020B0503020204020204" pitchFamily="34" charset="-122"/>
                <a:cs typeface="Times New Roman" panose="02020603050405020304" pitchFamily="18" charset="0"/>
              </a:rPr>
              <a:t>第三章   </a:t>
            </a:r>
            <a:endParaRPr kumimoji="0" lang="en-US" altLang="zh-CN" sz="2400" b="1" i="0" u="none" strike="noStrike" kern="0" cap="none" spc="0" normalizeH="0" baseline="0" noProof="0" dirty="0" smtClean="0">
              <a:ln w="18415" cmpd="sng">
                <a:noFill/>
                <a:prstDash val="solid"/>
              </a:ln>
              <a:solidFill>
                <a:schemeClr val="accent5"/>
              </a:solidFill>
              <a:effectLst/>
              <a:uLnTx/>
              <a:uFillTx/>
              <a:latin typeface="Arial Rounded MT Bold" pitchFamily="34" charset="0"/>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chemeClr val="accent5"/>
                </a:solidFill>
                <a:effectLst/>
                <a:uLnTx/>
                <a:uFillTx/>
                <a:latin typeface="Arial Rounded MT Bold" pitchFamily="34" charset="0"/>
                <a:ea typeface="微软雅黑" panose="020B0503020204020204" pitchFamily="34" charset="-122"/>
                <a:cs typeface="Times New Roman" panose="02020603050405020304" pitchFamily="18" charset="0"/>
              </a:rPr>
              <a:t>聚会礼仪</a:t>
            </a:r>
            <a:endParaRPr kumimoji="0" lang="en-US" altLang="zh-CN" sz="2400" b="1" i="0" u="none" strike="noStrike" kern="0" cap="none" spc="0" normalizeH="0" baseline="0" noProof="0" dirty="0" smtClean="0">
              <a:ln w="18415" cmpd="sng">
                <a:noFill/>
                <a:prstDash val="solid"/>
              </a:ln>
              <a:solidFill>
                <a:schemeClr val="accent5"/>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55" name="TextBox 33"/>
          <p:cNvSpPr txBox="1"/>
          <p:nvPr/>
        </p:nvSpPr>
        <p:spPr>
          <a:xfrm rot="20963661" flipH="1">
            <a:off x="4865370" y="3700780"/>
            <a:ext cx="1820545" cy="68135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rPr>
              <a:t>第四章  </a:t>
            </a:r>
            <a:endPar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rPr>
              <a:t> 餐饮礼仪</a:t>
            </a:r>
            <a:endPar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58" name="TextBox 36"/>
          <p:cNvSpPr txBox="1"/>
          <p:nvPr/>
        </p:nvSpPr>
        <p:spPr>
          <a:xfrm rot="2207549" flipH="1">
            <a:off x="3497532" y="1568935"/>
            <a:ext cx="984067" cy="3860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2400" b="1" i="0" u="none" strike="noStrike" kern="0" cap="none" spc="0" normalizeH="0" baseline="0" noProof="0" dirty="0" smtClean="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rPr>
              <a:t>重点</a:t>
            </a:r>
            <a:endParaRPr kumimoji="0" lang="zh-CN" altLang="en-US" sz="2400" b="1" i="0" u="none" strike="noStrike" kern="0" cap="none" spc="0" normalizeH="0" baseline="0" noProof="0" dirty="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59" name="TextBox 37"/>
          <p:cNvSpPr txBox="1"/>
          <p:nvPr/>
        </p:nvSpPr>
        <p:spPr>
          <a:xfrm rot="2207549" flipH="1">
            <a:off x="6950458" y="1256185"/>
            <a:ext cx="984067" cy="3860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2400" b="1" i="0" u="none" strike="noStrike" kern="0" cap="none" spc="0" normalizeH="0" baseline="0" noProof="0" dirty="0" smtClean="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rPr>
              <a:t>重点</a:t>
            </a:r>
            <a:endParaRPr kumimoji="0" lang="zh-CN" altLang="en-US" sz="2400" b="1" i="0" u="none" strike="noStrike" kern="0" cap="none" spc="0" normalizeH="0" baseline="0" noProof="0" dirty="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60" name="TextBox 38"/>
          <p:cNvSpPr txBox="1"/>
          <p:nvPr/>
        </p:nvSpPr>
        <p:spPr>
          <a:xfrm rot="17842535" flipH="1">
            <a:off x="4452561" y="5472692"/>
            <a:ext cx="984067" cy="3860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2400" b="1" i="0" u="none" strike="noStrike" kern="0" cap="none" spc="0" normalizeH="0" baseline="0" noProof="0" dirty="0" smtClean="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rPr>
              <a:t>重点</a:t>
            </a:r>
            <a:endParaRPr kumimoji="0" lang="zh-CN" altLang="en-US" sz="2400" b="1" i="0" u="none" strike="noStrike" kern="0" cap="none" spc="0" normalizeH="0" baseline="0" noProof="0" dirty="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61" name="TextBox 39"/>
          <p:cNvSpPr txBox="1"/>
          <p:nvPr/>
        </p:nvSpPr>
        <p:spPr>
          <a:xfrm rot="2207549" flipH="1">
            <a:off x="7902557" y="4684135"/>
            <a:ext cx="984067" cy="38608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2400" b="1" i="0" u="none" strike="noStrike" kern="0" cap="none" spc="0" normalizeH="0" baseline="0" noProof="0" dirty="0" smtClean="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rPr>
              <a:t>重点</a:t>
            </a:r>
            <a:endParaRPr kumimoji="0" lang="zh-CN" altLang="en-US" sz="2400" b="1" i="0" u="none" strike="noStrike" kern="0" cap="none" spc="0" normalizeH="0" baseline="0" noProof="0" dirty="0">
              <a:ln w="18415" cmpd="sng">
                <a:noFill/>
                <a:prstDash val="solid"/>
              </a:ln>
              <a:solidFill>
                <a:sysClr val="windowText" lastClr="000000">
                  <a:lumMod val="65000"/>
                  <a:lumOff val="35000"/>
                </a:sysClr>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65" name="矩形 47"/>
          <p:cNvSpPr>
            <a:spLocks noChangeArrowheads="1"/>
          </p:cNvSpPr>
          <p:nvPr/>
        </p:nvSpPr>
        <p:spPr bwMode="auto">
          <a:xfrm>
            <a:off x="494030" y="907415"/>
            <a:ext cx="3232785" cy="188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en-US" altLang="zh-CN" sz="1800" dirty="0">
                <a:solidFill>
                  <a:schemeClr val="tx1">
                    <a:lumMod val="75000"/>
                    <a:lumOff val="25000"/>
                  </a:schemeClr>
                </a:solidFill>
                <a:sym typeface="微软雅黑" panose="020B0503020204020204" pitchFamily="34" charset="-122"/>
              </a:rPr>
              <a:t>      </a:t>
            </a:r>
            <a:r>
              <a:rPr lang="zh-CN" altLang="en-US" sz="1800" dirty="0">
                <a:solidFill>
                  <a:schemeClr val="tx1">
                    <a:lumMod val="75000"/>
                    <a:lumOff val="25000"/>
                  </a:schemeClr>
                </a:solidFill>
                <a:sym typeface="微软雅黑" panose="020B0503020204020204" pitchFamily="34" charset="-122"/>
              </a:rPr>
              <a:t>1．接打公务电话礼仪</a:t>
            </a: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2．礼品的选择及禁忌</a:t>
            </a: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3．送花时机及禁忌</a:t>
            </a:r>
            <a:endParaRPr lang="zh-CN" altLang="en-US" sz="1800" dirty="0">
              <a:solidFill>
                <a:schemeClr val="tx1">
                  <a:lumMod val="75000"/>
                  <a:lumOff val="25000"/>
                </a:schemeClr>
              </a:solidFill>
              <a:sym typeface="微软雅黑" panose="020B0503020204020204" pitchFamily="34" charset="-122"/>
            </a:endParaRPr>
          </a:p>
        </p:txBody>
      </p:sp>
      <p:sp>
        <p:nvSpPr>
          <p:cNvPr id="66" name="矩形 47"/>
          <p:cNvSpPr>
            <a:spLocks noChangeArrowheads="1"/>
          </p:cNvSpPr>
          <p:nvPr/>
        </p:nvSpPr>
        <p:spPr bwMode="auto">
          <a:xfrm>
            <a:off x="7884795" y="1029335"/>
            <a:ext cx="3269615" cy="188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　</a:t>
            </a:r>
            <a:r>
              <a:rPr lang="zh-CN" altLang="en-US" sz="1800" dirty="0">
                <a:solidFill>
                  <a:schemeClr val="tx1">
                    <a:lumMod val="75000"/>
                    <a:lumOff val="25000"/>
                  </a:schemeClr>
                </a:solidFill>
                <a:sym typeface="微软雅黑" panose="020B0503020204020204" pitchFamily="34" charset="-122"/>
              </a:rPr>
              <a:t>1．待客礼仪</a:t>
            </a:r>
            <a:endParaRPr lang="zh-CN" altLang="en-US" sz="1800" dirty="0">
              <a:solidFill>
                <a:schemeClr val="tx1">
                  <a:lumMod val="75000"/>
                  <a:lumOff val="25000"/>
                </a:schemeClr>
              </a:solidFill>
              <a:sym typeface="微软雅黑" panose="020B0503020204020204" pitchFamily="34" charset="-122"/>
            </a:endParaRPr>
          </a:p>
          <a:p>
            <a:pPr algn="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gn="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2．做客礼仪</a:t>
            </a:r>
            <a:endParaRPr lang="zh-CN" altLang="en-US" sz="1800" dirty="0">
              <a:solidFill>
                <a:schemeClr val="tx1">
                  <a:lumMod val="75000"/>
                  <a:lumOff val="25000"/>
                </a:schemeClr>
              </a:solidFill>
              <a:sym typeface="微软雅黑" panose="020B0503020204020204" pitchFamily="34" charset="-122"/>
            </a:endParaRPr>
          </a:p>
          <a:p>
            <a:pPr algn="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gn="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3 .  各种仪式的礼仪要求  </a:t>
            </a:r>
            <a:endParaRPr lang="zh-CN" altLang="en-US" sz="1800" dirty="0">
              <a:solidFill>
                <a:schemeClr val="tx1">
                  <a:lumMod val="75000"/>
                  <a:lumOff val="25000"/>
                </a:schemeClr>
              </a:solidFill>
              <a:sym typeface="微软雅黑" panose="020B0503020204020204" pitchFamily="34" charset="-122"/>
            </a:endParaRPr>
          </a:p>
        </p:txBody>
      </p:sp>
      <p:sp>
        <p:nvSpPr>
          <p:cNvPr id="67" name="矩形 47"/>
          <p:cNvSpPr>
            <a:spLocks noChangeArrowheads="1"/>
          </p:cNvSpPr>
          <p:nvPr/>
        </p:nvSpPr>
        <p:spPr bwMode="auto">
          <a:xfrm>
            <a:off x="633730" y="3715385"/>
            <a:ext cx="2846070" cy="260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en-US" altLang="zh-CN" sz="1800" dirty="0">
                <a:solidFill>
                  <a:schemeClr val="tx1">
                    <a:lumMod val="75000"/>
                    <a:lumOff val="25000"/>
                  </a:schemeClr>
                </a:solidFill>
                <a:sym typeface="微软雅黑" panose="020B0503020204020204" pitchFamily="34" charset="-122"/>
              </a:rPr>
              <a:t>      </a:t>
            </a:r>
            <a:r>
              <a:rPr lang="zh-CN" altLang="en-US" sz="1800" dirty="0">
                <a:solidFill>
                  <a:schemeClr val="tx1">
                    <a:lumMod val="75000"/>
                    <a:lumOff val="25000"/>
                  </a:schemeClr>
                </a:solidFill>
                <a:sym typeface="微软雅黑" panose="020B0503020204020204" pitchFamily="34" charset="-122"/>
              </a:rPr>
              <a:t>1．中餐座次的安排</a:t>
            </a: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2． 西餐座次的安排</a:t>
            </a: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3．西餐的礼仪要求</a:t>
            </a: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endParaRPr lang="zh-CN" altLang="en-US" sz="1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1800" dirty="0">
                <a:solidFill>
                  <a:schemeClr val="tx1">
                    <a:lumMod val="75000"/>
                    <a:lumOff val="25000"/>
                  </a:schemeClr>
                </a:solidFill>
                <a:sym typeface="微软雅黑" panose="020B0503020204020204" pitchFamily="34" charset="-122"/>
              </a:rPr>
              <a:t>　　4．西餐酒与菜的搭配</a:t>
            </a:r>
            <a:endParaRPr lang="zh-CN" altLang="en-US" sz="1800" dirty="0">
              <a:solidFill>
                <a:schemeClr val="tx1">
                  <a:lumMod val="75000"/>
                  <a:lumOff val="25000"/>
                </a:schemeClr>
              </a:solidFill>
              <a:sym typeface="微软雅黑" panose="020B0503020204020204" pitchFamily="34" charset="-122"/>
            </a:endParaRPr>
          </a:p>
        </p:txBody>
      </p:sp>
      <p:sp>
        <p:nvSpPr>
          <p:cNvPr id="77" name="矩形 3"/>
          <p:cNvSpPr>
            <a:spLocks noChangeArrowheads="1"/>
          </p:cNvSpPr>
          <p:nvPr/>
        </p:nvSpPr>
        <p:spPr bwMode="auto">
          <a:xfrm>
            <a:off x="3877017" y="365797"/>
            <a:ext cx="410210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en-US" altLang="zh-CN" sz="2935">
                <a:latin typeface="黑体" panose="02010609060101010101" charset="-122"/>
                <a:ea typeface="黑体" panose="02010609060101010101" charset="-122"/>
                <a:sym typeface="+mn-ea"/>
              </a:rPr>
              <a:t>   </a:t>
            </a:r>
            <a:r>
              <a:rPr lang="zh-CN" altLang="en-US" sz="2935">
                <a:latin typeface="黑体" panose="02010609060101010101" charset="-122"/>
                <a:ea typeface="黑体" panose="02010609060101010101" charset="-122"/>
                <a:sym typeface="+mn-ea"/>
              </a:rPr>
              <a:t>三、学习重点、难点</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33"/>
          <p:cNvSpPr txBox="1"/>
          <p:nvPr>
            <p:custDataLst>
              <p:tags r:id="rId2"/>
            </p:custDataLst>
          </p:nvPr>
        </p:nvSpPr>
        <p:spPr>
          <a:xfrm rot="20963661" flipH="1">
            <a:off x="6488430" y="3441700"/>
            <a:ext cx="1820545" cy="68135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rPr>
              <a:t> 第五章    公共礼仪</a:t>
            </a:r>
            <a:endPar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Arial Rounded MT Bold" pitchFamily="34" charset="0"/>
              <a:ea typeface="微软雅黑" panose="020B0503020204020204" pitchFamily="34" charset="-122"/>
              <a:cs typeface="Times New Roman" panose="02020603050405020304" pitchFamily="18" charset="0"/>
            </a:endParaRPr>
          </a:p>
        </p:txBody>
      </p:sp>
      <p:sp>
        <p:nvSpPr>
          <p:cNvPr id="3" name="文本框 2"/>
          <p:cNvSpPr txBox="1"/>
          <p:nvPr/>
        </p:nvSpPr>
        <p:spPr>
          <a:xfrm>
            <a:off x="8575675" y="3826510"/>
            <a:ext cx="6096000" cy="2245360"/>
          </a:xfrm>
          <a:prstGeom prst="rect">
            <a:avLst/>
          </a:prstGeom>
          <a:noFill/>
        </p:spPr>
        <p:txBody>
          <a:bodyPr wrap="square" rtlCol="0" anchor="t">
            <a:spAutoFit/>
          </a:bodyPr>
          <a:p>
            <a:r>
              <a:rPr lang="en-US" altLang="zh-CN"/>
              <a:t>         </a:t>
            </a:r>
            <a:r>
              <a:rPr lang="zh-CN" altLang="en-US" sz="2000"/>
              <a:t>1．乘电梯礼仪</a:t>
            </a:r>
            <a:endParaRPr lang="zh-CN" altLang="en-US" sz="2000"/>
          </a:p>
          <a:p>
            <a:endParaRPr lang="zh-CN" altLang="en-US" sz="2000"/>
          </a:p>
          <a:p>
            <a:r>
              <a:rPr lang="zh-CN" altLang="en-US" sz="2000"/>
              <a:t>　　2．轿车乘车座次礼仪</a:t>
            </a:r>
            <a:endParaRPr lang="zh-CN" altLang="en-US" sz="2000"/>
          </a:p>
          <a:p>
            <a:endParaRPr lang="zh-CN" altLang="en-US" sz="2000"/>
          </a:p>
          <a:p>
            <a:r>
              <a:rPr lang="zh-CN" altLang="en-US" sz="2000"/>
              <a:t>　　3．上下楼梯礼仪</a:t>
            </a:r>
            <a:endParaRPr lang="zh-CN" altLang="en-US" sz="2000"/>
          </a:p>
          <a:p>
            <a:endParaRPr lang="zh-CN" altLang="en-US" sz="2000"/>
          </a:p>
          <a:p>
            <a:r>
              <a:rPr lang="zh-CN" altLang="en-US" sz="2000"/>
              <a:t>　　4 . 行进间礼仪</a:t>
            </a:r>
            <a:endParaRPr lang="zh-CN" altLang="en-US" sz="2000"/>
          </a:p>
        </p:txBody>
      </p:sp>
      <p:sp>
        <p:nvSpPr>
          <p:cNvPr id="99" name="任意多边形 98"/>
          <p:cNvSpPr/>
          <p:nvPr/>
        </p:nvSpPr>
        <p:spPr bwMode="auto">
          <a:xfrm>
            <a:off x="158115" y="164465"/>
            <a:ext cx="11897995" cy="692150"/>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p>
            <a:pPr algn="ctr"/>
            <a:r>
              <a:rPr lang="zh-CN" altLang="en-US" sz="3555">
                <a:latin typeface="黑体" panose="02010609060101010101" charset="-122"/>
                <a:ea typeface="黑体" panose="02010609060101010101" charset="-122"/>
                <a:sym typeface="+mn-ea"/>
              </a:rPr>
              <a:t>三、学习重点、难点</a:t>
            </a:r>
            <a:endParaRPr lang="en-US" sz="3555">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 calcmode="lin" valueType="num">
                                      <p:cBhvr>
                                        <p:cTn id="13" dur="500" fill="hold"/>
                                        <p:tgtEl>
                                          <p:spTgt spid="45"/>
                                        </p:tgtEl>
                                        <p:attrNameLst>
                                          <p:attrName>style.rotation</p:attrName>
                                        </p:attrNameLst>
                                      </p:cBhvr>
                                      <p:tavLst>
                                        <p:tav tm="0">
                                          <p:val>
                                            <p:fltVal val="360"/>
                                          </p:val>
                                        </p:tav>
                                        <p:tav tm="100000">
                                          <p:val>
                                            <p:fltVal val="0"/>
                                          </p:val>
                                        </p:tav>
                                      </p:tavLst>
                                    </p:anim>
                                    <p:animEffect transition="in" filter="fade">
                                      <p:cBhvr>
                                        <p:cTn id="14" dur="500"/>
                                        <p:tgtEl>
                                          <p:spTgt spid="45"/>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400"/>
                                        <p:tgtEl>
                                          <p:spTgt spid="58"/>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400"/>
                                        <p:tgtEl>
                                          <p:spTgt spid="59"/>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400"/>
                                        <p:tgtEl>
                                          <p:spTgt spid="65"/>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up)">
                                      <p:cBhvr>
                                        <p:cTn id="39" dur="400"/>
                                        <p:tgtEl>
                                          <p:spTgt spid="60"/>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randombar(horizontal)">
                                      <p:cBhvr>
                                        <p:cTn id="43" dur="400"/>
                                        <p:tgtEl>
                                          <p:spTgt spid="66"/>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400"/>
                                        <p:tgtEl>
                                          <p:spTgt spid="61"/>
                                        </p:tgtEl>
                                      </p:cBhvr>
                                    </p:animEffect>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randombar(horizontal)">
                                      <p:cBhvr>
                                        <p:cTn id="51" dur="400"/>
                                        <p:tgtEl>
                                          <p:spTgt spid="67"/>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5" grpId="0"/>
      <p:bldP spid="58" grpId="0"/>
      <p:bldP spid="59" grpId="0"/>
      <p:bldP spid="60" grpId="0"/>
      <p:bldP spid="61" grpId="0"/>
      <p:bldP spid="65" grpId="0"/>
      <p:bldP spid="66" grpId="0"/>
      <p:bldP spid="67" grpId="0"/>
      <p:bldP spid="7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3"/>
          <p:cNvSpPr>
            <a:spLocks noChangeArrowheads="1"/>
          </p:cNvSpPr>
          <p:nvPr/>
        </p:nvSpPr>
        <p:spPr bwMode="auto">
          <a:xfrm>
            <a:off x="1314792" y="571537"/>
            <a:ext cx="204851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考核方式：</a:t>
            </a:r>
            <a:endParaRPr lang="zh-CN" altLang="en-US" sz="2935"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1" name="组合 30"/>
          <p:cNvGrpSpPr/>
          <p:nvPr/>
        </p:nvGrpSpPr>
        <p:grpSpPr>
          <a:xfrm>
            <a:off x="1839595" y="4893945"/>
            <a:ext cx="9370695" cy="1636395"/>
            <a:chOff x="1855445" y="3927410"/>
            <a:chExt cx="9370739" cy="1087001"/>
          </a:xfrm>
        </p:grpSpPr>
        <p:sp>
          <p:nvSpPr>
            <p:cNvPr id="32"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33" name="Oval 41"/>
            <p:cNvSpPr>
              <a:spLocks noChangeAspect="1"/>
            </p:cNvSpPr>
            <p:nvPr/>
          </p:nvSpPr>
          <p:spPr>
            <a:xfrm>
              <a:off x="10150853" y="4123788"/>
              <a:ext cx="694248" cy="694244"/>
            </a:xfrm>
            <a:prstGeom prst="ellipse">
              <a:avLst/>
            </a:prstGeom>
            <a:solidFill>
              <a:srgbClr val="CBCBCB"/>
            </a:solidFill>
            <a:ln w="38100">
              <a:solidFill>
                <a:srgbClr val="B82E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endParaRPr lang="en-US" sz="2000" dirty="0">
                <a:solidFill>
                  <a:schemeClr val="tx1">
                    <a:lumMod val="85000"/>
                    <a:lumOff val="15000"/>
                  </a:schemeClr>
                </a:solidFill>
                <a:latin typeface="Impact" panose="020B0806030902050204" pitchFamily="34" charset="0"/>
              </a:endParaRPr>
            </a:p>
          </p:txBody>
        </p:sp>
      </p:grpSp>
      <p:sp>
        <p:nvSpPr>
          <p:cNvPr id="37" name="矩形 36"/>
          <p:cNvSpPr>
            <a:spLocks noChangeArrowheads="1"/>
          </p:cNvSpPr>
          <p:nvPr/>
        </p:nvSpPr>
        <p:spPr bwMode="auto">
          <a:xfrm>
            <a:off x="2173691" y="4901525"/>
            <a:ext cx="7550766" cy="135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、考核形式及积分方法　　   </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本课程采用形成性考核方式。</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形成性考核共四次。每次考核以百分计，占形成性考核总分的权重为25%。课程综合成绩达到60分及以上（及格），可获得本课程相应学分。</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8" name="组合 37"/>
          <p:cNvGrpSpPr/>
          <p:nvPr/>
        </p:nvGrpSpPr>
        <p:grpSpPr>
          <a:xfrm>
            <a:off x="0" y="4893945"/>
            <a:ext cx="2135505" cy="1519555"/>
            <a:chOff x="1" y="3916719"/>
            <a:chExt cx="2135209" cy="1087000"/>
          </a:xfrm>
        </p:grpSpPr>
        <p:sp>
          <p:nvSpPr>
            <p:cNvPr id="39" name="任意多边形 38"/>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rgbClr val="FF3BB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46"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7" name="组合 46"/>
          <p:cNvGrpSpPr/>
          <p:nvPr/>
        </p:nvGrpSpPr>
        <p:grpSpPr>
          <a:xfrm>
            <a:off x="965835" y="2806700"/>
            <a:ext cx="9370695" cy="1847215"/>
            <a:chOff x="949774" y="2701620"/>
            <a:chExt cx="9370739" cy="1087000"/>
          </a:xfrm>
        </p:grpSpPr>
        <p:sp>
          <p:nvSpPr>
            <p:cNvPr id="48" name="Notched Right Arrow 24"/>
            <p:cNvSpPr/>
            <p:nvPr/>
          </p:nvSpPr>
          <p:spPr>
            <a:xfrm rot="10800000">
              <a:off x="949774" y="2701620"/>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55" dirty="0">
                <a:solidFill>
                  <a:schemeClr val="tx1">
                    <a:lumMod val="85000"/>
                    <a:lumOff val="15000"/>
                  </a:schemeClr>
                </a:solidFill>
              </a:endParaRPr>
            </a:p>
          </p:txBody>
        </p:sp>
        <p:sp>
          <p:nvSpPr>
            <p:cNvPr id="49" name="Oval 31"/>
            <p:cNvSpPr>
              <a:spLocks noChangeAspect="1"/>
            </p:cNvSpPr>
            <p:nvPr/>
          </p:nvSpPr>
          <p:spPr>
            <a:xfrm>
              <a:off x="1337222" y="2858763"/>
              <a:ext cx="694248" cy="694244"/>
            </a:xfrm>
            <a:prstGeom prst="ellipse">
              <a:avLst/>
            </a:prstGeom>
            <a:solidFill>
              <a:srgbClr val="CBCBCB"/>
            </a:solidFill>
            <a:ln w="38100">
              <a:solidFill>
                <a:srgbClr val="B7B32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endParaRPr lang="en-US" sz="2000" dirty="0">
                <a:solidFill>
                  <a:schemeClr val="tx1">
                    <a:lumMod val="85000"/>
                    <a:lumOff val="15000"/>
                  </a:schemeClr>
                </a:solidFill>
                <a:latin typeface="Impact" panose="020B0806030902050204" pitchFamily="34" charset="0"/>
              </a:endParaRPr>
            </a:p>
          </p:txBody>
        </p:sp>
      </p:grpSp>
      <p:sp>
        <p:nvSpPr>
          <p:cNvPr id="52" name="任意多边形 51"/>
          <p:cNvSpPr/>
          <p:nvPr/>
        </p:nvSpPr>
        <p:spPr>
          <a:xfrm rot="5400000">
            <a:off x="11113483" y="3215200"/>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53" name="组合 52"/>
          <p:cNvGrpSpPr/>
          <p:nvPr/>
        </p:nvGrpSpPr>
        <p:grpSpPr>
          <a:xfrm>
            <a:off x="10041147" y="3047095"/>
            <a:ext cx="2150661" cy="1087001"/>
            <a:chOff x="10041147" y="2673080"/>
            <a:chExt cx="2150661" cy="1087001"/>
          </a:xfrm>
        </p:grpSpPr>
        <p:sp>
          <p:nvSpPr>
            <p:cNvPr id="54" name="任意多边形 53"/>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rgbClr val="FFE22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57" name="任意多边形 56"/>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0" name="组合 69"/>
          <p:cNvGrpSpPr/>
          <p:nvPr/>
        </p:nvGrpSpPr>
        <p:grpSpPr>
          <a:xfrm>
            <a:off x="1839403" y="1429443"/>
            <a:ext cx="9370739" cy="1087001"/>
            <a:chOff x="1855445" y="1397359"/>
            <a:chExt cx="9370739" cy="1087001"/>
          </a:xfrm>
        </p:grpSpPr>
        <p:sp>
          <p:nvSpPr>
            <p:cNvPr id="71"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4000"/>
                </a:lnSpc>
                <a:buClrTx/>
                <a:buSzTx/>
                <a:buFontTx/>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、考核对象</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14000"/>
                </a:lnSpc>
                <a:buClrTx/>
                <a:buSzTx/>
                <a:buFontTx/>
              </a:pP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14000"/>
                </a:lnSpc>
                <a:buClrTx/>
                <a:buSzTx/>
                <a:buFontTx/>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本课程考核对象为陕西开放大学大专的学生。</a:t>
              </a:r>
              <a:r>
                <a:rPr lang="en-US" sz="2000" dirty="0">
                  <a:solidFill>
                    <a:schemeClr val="tx1">
                      <a:lumMod val="85000"/>
                      <a:lumOff val="15000"/>
                    </a:schemeClr>
                  </a:solidFill>
                  <a:latin typeface="Impact" panose="020B0806030902050204" pitchFamily="34" charset="0"/>
                </a:rPr>
                <a:t>　</a:t>
              </a:r>
              <a:endParaRPr lang="en-US" sz="3555" dirty="0">
                <a:solidFill>
                  <a:schemeClr val="tx1">
                    <a:lumMod val="85000"/>
                    <a:lumOff val="15000"/>
                  </a:schemeClr>
                </a:solidFill>
              </a:endParaRPr>
            </a:p>
          </p:txBody>
        </p:sp>
        <p:sp>
          <p:nvSpPr>
            <p:cNvPr id="72" name="Oval 28"/>
            <p:cNvSpPr>
              <a:spLocks noChangeAspect="1"/>
            </p:cNvSpPr>
            <p:nvPr/>
          </p:nvSpPr>
          <p:spPr>
            <a:xfrm>
              <a:off x="10150853" y="1593737"/>
              <a:ext cx="694248" cy="694244"/>
            </a:xfrm>
            <a:prstGeom prst="ellipse">
              <a:avLst/>
            </a:prstGeom>
            <a:solidFill>
              <a:srgbClr val="CBCBCB"/>
            </a:solidFill>
            <a:ln w="38100">
              <a:solidFill>
                <a:srgbClr val="64822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dirty="0">
                  <a:solidFill>
                    <a:schemeClr val="tx1">
                      <a:lumMod val="85000"/>
                      <a:lumOff val="15000"/>
                    </a:schemeClr>
                  </a:solidFill>
                  <a:latin typeface="Impact" panose="020B0806030902050204" pitchFamily="34" charset="0"/>
                </a:rPr>
                <a:t>01</a:t>
              </a:r>
              <a:endParaRPr lang="en-US" sz="2000" dirty="0">
                <a:solidFill>
                  <a:schemeClr val="tx1">
                    <a:lumMod val="85000"/>
                    <a:lumOff val="15000"/>
                  </a:schemeClr>
                </a:solidFill>
                <a:latin typeface="Impact" panose="020B0806030902050204" pitchFamily="34" charset="0"/>
              </a:endParaRPr>
            </a:p>
          </p:txBody>
        </p:sp>
      </p:grpSp>
      <p:grpSp>
        <p:nvGrpSpPr>
          <p:cNvPr id="75" name="组合 74"/>
          <p:cNvGrpSpPr/>
          <p:nvPr/>
        </p:nvGrpSpPr>
        <p:grpSpPr>
          <a:xfrm>
            <a:off x="1" y="1429445"/>
            <a:ext cx="2135209" cy="1087000"/>
            <a:chOff x="1" y="1429445"/>
            <a:chExt cx="2135209" cy="1087000"/>
          </a:xfrm>
        </p:grpSpPr>
        <p:sp>
          <p:nvSpPr>
            <p:cNvPr id="76" name="任意多边形 75"/>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A3C7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77" name="任意多边形 76"/>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dirty="0">
                <a:solidFill>
                  <a:schemeClr val="bg1"/>
                </a:solidFill>
                <a:ea typeface="微软雅黑" panose="020B0503020204020204" pitchFamily="34" charset="-122"/>
              </a:endParaRPr>
            </a:p>
          </p:txBody>
        </p:sp>
      </p:grpSp>
      <p:sp>
        <p:nvSpPr>
          <p:cNvPr id="2" name="矩形 1"/>
          <p:cNvSpPr>
            <a:spLocks noChangeArrowheads="1"/>
          </p:cNvSpPr>
          <p:nvPr>
            <p:custDataLst>
              <p:tags r:id="rId1"/>
            </p:custDataLst>
          </p:nvPr>
        </p:nvSpPr>
        <p:spPr bwMode="auto">
          <a:xfrm>
            <a:off x="2068830" y="2951480"/>
            <a:ext cx="8421370" cy="18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oAutofit/>
          </a:bodyPr>
          <a:p>
            <a:pPr>
              <a:lnSpc>
                <a:spcPct val="114000"/>
              </a:lnSpc>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2</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、考核要求</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14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本课程是一门专业选修课或通识课，主要考核学生对社交礼仪基本知识、基本理论的理解和应用能力，从了解、掌握、重点掌握三个层次来要求。要求学生了解本课程的相关知识，掌握本课程的基本理论，熟悉社交礼仪的主要规则与技巧。</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任意多边形 98"/>
          <p:cNvSpPr/>
          <p:nvPr/>
        </p:nvSpPr>
        <p:spPr bwMode="auto">
          <a:xfrm>
            <a:off x="158115" y="-73660"/>
            <a:ext cx="11897995" cy="1444625"/>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ln>
        </p:spPr>
        <p:txBody>
          <a:bodyPr vert="horz" wrap="square" lIns="121920" tIns="60960" rIns="121920" bIns="60960" numCol="1" anchor="t" anchorCtr="0" compatLnSpc="1">
            <a:noAutofit/>
          </a:bodyPr>
          <a:p>
            <a:endParaRPr lang="en-US" altLang="zh-CN" sz="3555">
              <a:latin typeface="微软雅黑" panose="020B0503020204020204" pitchFamily="34" charset="-122"/>
              <a:ea typeface="微软雅黑" panose="020B0503020204020204" pitchFamily="34" charset="-122"/>
            </a:endParaRPr>
          </a:p>
        </p:txBody>
      </p:sp>
      <p:sp>
        <p:nvSpPr>
          <p:cNvPr id="3" name="文本框 2"/>
          <p:cNvSpPr txBox="1"/>
          <p:nvPr/>
        </p:nvSpPr>
        <p:spPr>
          <a:xfrm>
            <a:off x="3736340" y="468630"/>
            <a:ext cx="4064000" cy="583565"/>
          </a:xfrm>
          <a:prstGeom prst="rect">
            <a:avLst/>
          </a:prstGeom>
          <a:noFill/>
        </p:spPr>
        <p:txBody>
          <a:bodyPr wrap="square" rtlCol="0">
            <a:spAutoFit/>
          </a:bodyPr>
          <a:p>
            <a:r>
              <a:rPr lang="en-US" altLang="zh-CN" sz="3200">
                <a:latin typeface="黑体" panose="02010609060101010101" charset="-122"/>
                <a:ea typeface="黑体" panose="02010609060101010101" charset="-122"/>
              </a:rPr>
              <a:t>   </a:t>
            </a:r>
            <a:r>
              <a:rPr lang="zh-CN" altLang="en-US" sz="3200">
                <a:latin typeface="黑体" panose="02010609060101010101" charset="-122"/>
                <a:ea typeface="黑体" panose="02010609060101010101" charset="-122"/>
              </a:rPr>
              <a:t>四、考核方式</a:t>
            </a:r>
            <a:endParaRPr lang="zh-CN" altLang="en-US" sz="32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par>
                              <p:cTn id="8" fill="hold">
                                <p:stCondLst>
                                  <p:cond delay="500"/>
                                </p:stCondLst>
                                <p:childTnLst>
                                  <p:par>
                                    <p:cTn id="9" presetID="2" presetClass="entr" presetSubtype="8" fill="hold" nodeType="afterEffect" p14:presetBounceEnd="40000">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14:bounceEnd="40000">
                                          <p:cBhvr additive="base">
                                            <p:cTn id="11" dur="400" fill="hold"/>
                                            <p:tgtEl>
                                              <p:spTgt spid="75"/>
                                            </p:tgtEl>
                                            <p:attrNameLst>
                                              <p:attrName>ppt_x</p:attrName>
                                            </p:attrNameLst>
                                          </p:cBhvr>
                                          <p:tavLst>
                                            <p:tav tm="0">
                                              <p:val>
                                                <p:strVal val="0-#ppt_w/2"/>
                                              </p:val>
                                            </p:tav>
                                            <p:tav tm="100000">
                                              <p:val>
                                                <p:strVal val="#ppt_x"/>
                                              </p:val>
                                            </p:tav>
                                          </p:tavLst>
                                        </p:anim>
                                        <p:anim calcmode="lin" valueType="num" p14:bounceEnd="40000">
                                          <p:cBhvr additive="base">
                                            <p:cTn id="12" dur="4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14:bounceEnd="40000">
                                          <p:cBhvr additive="base">
                                            <p:cTn id="16" dur="600" fill="hold"/>
                                            <p:tgtEl>
                                              <p:spTgt spid="70"/>
                                            </p:tgtEl>
                                            <p:attrNameLst>
                                              <p:attrName>ppt_x</p:attrName>
                                            </p:attrNameLst>
                                          </p:cBhvr>
                                          <p:tavLst>
                                            <p:tav tm="0">
                                              <p:val>
                                                <p:strVal val="1+#ppt_w/2"/>
                                              </p:val>
                                            </p:tav>
                                            <p:tav tm="100000">
                                              <p:val>
                                                <p:strVal val="#ppt_x"/>
                                              </p:val>
                                            </p:tav>
                                          </p:tavLst>
                                        </p:anim>
                                        <p:anim calcmode="lin" valueType="num" p14:bounceEnd="40000">
                                          <p:cBhvr additive="base">
                                            <p:cTn id="17" dur="600" fill="hold"/>
                                            <p:tgtEl>
                                              <p:spTgt spid="70"/>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14:presetBounceEnd="40000">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14:bounceEnd="40000">
                                          <p:cBhvr additive="base">
                                            <p:cTn id="21" dur="4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22" dur="4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14:presetBounceEnd="40000">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14:bounceEnd="40000">
                                          <p:cBhvr additive="base">
                                            <p:cTn id="26" dur="600" fill="hold"/>
                                            <p:tgtEl>
                                              <p:spTgt spid="47"/>
                                            </p:tgtEl>
                                            <p:attrNameLst>
                                              <p:attrName>ppt_x</p:attrName>
                                            </p:attrNameLst>
                                          </p:cBhvr>
                                          <p:tavLst>
                                            <p:tav tm="0">
                                              <p:val>
                                                <p:strVal val="0-#ppt_w/2"/>
                                              </p:val>
                                            </p:tav>
                                            <p:tav tm="100000">
                                              <p:val>
                                                <p:strVal val="#ppt_x"/>
                                              </p:val>
                                            </p:tav>
                                          </p:tavLst>
                                        </p:anim>
                                        <p:anim calcmode="lin" valueType="num" p14:bounceEnd="40000">
                                          <p:cBhvr additive="base">
                                            <p:cTn id="27" dur="600" fill="hold"/>
                                            <p:tgtEl>
                                              <p:spTgt spid="47"/>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8" fill="hold" nodeType="afterEffect" p14:presetBounceEnd="40000">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14:bounceEnd="40000">
                                          <p:cBhvr additive="base">
                                            <p:cTn id="31" dur="400" fill="hold"/>
                                            <p:tgtEl>
                                              <p:spTgt spid="38"/>
                                            </p:tgtEl>
                                            <p:attrNameLst>
                                              <p:attrName>ppt_x</p:attrName>
                                            </p:attrNameLst>
                                          </p:cBhvr>
                                          <p:tavLst>
                                            <p:tav tm="0">
                                              <p:val>
                                                <p:strVal val="0-#ppt_w/2"/>
                                              </p:val>
                                            </p:tav>
                                            <p:tav tm="100000">
                                              <p:val>
                                                <p:strVal val="#ppt_x"/>
                                              </p:val>
                                            </p:tav>
                                          </p:tavLst>
                                        </p:anim>
                                        <p:anim calcmode="lin" valueType="num" p14:bounceEnd="40000">
                                          <p:cBhvr additive="base">
                                            <p:cTn id="32" dur="400" fill="hold"/>
                                            <p:tgtEl>
                                              <p:spTgt spid="38"/>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2" fill="hold" nodeType="afterEffect" p14:presetBounceEnd="40000">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14:bounceEnd="40000">
                                          <p:cBhvr additive="base">
                                            <p:cTn id="36" dur="600" fill="hold"/>
                                            <p:tgtEl>
                                              <p:spTgt spid="31"/>
                                            </p:tgtEl>
                                            <p:attrNameLst>
                                              <p:attrName>ppt_x</p:attrName>
                                            </p:attrNameLst>
                                          </p:cBhvr>
                                          <p:tavLst>
                                            <p:tav tm="0">
                                              <p:val>
                                                <p:strVal val="1+#ppt_w/2"/>
                                              </p:val>
                                            </p:tav>
                                            <p:tav tm="100000">
                                              <p:val>
                                                <p:strVal val="#ppt_x"/>
                                              </p:val>
                                            </p:tav>
                                          </p:tavLst>
                                        </p:anim>
                                        <p:anim calcmode="lin" valueType="num" p14:bounceEnd="40000">
                                          <p:cBhvr additive="base">
                                            <p:cTn id="37" dur="600" fill="hold"/>
                                            <p:tgtEl>
                                              <p:spTgt spid="31"/>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400" fill="hold"/>
                                            <p:tgtEl>
                                              <p:spTgt spid="75"/>
                                            </p:tgtEl>
                                            <p:attrNameLst>
                                              <p:attrName>ppt_x</p:attrName>
                                            </p:attrNameLst>
                                          </p:cBhvr>
                                          <p:tavLst>
                                            <p:tav tm="0">
                                              <p:val>
                                                <p:strVal val="0-#ppt_w/2"/>
                                              </p:val>
                                            </p:tav>
                                            <p:tav tm="100000">
                                              <p:val>
                                                <p:strVal val="#ppt_x"/>
                                              </p:val>
                                            </p:tav>
                                          </p:tavLst>
                                        </p:anim>
                                        <p:anim calcmode="lin" valueType="num">
                                          <p:cBhvr additive="base">
                                            <p:cTn id="12" dur="4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additive="base">
                                            <p:cTn id="16" dur="600" fill="hold"/>
                                            <p:tgtEl>
                                              <p:spTgt spid="70"/>
                                            </p:tgtEl>
                                            <p:attrNameLst>
                                              <p:attrName>ppt_x</p:attrName>
                                            </p:attrNameLst>
                                          </p:cBhvr>
                                          <p:tavLst>
                                            <p:tav tm="0">
                                              <p:val>
                                                <p:strVal val="1+#ppt_w/2"/>
                                              </p:val>
                                            </p:tav>
                                            <p:tav tm="100000">
                                              <p:val>
                                                <p:strVal val="#ppt_x"/>
                                              </p:val>
                                            </p:tav>
                                          </p:tavLst>
                                        </p:anim>
                                        <p:anim calcmode="lin" valueType="num">
                                          <p:cBhvr additive="base">
                                            <p:cTn id="17" dur="600" fill="hold"/>
                                            <p:tgtEl>
                                              <p:spTgt spid="70"/>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400" fill="hold"/>
                                            <p:tgtEl>
                                              <p:spTgt spid="53"/>
                                            </p:tgtEl>
                                            <p:attrNameLst>
                                              <p:attrName>ppt_x</p:attrName>
                                            </p:attrNameLst>
                                          </p:cBhvr>
                                          <p:tavLst>
                                            <p:tav tm="0">
                                              <p:val>
                                                <p:strVal val="1+#ppt_w/2"/>
                                              </p:val>
                                            </p:tav>
                                            <p:tav tm="100000">
                                              <p:val>
                                                <p:strVal val="#ppt_x"/>
                                              </p:val>
                                            </p:tav>
                                          </p:tavLst>
                                        </p:anim>
                                        <p:anim calcmode="lin" valueType="num">
                                          <p:cBhvr additive="base">
                                            <p:cTn id="22" dur="4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600" fill="hold"/>
                                            <p:tgtEl>
                                              <p:spTgt spid="47"/>
                                            </p:tgtEl>
                                            <p:attrNameLst>
                                              <p:attrName>ppt_x</p:attrName>
                                            </p:attrNameLst>
                                          </p:cBhvr>
                                          <p:tavLst>
                                            <p:tav tm="0">
                                              <p:val>
                                                <p:strVal val="0-#ppt_w/2"/>
                                              </p:val>
                                            </p:tav>
                                            <p:tav tm="100000">
                                              <p:val>
                                                <p:strVal val="#ppt_x"/>
                                              </p:val>
                                            </p:tav>
                                          </p:tavLst>
                                        </p:anim>
                                        <p:anim calcmode="lin" valueType="num">
                                          <p:cBhvr additive="base">
                                            <p:cTn id="27" dur="600" fill="hold"/>
                                            <p:tgtEl>
                                              <p:spTgt spid="47"/>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8"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400" fill="hold"/>
                                            <p:tgtEl>
                                              <p:spTgt spid="38"/>
                                            </p:tgtEl>
                                            <p:attrNameLst>
                                              <p:attrName>ppt_x</p:attrName>
                                            </p:attrNameLst>
                                          </p:cBhvr>
                                          <p:tavLst>
                                            <p:tav tm="0">
                                              <p:val>
                                                <p:strVal val="0-#ppt_w/2"/>
                                              </p:val>
                                            </p:tav>
                                            <p:tav tm="100000">
                                              <p:val>
                                                <p:strVal val="#ppt_x"/>
                                              </p:val>
                                            </p:tav>
                                          </p:tavLst>
                                        </p:anim>
                                        <p:anim calcmode="lin" valueType="num">
                                          <p:cBhvr additive="base">
                                            <p:cTn id="32" dur="400" fill="hold"/>
                                            <p:tgtEl>
                                              <p:spTgt spid="38"/>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2"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600" fill="hold"/>
                                            <p:tgtEl>
                                              <p:spTgt spid="31"/>
                                            </p:tgtEl>
                                            <p:attrNameLst>
                                              <p:attrName>ppt_x</p:attrName>
                                            </p:attrNameLst>
                                          </p:cBhvr>
                                          <p:tavLst>
                                            <p:tav tm="0">
                                              <p:val>
                                                <p:strVal val="1+#ppt_w/2"/>
                                              </p:val>
                                            </p:tav>
                                            <p:tav tm="100000">
                                              <p:val>
                                                <p:strVal val="#ppt_x"/>
                                              </p:val>
                                            </p:tav>
                                          </p:tavLst>
                                        </p:anim>
                                        <p:anim calcmode="lin" valueType="num">
                                          <p:cBhvr additive="base">
                                            <p:cTn id="37" dur="600" fill="hold"/>
                                            <p:tgtEl>
                                              <p:spTgt spid="31"/>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a:p>
        </p:txBody>
      </p:sp>
      <p:sp>
        <p:nvSpPr>
          <p:cNvPr id="4" name="流程图: 延期 3"/>
          <p:cNvSpPr/>
          <p:nvPr/>
        </p:nvSpPr>
        <p:spPr>
          <a:xfrm>
            <a:off x="402157" y="345067"/>
            <a:ext cx="1612173" cy="432048"/>
          </a:xfrm>
          <a:prstGeom prst="flowChartDelay">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dirty="0" smtClean="0">
                <a:solidFill>
                  <a:schemeClr val="tx1"/>
                </a:solidFill>
              </a:rPr>
              <a:t>操作步骤：</a:t>
            </a:r>
            <a:endParaRPr lang="zh-CN" altLang="en-US" dirty="0">
              <a:solidFill>
                <a:schemeClr val="tx1"/>
              </a:solidFill>
            </a:endParaRPr>
          </a:p>
        </p:txBody>
      </p:sp>
      <p:sp>
        <p:nvSpPr>
          <p:cNvPr id="5" name="TextBox 4"/>
          <p:cNvSpPr txBox="1"/>
          <p:nvPr/>
        </p:nvSpPr>
        <p:spPr>
          <a:xfrm>
            <a:off x="924305" y="1133450"/>
            <a:ext cx="11214680" cy="707886"/>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第一步：</a:t>
            </a:r>
            <a:r>
              <a:rPr lang="zh-CN" altLang="en-US" sz="2000" b="1" dirty="0"/>
              <a:t>在浏览器地址栏中输入</a:t>
            </a:r>
            <a:r>
              <a:rPr lang="zh-CN" altLang="zh-CN" sz="2000" b="1" dirty="0"/>
              <a:t>网址：</a:t>
            </a:r>
            <a:r>
              <a:rPr lang="en-US" altLang="zh-CN" sz="2000" b="1" u="sng" dirty="0">
                <a:hlinkClick r:id="rId1"/>
              </a:rPr>
              <a:t>http</a:t>
            </a:r>
            <a:r>
              <a:rPr lang="en-US" altLang="zh-CN" sz="2000" b="1" u="sng" dirty="0" smtClean="0">
                <a:hlinkClick r:id="rId1"/>
              </a:rPr>
              <a:t>://one.ouchn.cn/</a:t>
            </a:r>
            <a:r>
              <a:rPr lang="zh-CN" altLang="en-US" sz="2000" b="1" dirty="0" smtClean="0"/>
              <a:t>　，在打开的学习网首页点击　　　　　　右侧的“登录” 按钮。</a:t>
            </a:r>
            <a:r>
              <a:rPr lang="en-US" altLang="zh-CN" sz="2000" b="1" dirty="0" smtClean="0"/>
              <a:t> </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Straight Connector 10"/>
          <p:cNvSpPr/>
          <p:nvPr/>
        </p:nvSpPr>
        <p:spPr>
          <a:xfrm>
            <a:off x="715617" y="1864860"/>
            <a:ext cx="10646277" cy="0"/>
          </a:xfrm>
          <a:prstGeom prst="line">
            <a:avLst/>
          </a:prstGeom>
          <a:ln w="12700">
            <a:solidFill>
              <a:schemeClr val="accent1"/>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 name="矩形 1"/>
          <p:cNvSpPr/>
          <p:nvPr/>
        </p:nvSpPr>
        <p:spPr>
          <a:xfrm>
            <a:off x="2346469" y="592449"/>
            <a:ext cx="8122758" cy="460375"/>
          </a:xfrm>
          <a:prstGeom prst="rect">
            <a:avLst/>
          </a:prstGeom>
        </p:spPr>
        <p:txBody>
          <a:bodyPr wrap="square">
            <a:spAutoFit/>
          </a:bodyPr>
          <a:lstStyle/>
          <a:p>
            <a:pPr algn="ctr"/>
            <a:r>
              <a:rPr lang="zh-CN" altLang="en-US" sz="2400" b="1" dirty="0" smtClean="0">
                <a:effectLst>
                  <a:outerShdw blurRad="38100" dist="19050" dir="2700000" algn="tl" rotWithShape="0">
                    <a:schemeClr val="dk1">
                      <a:alpha val="40000"/>
                    </a:schemeClr>
                  </a:outerShdw>
                </a:effectLst>
              </a:rPr>
              <a:t>五、完成</a:t>
            </a:r>
            <a:r>
              <a:rPr lang="en-US" altLang="zh-CN" sz="2400" b="1" dirty="0" smtClean="0">
                <a:effectLst>
                  <a:outerShdw blurRad="38100" dist="19050" dir="2700000" algn="tl" rotWithShape="0">
                    <a:schemeClr val="dk1">
                      <a:alpha val="40000"/>
                    </a:schemeClr>
                  </a:outerShdw>
                </a:effectLst>
              </a:rPr>
              <a:t>《</a:t>
            </a:r>
            <a:r>
              <a:rPr lang="zh-CN" altLang="en-US" sz="2400" b="1" dirty="0">
                <a:effectLst>
                  <a:outerShdw blurRad="38100" dist="19050" dir="2700000" algn="tl" rotWithShape="0">
                    <a:schemeClr val="dk1">
                      <a:alpha val="40000"/>
                    </a:schemeClr>
                  </a:outerShdw>
                </a:effectLst>
              </a:rPr>
              <a:t>社交礼仪</a:t>
            </a:r>
            <a:r>
              <a:rPr lang="en-US" altLang="zh-CN" sz="2400" b="1" dirty="0" smtClean="0">
                <a:effectLst>
                  <a:outerShdw blurRad="38100" dist="19050" dir="2700000" algn="tl" rotWithShape="0">
                    <a:schemeClr val="dk1">
                      <a:alpha val="40000"/>
                    </a:schemeClr>
                  </a:outerShdw>
                </a:effectLst>
              </a:rPr>
              <a:t>》</a:t>
            </a:r>
            <a:r>
              <a:rPr lang="zh-CN" altLang="en-US" sz="2400" b="1" dirty="0" smtClean="0">
                <a:effectLst>
                  <a:outerShdw blurRad="38100" dist="19050" dir="2700000" algn="tl" rotWithShape="0">
                    <a:schemeClr val="dk1">
                      <a:alpha val="40000"/>
                    </a:schemeClr>
                  </a:outerShdw>
                </a:effectLst>
              </a:rPr>
              <a:t>课程</a:t>
            </a:r>
            <a:r>
              <a:rPr lang="zh-CN" altLang="en-US" sz="2400" b="1" dirty="0">
                <a:effectLst>
                  <a:outerShdw blurRad="38100" dist="19050" dir="2700000" algn="tl" rotWithShape="0">
                    <a:schemeClr val="dk1">
                      <a:alpha val="40000"/>
                    </a:schemeClr>
                  </a:outerShdw>
                </a:effectLst>
              </a:rPr>
              <a:t>形成性考核操作步骤</a:t>
            </a:r>
            <a:r>
              <a:rPr lang="en-US" altLang="zh-CN" sz="2400" b="1" dirty="0">
                <a:effectLst>
                  <a:outerShdw blurRad="38100" dist="19050" dir="2700000" algn="tl" rotWithShape="0">
                    <a:schemeClr val="dk1">
                      <a:alpha val="40000"/>
                    </a:schemeClr>
                  </a:outerShdw>
                </a:effectLst>
              </a:rPr>
              <a:t>:</a:t>
            </a:r>
            <a:endParaRPr lang="zh-CN" altLang="en-US" sz="2400" b="1" dirty="0">
              <a:effectLst>
                <a:outerShdw blurRad="38100" dist="19050" dir="2700000" algn="tl" rotWithShape="0">
                  <a:schemeClr val="dk1">
                    <a:alpha val="40000"/>
                  </a:scheme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23" y="1881092"/>
            <a:ext cx="10375288" cy="46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ISPRING_RESOURCE_PATHS_HASH_PRESENTER" val="1cfe325ac88af4cb1e315171a86c19382325f4f"/>
  <p:tag name="KSO_WPP_MARK_KEY" val="6f069654-8140-436c-8df8-db385266861e"/>
  <p:tag name="COMMONDATA" val="eyJoZGlkIjoiNzQ4MzQ5OWEyOTYxNjhjY2E2NTc0YzBiMGRlNGM3MmY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UNIT_PLACING_PICTURE_USER_VIEWPORT" val="{&quot;height&quot;:7230,&quot;width&quot;:16755}"/>
</p:tagLst>
</file>

<file path=ppt/tags/tag7.xml><?xml version="1.0" encoding="utf-8"?>
<p:tagLst xmlns:p="http://schemas.openxmlformats.org/presentationml/2006/main">
  <p:tag name="KSO_WM_BEAUTIFY_FLAG" val=""/>
  <p:tag name="KSO_WM_UNIT_PLACING_PICTURE_USER_VIEWPORT" val="{&quot;height&quot;:7936,&quot;width&quot;:16529}"/>
</p:tagLst>
</file>

<file path=ppt/tags/tag8.xml><?xml version="1.0" encoding="utf-8"?>
<p:tagLst xmlns:p="http://schemas.openxmlformats.org/presentationml/2006/main">
  <p:tag name="KSO_WM_BEAUTIFY_FLAG" val=""/>
  <p:tag name="KSO_WM_UNIT_PLACING_PICTURE_USER_VIEWPORT" val="{&quot;height&quot;:1875,&quot;width&quot;:11730}"/>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3627</Words>
  <Application>WPS 演示</Application>
  <PresentationFormat>自定义</PresentationFormat>
  <Paragraphs>320</Paragraphs>
  <Slides>21</Slides>
  <Notes>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21</vt:i4>
      </vt:variant>
    </vt:vector>
  </HeadingPairs>
  <TitlesOfParts>
    <vt:vector size="45" baseType="lpstr">
      <vt:lpstr>Arial</vt:lpstr>
      <vt:lpstr>宋体</vt:lpstr>
      <vt:lpstr>Wingdings</vt:lpstr>
      <vt:lpstr>微软雅黑</vt:lpstr>
      <vt:lpstr>Segoe UI Light 8</vt:lpstr>
      <vt:lpstr>微软雅黑 Light</vt:lpstr>
      <vt:lpstr>Calibri</vt:lpstr>
      <vt:lpstr>Impact</vt:lpstr>
      <vt:lpstr>UKIJ Qolyazma</vt:lpstr>
      <vt:lpstr>Segoe Print</vt:lpstr>
      <vt:lpstr>Agency FB</vt:lpstr>
      <vt:lpstr>Arial Rounded MT Bold</vt:lpstr>
      <vt:lpstr>Times New Roman</vt:lpstr>
      <vt:lpstr>黑体</vt:lpstr>
      <vt:lpstr>Trebuchet MS</vt:lpstr>
      <vt:lpstr>Adobe 宋体 Std L</vt:lpstr>
      <vt:lpstr>Arial Unicode MS</vt:lpstr>
      <vt:lpstr>Raleway</vt:lpstr>
      <vt:lpstr>Open Sans</vt:lpstr>
      <vt:lpstr>Calibri</vt:lpstr>
      <vt:lpstr>方正大黑简体</vt:lpstr>
      <vt:lpstr>Arial Unicode MS</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邦邦家园</dc:title>
  <dc:creator>邦邦家园</dc:creator>
  <cp:keywords>https://shop114556147.taobao.com</cp:keywords>
  <cp:category>https://shop114556147.taobao.com</cp:category>
  <cp:lastModifiedBy>冰蓝</cp:lastModifiedBy>
  <cp:revision>1774</cp:revision>
  <dcterms:created xsi:type="dcterms:W3CDTF">2014-10-29T09:18:00Z</dcterms:created>
  <dcterms:modified xsi:type="dcterms:W3CDTF">2024-05-27T07:56:50Z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010B4F5616E248468775E379B9EFAF2F</vt:lpwstr>
  </property>
  <property fmtid="{D5CDD505-2E9C-101B-9397-08002B2CF9AE}" pid="3" name="KSOProductBuildVer">
    <vt:lpwstr>2052-11.1.0.12980</vt:lpwstr>
  </property>
</Properties>
</file>