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422" r:id="rId3"/>
    <p:sldId id="404" r:id="rId5"/>
    <p:sldId id="424" r:id="rId6"/>
    <p:sldId id="483" r:id="rId7"/>
    <p:sldId id="445" r:id="rId8"/>
    <p:sldId id="405" r:id="rId9"/>
    <p:sldId id="408" r:id="rId10"/>
    <p:sldId id="407" r:id="rId11"/>
    <p:sldId id="411" r:id="rId12"/>
    <p:sldId id="412" r:id="rId13"/>
    <p:sldId id="413" r:id="rId14"/>
    <p:sldId id="471" r:id="rId15"/>
    <p:sldId id="414" r:id="rId16"/>
    <p:sldId id="415" r:id="rId17"/>
    <p:sldId id="403" r:id="rId18"/>
  </p:sldIdLst>
  <p:sldSz cx="12192000" cy="6858000"/>
  <p:notesSz cx="6797675" cy="992632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3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0C0"/>
    <a:srgbClr val="2F5597"/>
    <a:srgbClr val="8FC8E4"/>
    <a:srgbClr val="404040"/>
    <a:srgbClr val="E6E6E6"/>
    <a:srgbClr val="848383"/>
    <a:srgbClr val="6D6D6D"/>
    <a:srgbClr val="8F8F8E"/>
    <a:srgbClr val="37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8586" autoAdjust="0"/>
  </p:normalViewPr>
  <p:slideViewPr>
    <p:cSldViewPr snapToGrid="0" showGuides="1">
      <p:cViewPr>
        <p:scale>
          <a:sx n="72" d="100"/>
          <a:sy n="72" d="100"/>
        </p:scale>
        <p:origin x="-648" y="216"/>
      </p:cViewPr>
      <p:guideLst>
        <p:guide orient="horz" pos="2099"/>
        <p:guide pos="3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-2880" y="-102"/>
      </p:cViewPr>
      <p:guideLst>
        <p:guide orient="horz" pos="3038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EA3-5F8A-4766-AAFE-F1F91EE83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F8777-A6DF-4004-BF2D-5451A2DEB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84F66-7BA4-4FEA-898F-5C48D6CDF9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1B84-1E5C-4FC5-BC05-C7A743CF2F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0BFF-482E-494F-8DA2-7FFD5CC08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95A7-C5DF-4180-B6CE-AD27986366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164A-D509-4402-AFC7-1C044C3A8D4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8.png"/><Relationship Id="rId3" Type="http://schemas.openxmlformats.org/officeDocument/2006/relationships/tags" Target="../tags/tag7.xml"/><Relationship Id="rId2" Type="http://schemas.openxmlformats.org/officeDocument/2006/relationships/image" Target="../media/image17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tags" Target="../tags/tag10.xml"/><Relationship Id="rId2" Type="http://schemas.openxmlformats.org/officeDocument/2006/relationships/image" Target="../media/image20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tags" Target="../tags/tag3.xml"/><Relationship Id="rId4" Type="http://schemas.openxmlformats.org/officeDocument/2006/relationships/image" Target="../media/image11.jpeg"/><Relationship Id="rId3" Type="http://schemas.openxmlformats.org/officeDocument/2006/relationships/tags" Target="../tags/tag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hyperlink" Target="http://one.ouchn.cn/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25" y="536900"/>
            <a:ext cx="8937473" cy="6321100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-916323" y="-130358"/>
            <a:ext cx="3270465" cy="3270465"/>
          </a:xfrm>
          <a:prstGeom prst="diamond">
            <a:avLst/>
          </a:prstGeom>
          <a:blipFill>
            <a:blip r:embed="rId3"/>
            <a:srcRect/>
            <a:stretch>
              <a:fillRect l="-15239" r="-15239"/>
            </a:stretch>
          </a:blipFill>
          <a:effectLst>
            <a:outerShdw blurRad="50800" dist="381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3" name="菱形 22"/>
          <p:cNvSpPr/>
          <p:nvPr/>
        </p:nvSpPr>
        <p:spPr>
          <a:xfrm>
            <a:off x="15982" y="4264057"/>
            <a:ext cx="2224919" cy="2224919"/>
          </a:xfrm>
          <a:prstGeom prst="diamond">
            <a:avLst/>
          </a:prstGeom>
          <a:blipFill>
            <a:blip r:embed="rId4"/>
            <a:srcRect/>
            <a:stretch>
              <a:fillRect l="-12909" r="-12909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7" name="菱形 26"/>
          <p:cNvSpPr/>
          <p:nvPr/>
        </p:nvSpPr>
        <p:spPr>
          <a:xfrm>
            <a:off x="671785" y="1521429"/>
            <a:ext cx="3830400" cy="3830400"/>
          </a:xfrm>
          <a:prstGeom prst="diamond">
            <a:avLst/>
          </a:prstGeom>
          <a:blipFill>
            <a:blip r:embed="rId5"/>
            <a:srcRect/>
            <a:stretch>
              <a:fillRect l="-38451" r="-38451"/>
            </a:stretch>
          </a:blipFill>
          <a:ln>
            <a:noFill/>
          </a:ln>
          <a:effectLst>
            <a:innerShdw blurRad="241300" dist="266700" dir="13500000">
              <a:prstClr val="black">
                <a:alpha val="34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1" name="菱形 30"/>
          <p:cNvSpPr/>
          <p:nvPr/>
        </p:nvSpPr>
        <p:spPr>
          <a:xfrm>
            <a:off x="2541489" y="167666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3800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990600" dist="635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菱形 49"/>
          <p:cNvSpPr/>
          <p:nvPr/>
        </p:nvSpPr>
        <p:spPr>
          <a:xfrm>
            <a:off x="-1247225" y="3044279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菱形 50"/>
          <p:cNvSpPr/>
          <p:nvPr/>
        </p:nvSpPr>
        <p:spPr>
          <a:xfrm>
            <a:off x="1166206" y="5454533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388046" y="5587337"/>
            <a:ext cx="37376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榆林市开放大学教学管理科</a:t>
            </a:r>
            <a:r>
              <a:rPr lang="en-US" altLang="zh-CN" b="1" dirty="0" smtClean="0"/>
              <a:t>  </a:t>
            </a:r>
            <a:r>
              <a:rPr lang="zh-CN" altLang="en-US" b="1" dirty="0" smtClean="0"/>
              <a:t>薛东红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4634321" y="2478250"/>
            <a:ext cx="705394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新同学，欢迎你！</a:t>
            </a:r>
            <a:endParaRPr lang="zh-CN" altLang="en-US" sz="5400" b="1" dirty="0">
              <a:ln w="11430"/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373380" y="99695"/>
            <a:ext cx="1612265" cy="355600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595" y="90170"/>
            <a:ext cx="1071245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 smtClean="0"/>
          </a:p>
          <a:p>
            <a:r>
              <a:rPr lang="zh-CN" altLang="en-US" b="1" dirty="0" smtClean="0"/>
              <a:t>第四步</a:t>
            </a:r>
            <a:r>
              <a:rPr lang="zh-CN" altLang="en-US" b="1" dirty="0"/>
              <a:t>：</a:t>
            </a:r>
            <a:r>
              <a:rPr lang="zh-CN" altLang="en-US" dirty="0"/>
              <a:t>进入</a:t>
            </a:r>
            <a:r>
              <a:rPr lang="en-US" altLang="zh-CN" dirty="0"/>
              <a:t>“</a:t>
            </a:r>
            <a:r>
              <a:rPr lang="zh-CN" altLang="en-US" dirty="0"/>
              <a:t>国家开放大学学习指南</a:t>
            </a:r>
            <a:r>
              <a:rPr lang="en-US" altLang="zh-CN" dirty="0"/>
              <a:t>”</a:t>
            </a:r>
            <a:r>
              <a:rPr lang="zh-CN" altLang="en-US" dirty="0"/>
              <a:t>课程主页面，</a:t>
            </a:r>
            <a:r>
              <a:rPr lang="zh-CN" altLang="en-US" dirty="0">
                <a:sym typeface="+mn-ea"/>
              </a:rPr>
              <a:t>点击</a:t>
            </a:r>
            <a:r>
              <a:rPr lang="zh-CN" altLang="en-US" dirty="0" smtClean="0">
                <a:sym typeface="+mn-ea"/>
              </a:rPr>
              <a:t>“形考任务”，即可看到五次学习活动。</a:t>
            </a:r>
            <a:r>
              <a:rPr lang="zh-CN" altLang="en-US" dirty="0" smtClean="0">
                <a:sym typeface="+mn-ea"/>
              </a:rPr>
              <a:t>学生</a:t>
            </a:r>
            <a:r>
              <a:rPr lang="zh-CN" altLang="en-US" smtClean="0">
                <a:sym typeface="+mn-ea"/>
              </a:rPr>
              <a:t>分别</a:t>
            </a:r>
            <a:r>
              <a:rPr lang="zh-CN" altLang="en-US" dirty="0">
                <a:sym typeface="+mn-ea"/>
              </a:rPr>
              <a:t>完成学习活动一至学习活动五中的</a:t>
            </a:r>
            <a:r>
              <a:rPr lang="zh-CN" altLang="en-US" b="1" dirty="0">
                <a:sym typeface="+mn-ea"/>
              </a:rPr>
              <a:t>形考</a:t>
            </a:r>
            <a:r>
              <a:rPr lang="zh-CN" altLang="en-US" b="1" dirty="0" smtClean="0">
                <a:sym typeface="+mn-ea"/>
              </a:rPr>
              <a:t>任务一测验、形考任务二测验、形考任务三测验、形考任务四测验、形考任务五测验。</a:t>
            </a:r>
            <a:endParaRPr lang="zh-CN" altLang="en-US" b="1" dirty="0"/>
          </a:p>
          <a:p>
            <a:endParaRPr lang="zh-CN" altLang="en-US" sz="2000" b="1" dirty="0"/>
          </a:p>
          <a:p>
            <a:endParaRPr lang="zh-CN" altLang="en-US" sz="2000" b="1" dirty="0"/>
          </a:p>
        </p:txBody>
      </p:sp>
      <p:sp>
        <p:nvSpPr>
          <p:cNvPr id="8" name="Straight Connector 10"/>
          <p:cNvSpPr/>
          <p:nvPr/>
        </p:nvSpPr>
        <p:spPr>
          <a:xfrm flipV="1">
            <a:off x="927735" y="1167765"/>
            <a:ext cx="10669270" cy="5588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86525" y="1447165"/>
            <a:ext cx="4829175" cy="4953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" y="1446530"/>
            <a:ext cx="4467225" cy="501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400" y="475267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304038" y="5578088"/>
                <a:ext cx="28364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275677" y="1398231"/>
              <a:ext cx="346038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三、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“国家开放大学学习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网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”</a:t>
              </a:r>
              <a:r>
                <a:rPr lang="zh-CN" altLang="zh-CN" sz="2400" b="1" dirty="0" smtClean="0">
                  <a:solidFill>
                    <a:schemeClr val="bg1"/>
                  </a:solidFill>
                </a:rPr>
                <a:t>课程</a:t>
              </a:r>
              <a:r>
                <a:rPr lang="zh-CN" altLang="zh-CN" sz="2400" b="1" dirty="0">
                  <a:solidFill>
                    <a:schemeClr val="bg1"/>
                  </a:solidFill>
                </a:rPr>
                <a:t>讨论区发贴操作流程</a:t>
              </a:r>
              <a:endParaRPr lang="zh-CN" altLang="zh-CN" sz="2400" b="1" dirty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4200" y="1534160"/>
            <a:ext cx="10963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 smtClean="0">
              <a:sym typeface="+mn-ea"/>
            </a:endParaRPr>
          </a:p>
          <a:p>
            <a:r>
              <a:rPr lang="zh-CN" altLang="zh-CN" sz="2000" b="1" dirty="0" smtClean="0"/>
              <a:t>第一</a:t>
            </a:r>
            <a:r>
              <a:rPr lang="zh-CN" altLang="zh-CN" sz="2000" b="1" dirty="0"/>
              <a:t>步</a:t>
            </a:r>
            <a:r>
              <a:rPr lang="zh-CN" altLang="zh-CN" sz="2000" b="1" dirty="0" smtClean="0"/>
              <a:t>：</a:t>
            </a:r>
            <a:r>
              <a:rPr lang="zh-CN" altLang="en-US" sz="2000" b="1" dirty="0" smtClean="0">
                <a:sym typeface="+mn-ea"/>
              </a:rPr>
              <a:t>以</a:t>
            </a:r>
            <a:r>
              <a:rPr lang="zh-CN" altLang="zh-CN" sz="2000" b="1" dirty="0" smtClean="0">
                <a:sym typeface="+mn-ea"/>
              </a:rPr>
              <a:t>《</a:t>
            </a:r>
            <a:r>
              <a:rPr lang="zh-CN" altLang="en-US" sz="2000" b="1" dirty="0" smtClean="0">
                <a:sym typeface="+mn-ea"/>
              </a:rPr>
              <a:t>国家开放大学学习指南</a:t>
            </a:r>
            <a:r>
              <a:rPr lang="zh-CN" altLang="zh-CN" sz="2000" b="1" dirty="0" smtClean="0">
                <a:sym typeface="+mn-ea"/>
              </a:rPr>
              <a:t>》</a:t>
            </a:r>
            <a:r>
              <a:rPr lang="zh-CN" altLang="zh-CN" sz="2000" b="1" dirty="0">
                <a:sym typeface="+mn-ea"/>
              </a:rPr>
              <a:t>课程为</a:t>
            </a:r>
            <a:r>
              <a:rPr lang="zh-CN" altLang="zh-CN" sz="2000" b="1" dirty="0" smtClean="0">
                <a:sym typeface="+mn-ea"/>
              </a:rPr>
              <a:t>例</a:t>
            </a:r>
            <a:r>
              <a:rPr lang="zh-CN" altLang="en-US" sz="2000" b="1" dirty="0" smtClean="0">
                <a:sym typeface="+mn-ea"/>
              </a:rPr>
              <a:t>进行发贴。</a:t>
            </a:r>
            <a:r>
              <a:rPr lang="zh-CN" altLang="en-US" sz="2000" b="1" dirty="0" smtClean="0"/>
              <a:t>进入</a:t>
            </a:r>
            <a:r>
              <a:rPr lang="zh-CN" altLang="en-US" sz="2000" b="1" dirty="0" smtClean="0"/>
              <a:t>课程学习页面，</a:t>
            </a:r>
            <a:r>
              <a:rPr lang="zh-CN" altLang="zh-CN" sz="2000" b="1" dirty="0" smtClean="0"/>
              <a:t>点击“</a:t>
            </a:r>
            <a:r>
              <a:rPr lang="zh-CN" altLang="en-US" sz="2000" b="1" dirty="0" smtClean="0"/>
              <a:t>讨论</a:t>
            </a:r>
            <a:r>
              <a:rPr lang="zh-CN" altLang="zh-CN" sz="2000" b="1" dirty="0" smtClean="0"/>
              <a:t>”</a:t>
            </a:r>
            <a:r>
              <a:rPr lang="zh-CN" altLang="en-US" sz="2000" b="1" dirty="0" smtClean="0"/>
              <a:t>按钮。</a:t>
            </a:r>
            <a:endParaRPr lang="zh-CN" altLang="en-US" sz="20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Straight Connector 10"/>
          <p:cNvSpPr/>
          <p:nvPr/>
        </p:nvSpPr>
        <p:spPr>
          <a:xfrm>
            <a:off x="478467" y="2178369"/>
            <a:ext cx="1106849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0850" y="2332355"/>
            <a:ext cx="11096625" cy="431165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400" y="475267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304038" y="5578088"/>
                <a:ext cx="28364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275677" y="1398231"/>
              <a:ext cx="346038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三、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“国家开放大学学习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网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”</a:t>
              </a:r>
              <a:r>
                <a:rPr lang="zh-CN" altLang="zh-CN" sz="2400" b="1" dirty="0" smtClean="0">
                  <a:solidFill>
                    <a:schemeClr val="bg1"/>
                  </a:solidFill>
                </a:rPr>
                <a:t>课程</a:t>
              </a:r>
              <a:r>
                <a:rPr lang="zh-CN" altLang="zh-CN" sz="2400" b="1" dirty="0">
                  <a:solidFill>
                    <a:schemeClr val="bg1"/>
                  </a:solidFill>
                </a:rPr>
                <a:t>讨论区发贴操作流程</a:t>
              </a:r>
              <a:endParaRPr lang="zh-CN" altLang="zh-CN" sz="2400" b="1" dirty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1345" y="1574800"/>
            <a:ext cx="1098994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 smtClean="0">
              <a:sym typeface="+mn-ea"/>
            </a:endParaRPr>
          </a:p>
          <a:p>
            <a:r>
              <a:rPr lang="en-US" altLang="zh-CN" sz="2000" b="1" dirty="0" smtClean="0"/>
              <a:t>   </a:t>
            </a:r>
            <a:r>
              <a:rPr lang="zh-CN" altLang="zh-CN" sz="2000" b="1" dirty="0" smtClean="0"/>
              <a:t>第二</a:t>
            </a:r>
            <a:r>
              <a:rPr lang="zh-CN" altLang="zh-CN" sz="2000" b="1" dirty="0"/>
              <a:t>步</a:t>
            </a:r>
            <a:r>
              <a:rPr lang="zh-CN" altLang="zh-CN" sz="2000" b="1" dirty="0" smtClean="0"/>
              <a:t>：在</a:t>
            </a:r>
            <a:r>
              <a:rPr lang="zh-CN" altLang="en-US" sz="2000" b="1" dirty="0" smtClean="0">
                <a:sym typeface="+mn-ea"/>
              </a:rPr>
              <a:t>讨论区名称中选择相关讨论区链接，可以</a:t>
            </a:r>
            <a:r>
              <a:rPr lang="zh-CN" altLang="en-US" sz="2000" b="1" dirty="0">
                <a:sym typeface="+mn-ea"/>
              </a:rPr>
              <a:t>快速进入专题讨论。</a:t>
            </a:r>
            <a:endParaRPr lang="zh-CN" altLang="en-US" sz="20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20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Straight Connector 10"/>
          <p:cNvSpPr/>
          <p:nvPr/>
        </p:nvSpPr>
        <p:spPr>
          <a:xfrm>
            <a:off x="478467" y="2197419"/>
            <a:ext cx="1106849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4400" y="2558415"/>
            <a:ext cx="5743575" cy="3990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57975" y="2941955"/>
            <a:ext cx="4730750" cy="219075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365" y="672465"/>
            <a:ext cx="1050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第三步：进入</a:t>
            </a:r>
            <a:r>
              <a:rPr lang="en-US" altLang="zh-CN" sz="2000" b="1" dirty="0"/>
              <a:t>“</a:t>
            </a:r>
            <a:r>
              <a:rPr lang="zh-CN" altLang="en-US" sz="2000" b="1" dirty="0"/>
              <a:t>课后练习</a:t>
            </a:r>
            <a:r>
              <a:rPr lang="en-US" altLang="zh-CN" sz="2000" b="1" dirty="0"/>
              <a:t>”</a:t>
            </a:r>
            <a:r>
              <a:rPr lang="zh-CN" altLang="en-US" sz="2000" b="1" dirty="0"/>
              <a:t>讨论区，</a:t>
            </a:r>
            <a:r>
              <a:rPr lang="zh-CN" altLang="en-US" sz="2000" b="1" dirty="0">
                <a:sym typeface="+mn-ea"/>
              </a:rPr>
              <a:t>点击“发表贴子”按钮，</a:t>
            </a:r>
            <a:r>
              <a:rPr lang="zh-CN" altLang="en-US" sz="2000" b="1" dirty="0">
                <a:sym typeface="+mn-ea"/>
              </a:rPr>
              <a:t>开启新话题可以</a:t>
            </a:r>
            <a:r>
              <a:rPr lang="zh-CN" altLang="en-US" sz="2000" b="1" dirty="0" smtClean="0">
                <a:sym typeface="+mn-ea"/>
              </a:rPr>
              <a:t>进行</a:t>
            </a:r>
            <a:r>
              <a:rPr lang="zh-CN" altLang="en-US" sz="2000" b="1" dirty="0">
                <a:sym typeface="+mn-ea"/>
              </a:rPr>
              <a:t>课程</a:t>
            </a:r>
            <a:r>
              <a:rPr lang="zh-CN" altLang="en-US" sz="2000" b="1" dirty="0" smtClean="0">
                <a:sym typeface="+mn-ea"/>
              </a:rPr>
              <a:t>讨论</a:t>
            </a:r>
            <a:r>
              <a:rPr lang="zh-CN" altLang="en-US" sz="2000" b="1" dirty="0">
                <a:sym typeface="+mn-ea"/>
              </a:rPr>
              <a:t>发言。</a:t>
            </a:r>
            <a:endParaRPr lang="zh-CN" altLang="en-US" sz="2000" b="1" dirty="0"/>
          </a:p>
        </p:txBody>
      </p:sp>
      <p:sp>
        <p:nvSpPr>
          <p:cNvPr id="8" name="Straight Connector 10"/>
          <p:cNvSpPr/>
          <p:nvPr/>
        </p:nvSpPr>
        <p:spPr>
          <a:xfrm>
            <a:off x="927841" y="1006261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3710" y="1156335"/>
            <a:ext cx="11301095" cy="543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710" y="865505"/>
            <a:ext cx="10881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第四</a:t>
            </a:r>
            <a:r>
              <a:rPr lang="zh-CN" altLang="en-US" sz="2000" b="1" dirty="0"/>
              <a:t>步：</a:t>
            </a:r>
            <a:r>
              <a:rPr lang="zh-CN" altLang="zh-CN" sz="2000" b="1" dirty="0"/>
              <a:t>在</a:t>
            </a:r>
            <a:r>
              <a:rPr lang="zh-CN" altLang="en-US" sz="2000" b="1" dirty="0"/>
              <a:t>标</a:t>
            </a:r>
            <a:r>
              <a:rPr lang="zh-CN" altLang="zh-CN" sz="2000" b="1" dirty="0"/>
              <a:t>题中输入你要提的问题，在</a:t>
            </a:r>
            <a:r>
              <a:rPr lang="zh-CN" altLang="en-US" sz="2000" b="1" dirty="0"/>
              <a:t>内容</a:t>
            </a:r>
            <a:r>
              <a:rPr lang="zh-CN" altLang="zh-CN" sz="2000" b="1" dirty="0"/>
              <a:t>处填写问题</a:t>
            </a:r>
            <a:r>
              <a:rPr lang="zh-CN" altLang="zh-CN" sz="2000" b="1" dirty="0" smtClean="0"/>
              <a:t>内容，</a:t>
            </a:r>
            <a:r>
              <a:rPr lang="zh-CN" altLang="zh-CN" sz="2000" b="1" dirty="0"/>
              <a:t>最后点击“</a:t>
            </a:r>
            <a:r>
              <a:rPr lang="zh-CN" altLang="en-US" sz="2000" b="1" dirty="0"/>
              <a:t>保存</a:t>
            </a:r>
            <a:r>
              <a:rPr lang="zh-CN" altLang="zh-CN" sz="2000" b="1" dirty="0"/>
              <a:t>”，即可完成发贴。</a:t>
            </a:r>
            <a:endParaRPr lang="zh-CN" altLang="zh-CN" sz="2000" b="1" dirty="0"/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4390" y="1574800"/>
            <a:ext cx="10668000" cy="523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" y="-1854"/>
            <a:ext cx="12191999" cy="6860986"/>
            <a:chOff x="-283977" y="779393"/>
            <a:chExt cx="10108415" cy="694383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5753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4494608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3270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2046335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779393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588" y="644688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组合 75"/>
          <p:cNvGrpSpPr/>
          <p:nvPr/>
        </p:nvGrpSpPr>
        <p:grpSpPr>
          <a:xfrm>
            <a:off x="192000" y="284290"/>
            <a:ext cx="12000000" cy="6482442"/>
            <a:chOff x="410612" y="502853"/>
            <a:chExt cx="8265845" cy="5950484"/>
          </a:xfrm>
        </p:grpSpPr>
        <p:sp>
          <p:nvSpPr>
            <p:cNvPr id="77" name="圆角矩形 76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410612" y="502853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792" name="直接连接符 791"/>
          <p:cNvCxnSpPr/>
          <p:nvPr/>
        </p:nvCxnSpPr>
        <p:spPr>
          <a:xfrm>
            <a:off x="239349" y="5510919"/>
            <a:ext cx="114997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8400256" y="573906"/>
            <a:ext cx="33618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榆林市开放大学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467" y="-921367"/>
            <a:ext cx="80645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4288196" y="2831217"/>
            <a:ext cx="705394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祝同学们学习愉快！</a:t>
            </a:r>
            <a:endParaRPr lang="zh-CN" altLang="en-US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16510"/>
            <a:ext cx="12192000" cy="740283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13030" y="222885"/>
            <a:ext cx="12192000" cy="750824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gray">
          <a:xfrm>
            <a:off x="4535805" y="2807335"/>
            <a:ext cx="755650" cy="654050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gray">
          <a:xfrm>
            <a:off x="4594225" y="2830830"/>
            <a:ext cx="663575" cy="574675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5222875" y="3385185"/>
            <a:ext cx="60960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299075" y="2888615"/>
            <a:ext cx="594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gray">
          <a:xfrm>
            <a:off x="4734560" y="2868930"/>
            <a:ext cx="3536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V="1">
            <a:off x="5222875" y="4480560"/>
            <a:ext cx="6112510" cy="127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673600" y="-245110"/>
            <a:ext cx="184785" cy="36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" name="AutoShape 38"/>
          <p:cNvSpPr>
            <a:spLocks noChangeArrowheads="1"/>
          </p:cNvSpPr>
          <p:nvPr/>
        </p:nvSpPr>
        <p:spPr bwMode="gray">
          <a:xfrm>
            <a:off x="5116195" y="1332230"/>
            <a:ext cx="6046470" cy="914400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25400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国家开放大学学习指南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AutoShape 45"/>
          <p:cNvSpPr>
            <a:spLocks noChangeArrowheads="1"/>
          </p:cNvSpPr>
          <p:nvPr/>
        </p:nvSpPr>
        <p:spPr bwMode="gray">
          <a:xfrm>
            <a:off x="4536440" y="3735705"/>
            <a:ext cx="755650" cy="65405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4" name="AutoShape 46"/>
          <p:cNvSpPr>
            <a:spLocks noChangeArrowheads="1"/>
          </p:cNvSpPr>
          <p:nvPr/>
        </p:nvSpPr>
        <p:spPr bwMode="gray">
          <a:xfrm>
            <a:off x="4513580" y="3756660"/>
            <a:ext cx="755650" cy="654050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5" name="AutoShape 47"/>
          <p:cNvSpPr>
            <a:spLocks noChangeArrowheads="1"/>
          </p:cNvSpPr>
          <p:nvPr/>
        </p:nvSpPr>
        <p:spPr bwMode="gray">
          <a:xfrm>
            <a:off x="4582160" y="3795395"/>
            <a:ext cx="663575" cy="574675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5347970" y="5299710"/>
            <a:ext cx="638302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　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gray">
          <a:xfrm>
            <a:off x="4532630" y="4734560"/>
            <a:ext cx="755650" cy="65405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ea typeface="宋体" panose="02010600030101010101" pitchFamily="2" charset="-122"/>
              </a:rPr>
              <a:t>z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gray">
          <a:xfrm>
            <a:off x="4529455" y="4690745"/>
            <a:ext cx="755650" cy="654050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" name="AutoShape 47"/>
          <p:cNvSpPr>
            <a:spLocks noChangeArrowheads="1"/>
          </p:cNvSpPr>
          <p:nvPr/>
        </p:nvSpPr>
        <p:spPr bwMode="gray">
          <a:xfrm>
            <a:off x="4577715" y="4741545"/>
            <a:ext cx="663575" cy="574675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3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5268595" y="5291455"/>
            <a:ext cx="60960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79963" y="4529455"/>
            <a:ext cx="309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3460" y="2806700"/>
            <a:ext cx="654494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000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105"/>
            <a:ext cx="457581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29" y="2227881"/>
            <a:ext cx="3332529" cy="34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49799" y="530713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74168" y="2934338"/>
            <a:ext cx="401193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“国家开放大学学习网”功能介绍</a:t>
            </a:r>
            <a:endParaRPr lang="zh-CN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350510" y="3742055"/>
            <a:ext cx="683133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《国家开放大学学习指南》课程考核要求及完成形成</a:t>
            </a:r>
            <a:endParaRPr lang="zh-CN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性考核操作步骤 </a:t>
            </a:r>
            <a:endParaRPr lang="zh-CN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15575" y="4851989"/>
            <a:ext cx="579882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“国家开放大学学习网”课程讨论区发贴操作流程</a:t>
            </a:r>
            <a:endParaRPr lang="zh-CN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12"/>
          <p:cNvSpPr txBox="1"/>
          <p:nvPr/>
        </p:nvSpPr>
        <p:spPr>
          <a:xfrm>
            <a:off x="755843" y="2406150"/>
            <a:ext cx="1072353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国家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开放大学学习网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是基于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互联网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的在线学习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平台。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学生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学习、教师教学以及师生间的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交流主要是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在这个平台上来进行的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。学习网为学员提供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了各类动态的教学教务信息，丰富的学习资源，形式多样的网上教学活动以及个性化的网上学习支持服务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主要包括可在线播放的直播课程、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辅导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资料、相关章节的测试练习、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在线作业、课程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论坛及有关知识拓展阅读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等学习资源。</a:t>
            </a:r>
            <a:endPara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14398" y="680940"/>
            <a:ext cx="10406421" cy="1247381"/>
            <a:chOff x="692431" y="995834"/>
            <a:chExt cx="4192660" cy="1247381"/>
          </a:xfrm>
        </p:grpSpPr>
        <p:grpSp>
          <p:nvGrpSpPr>
            <p:cNvPr id="79" name="组合 78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514338" y="5594524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六边形 8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六边形 8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0" name="文本框 79"/>
            <p:cNvSpPr txBox="1"/>
            <p:nvPr/>
          </p:nvSpPr>
          <p:spPr>
            <a:xfrm>
              <a:off x="1457318" y="1413013"/>
              <a:ext cx="2597781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一、“国家开放大学学习网” 平台功能介绍：</a:t>
              </a:r>
              <a:endParaRPr lang="zh-CN" altLang="en-US" sz="2400" dirty="0" smtClean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43125" y="4805680"/>
            <a:ext cx="7858760" cy="769593"/>
            <a:chOff x="1623" y="8496"/>
            <a:chExt cx="12376" cy="1212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1623" y="8496"/>
              <a:ext cx="12376" cy="115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altLang="zh-CN" dirty="0" smtClean="0">
                  <a:ea typeface="宋体" panose="02010600030101010101" pitchFamily="2" charset="-122"/>
                </a:rPr>
                <a:t>                                                     </a:t>
              </a:r>
              <a:r>
                <a:rPr lang="en-US" altLang="zh-CN" sz="4000" dirty="0" smtClean="0">
                  <a:ea typeface="宋体" panose="02010600030101010101" pitchFamily="2" charset="-122"/>
                </a:rPr>
                <a:t>http://one.ouchn.cn</a:t>
              </a:r>
              <a:endParaRPr lang="zh-CN" altLang="en-US" sz="4000" dirty="0">
                <a:ea typeface="宋体" panose="02010600030101010101" pitchFamily="2" charset="-122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8557"/>
              <a:ext cx="4695" cy="1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342883" y="4250871"/>
            <a:ext cx="9969087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12"/>
          <p:cNvSpPr txBox="1"/>
          <p:nvPr/>
        </p:nvSpPr>
        <p:spPr>
          <a:xfrm>
            <a:off x="755843" y="2044200"/>
            <a:ext cx="107235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zh-CN" altLang="en-US" sz="1600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14398" y="680940"/>
            <a:ext cx="10406421" cy="1247381"/>
            <a:chOff x="692431" y="995834"/>
            <a:chExt cx="4192660" cy="1247381"/>
          </a:xfrm>
        </p:grpSpPr>
        <p:grpSp>
          <p:nvGrpSpPr>
            <p:cNvPr id="79" name="组合 78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514338" y="5594524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六边形 8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六边形 8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0" name="文本框 79"/>
            <p:cNvSpPr txBox="1"/>
            <p:nvPr/>
          </p:nvSpPr>
          <p:spPr>
            <a:xfrm>
              <a:off x="1457318" y="1413013"/>
              <a:ext cx="2597781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一、“国家开放大学学习网” 平台功能介绍：</a:t>
              </a:r>
              <a:endParaRPr lang="zh-CN" altLang="en-US" sz="2400" dirty="0" smtClean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42883" y="4480106"/>
            <a:ext cx="9969087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6" y="3157854"/>
            <a:ext cx="2849218" cy="242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/>
          <p:nvPr>
            <p:custDataLst>
              <p:tags r:id="rId3"/>
            </p:custDataLst>
          </p:nvPr>
        </p:nvSpPr>
        <p:spPr>
          <a:xfrm>
            <a:off x="1507490" y="2512060"/>
            <a:ext cx="1758950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dirty="0" smtClean="0"/>
              <a:t>“i </a:t>
            </a:r>
            <a:r>
              <a:rPr lang="zh-CN" altLang="en-US" sz="2800" b="1" dirty="0" smtClean="0"/>
              <a:t>国开</a:t>
            </a:r>
            <a:r>
              <a:rPr lang="en-US" altLang="zh-CN" sz="2800" b="1" dirty="0" smtClean="0"/>
              <a:t>”APP</a:t>
            </a:r>
            <a:endParaRPr lang="en-US" altLang="zh-CN" sz="2800" b="1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4138295" y="2421890"/>
            <a:ext cx="694817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生可以随时随地在手机上访问“i国开”App，查询课程信息动态,进行资料阅读、视频播放，甚至完成考试。在“i国开”App上，学生还能够收看内容丰富的网络讲座、公开课等。“i国开”App能够助力学生实现“不脱产、不离岗、轻松上大学”的梦想。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10017760" y="4243070"/>
            <a:ext cx="1630045" cy="1616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38295" y="4053840"/>
            <a:ext cx="5743575" cy="1638300"/>
          </a:xfrm>
          <a:prstGeom prst="rect">
            <a:avLst/>
          </a:prstGeom>
        </p:spPr>
      </p:pic>
      <p:pic>
        <p:nvPicPr>
          <p:cNvPr id="5" name="图片 4" descr="未命名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255" y="5859780"/>
            <a:ext cx="7821295" cy="69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12"/>
          <p:cNvSpPr txBox="1"/>
          <p:nvPr/>
        </p:nvSpPr>
        <p:spPr>
          <a:xfrm>
            <a:off x="755843" y="2106430"/>
            <a:ext cx="10723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14398" y="680940"/>
            <a:ext cx="10406421" cy="1247381"/>
            <a:chOff x="692431" y="995834"/>
            <a:chExt cx="4192660" cy="1247381"/>
          </a:xfrm>
        </p:grpSpPr>
        <p:grpSp>
          <p:nvGrpSpPr>
            <p:cNvPr id="79" name="组合 78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514338" y="5594524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六边形 8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六边形 8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0" name="文本框 79"/>
            <p:cNvSpPr txBox="1"/>
            <p:nvPr/>
          </p:nvSpPr>
          <p:spPr>
            <a:xfrm>
              <a:off x="1457318" y="1413013"/>
              <a:ext cx="2597781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  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一、“国家开放大学学习网” 功能介绍：</a:t>
              </a:r>
              <a:endParaRPr lang="zh-CN" altLang="en-US" sz="2400" dirty="0" smtClean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4225" y="2534920"/>
            <a:ext cx="10909935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学员每学期登录“国家开放大学学习网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”中必须完成的学习任务：</a:t>
            </a:r>
            <a:endParaRPr lang="en-US" altLang="zh-CN" sz="20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</a:rPr>
              <a:t>）自主进行课程学习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</a:rPr>
              <a:t>每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学期学习在线天数不少于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天，行为次数不少于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3000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次；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）每门课程在讨论区发贴数不少于</a:t>
            </a:r>
            <a:r>
              <a:rPr lang="en-US" altLang="zh-CN" sz="2000" b="1" dirty="0">
                <a:solidFill>
                  <a:srgbClr val="FF0000"/>
                </a:solidFill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条；　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）务必</a:t>
            </a:r>
            <a:r>
              <a:rPr lang="zh-CN" altLang="en-US" sz="2000" b="1" dirty="0">
                <a:solidFill>
                  <a:srgbClr val="FF0000"/>
                </a:solidFill>
              </a:rPr>
              <a:t>完成每门课程的形考任务，如有终结性考核也需完成。具体考核方式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以国开学习网各</a:t>
            </a:r>
            <a:r>
              <a:rPr lang="zh-CN" altLang="en-US" sz="2000" b="1" dirty="0">
                <a:solidFill>
                  <a:srgbClr val="FF0000"/>
                </a:solidFill>
              </a:rPr>
              <a:t>门课程考核方式说明为准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；</a:t>
            </a:r>
            <a:endParaRPr lang="zh-CN" altLang="en-US" sz="2000" b="1" dirty="0" smtClean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）按时参加直播课程学习。（建议使用谷歌或搜狗浏览器）</a:t>
            </a:r>
            <a:endParaRPr lang="zh-CN" altLang="en-US" sz="2000" b="1" dirty="0" smtClean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课程登录次数、浏览数、在线天数、发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帖数、参加直播课程学习等内容将</a:t>
            </a:r>
            <a:r>
              <a:rPr lang="zh-CN" altLang="en-US" sz="2000" b="1" dirty="0">
                <a:solidFill>
                  <a:schemeClr val="tx1"/>
                </a:solidFill>
              </a:rPr>
              <a:t>作为考核指标计入平时作业成绩。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801019"/>
            <a:ext cx="10406421" cy="1443449"/>
            <a:chOff x="692431" y="995834"/>
            <a:chExt cx="4192660" cy="1443449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0531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15456" y="1240403"/>
              <a:ext cx="301975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二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en-US" altLang="zh-CN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《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国家开放大学学习指南</a:t>
              </a:r>
              <a:r>
                <a:rPr lang="en-US" altLang="zh-CN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》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课程考核要求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及</a:t>
              </a:r>
              <a:endParaRPr lang="en-US" altLang="zh-CN" sz="2400" b="1" dirty="0" smtClean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完成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形成性考核操作步骤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/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191385" y="2152650"/>
            <a:ext cx="89039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国家开放大学学习指南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课程是开放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教育本、专科所有专业第一学期开设、起到基础导学作用的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学分必修课。课程由五个学习活动构成，从了解和认识国家开放大学开始，让学生学会如何通过线上线下相融合的学习方式完成一门课程、一个专业的学习。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8626" y="2441899"/>
            <a:ext cx="1348543" cy="13544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400" b="1" dirty="0" smtClean="0"/>
              <a:t>课程说明</a:t>
            </a:r>
            <a:endParaRPr lang="zh-CN" sz="2400" b="1" dirty="0"/>
          </a:p>
        </p:txBody>
      </p:sp>
      <p:sp>
        <p:nvSpPr>
          <p:cNvPr id="20" name="Freeform 164"/>
          <p:cNvSpPr>
            <a:spLocks noEditPoints="1"/>
          </p:cNvSpPr>
          <p:nvPr/>
        </p:nvSpPr>
        <p:spPr bwMode="auto">
          <a:xfrm>
            <a:off x="10913435" y="2282487"/>
            <a:ext cx="328976" cy="301759"/>
          </a:xfrm>
          <a:custGeom>
            <a:avLst/>
            <a:gdLst>
              <a:gd name="T0" fmla="*/ 126 w 140"/>
              <a:gd name="T1" fmla="*/ 71 h 128"/>
              <a:gd name="T2" fmla="*/ 92 w 140"/>
              <a:gd name="T3" fmla="*/ 24 h 128"/>
              <a:gd name="T4" fmla="*/ 72 w 140"/>
              <a:gd name="T5" fmla="*/ 25 h 128"/>
              <a:gd name="T6" fmla="*/ 71 w 140"/>
              <a:gd name="T7" fmla="*/ 20 h 128"/>
              <a:gd name="T8" fmla="*/ 72 w 140"/>
              <a:gd name="T9" fmla="*/ 21 h 128"/>
              <a:gd name="T10" fmla="*/ 92 w 140"/>
              <a:gd name="T11" fmla="*/ 20 h 128"/>
              <a:gd name="T12" fmla="*/ 92 w 140"/>
              <a:gd name="T13" fmla="*/ 16 h 128"/>
              <a:gd name="T14" fmla="*/ 79 w 140"/>
              <a:gd name="T15" fmla="*/ 15 h 128"/>
              <a:gd name="T16" fmla="*/ 71 w 140"/>
              <a:gd name="T17" fmla="*/ 16 h 128"/>
              <a:gd name="T18" fmla="*/ 69 w 140"/>
              <a:gd name="T19" fmla="*/ 19 h 128"/>
              <a:gd name="T20" fmla="*/ 68 w 140"/>
              <a:gd name="T21" fmla="*/ 15 h 128"/>
              <a:gd name="T22" fmla="*/ 49 w 140"/>
              <a:gd name="T23" fmla="*/ 15 h 128"/>
              <a:gd name="T24" fmla="*/ 48 w 140"/>
              <a:gd name="T25" fmla="*/ 17 h 128"/>
              <a:gd name="T26" fmla="*/ 49 w 140"/>
              <a:gd name="T27" fmla="*/ 21 h 128"/>
              <a:gd name="T28" fmla="*/ 69 w 140"/>
              <a:gd name="T29" fmla="*/ 20 h 128"/>
              <a:gd name="T30" fmla="*/ 69 w 140"/>
              <a:gd name="T31" fmla="*/ 24 h 128"/>
              <a:gd name="T32" fmla="*/ 49 w 140"/>
              <a:gd name="T33" fmla="*/ 25 h 128"/>
              <a:gd name="T34" fmla="*/ 48 w 140"/>
              <a:gd name="T35" fmla="*/ 21 h 128"/>
              <a:gd name="T36" fmla="*/ 25 w 140"/>
              <a:gd name="T37" fmla="*/ 21 h 128"/>
              <a:gd name="T38" fmla="*/ 9 w 140"/>
              <a:gd name="T39" fmla="*/ 57 h 128"/>
              <a:gd name="T40" fmla="*/ 0 w 140"/>
              <a:gd name="T41" fmla="*/ 61 h 128"/>
              <a:gd name="T42" fmla="*/ 6 w 140"/>
              <a:gd name="T43" fmla="*/ 85 h 128"/>
              <a:gd name="T44" fmla="*/ 29 w 140"/>
              <a:gd name="T45" fmla="*/ 113 h 128"/>
              <a:gd name="T46" fmla="*/ 37 w 140"/>
              <a:gd name="T47" fmla="*/ 128 h 128"/>
              <a:gd name="T48" fmla="*/ 66 w 140"/>
              <a:gd name="T49" fmla="*/ 125 h 128"/>
              <a:gd name="T50" fmla="*/ 96 w 140"/>
              <a:gd name="T51" fmla="*/ 128 h 128"/>
              <a:gd name="T52" fmla="*/ 104 w 140"/>
              <a:gd name="T53" fmla="*/ 113 h 128"/>
              <a:gd name="T54" fmla="*/ 140 w 140"/>
              <a:gd name="T55" fmla="*/ 77 h 128"/>
              <a:gd name="T56" fmla="*/ 29 w 140"/>
              <a:gd name="T57" fmla="*/ 62 h 128"/>
              <a:gd name="T58" fmla="*/ 29 w 140"/>
              <a:gd name="T59" fmla="*/ 50 h 128"/>
              <a:gd name="T60" fmla="*/ 29 w 140"/>
              <a:gd name="T61" fmla="*/ 62 h 128"/>
              <a:gd name="T62" fmla="*/ 48 w 140"/>
              <a:gd name="T63" fmla="*/ 9 h 128"/>
              <a:gd name="T64" fmla="*/ 68 w 140"/>
              <a:gd name="T65" fmla="*/ 8 h 128"/>
              <a:gd name="T66" fmla="*/ 69 w 140"/>
              <a:gd name="T67" fmla="*/ 12 h 128"/>
              <a:gd name="T68" fmla="*/ 49 w 140"/>
              <a:gd name="T69" fmla="*/ 13 h 128"/>
              <a:gd name="T70" fmla="*/ 48 w 140"/>
              <a:gd name="T71" fmla="*/ 5 h 128"/>
              <a:gd name="T72" fmla="*/ 49 w 140"/>
              <a:gd name="T73" fmla="*/ 0 h 128"/>
              <a:gd name="T74" fmla="*/ 69 w 140"/>
              <a:gd name="T75" fmla="*/ 1 h 128"/>
              <a:gd name="T76" fmla="*/ 68 w 140"/>
              <a:gd name="T77" fmla="*/ 6 h 128"/>
              <a:gd name="T78" fmla="*/ 48 w 140"/>
              <a:gd name="T79" fmla="*/ 5 h 128"/>
              <a:gd name="T80" fmla="*/ 71 w 140"/>
              <a:gd name="T81" fmla="*/ 9 h 128"/>
              <a:gd name="T82" fmla="*/ 91 w 140"/>
              <a:gd name="T83" fmla="*/ 8 h 128"/>
              <a:gd name="T84" fmla="*/ 92 w 140"/>
              <a:gd name="T85" fmla="*/ 12 h 128"/>
              <a:gd name="T86" fmla="*/ 72 w 140"/>
              <a:gd name="T87" fmla="*/ 1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" h="128">
                <a:moveTo>
                  <a:pt x="125" y="82"/>
                </a:moveTo>
                <a:cubicBezTo>
                  <a:pt x="125" y="79"/>
                  <a:pt x="126" y="75"/>
                  <a:pt x="126" y="71"/>
                </a:cubicBezTo>
                <a:cubicBezTo>
                  <a:pt x="126" y="50"/>
                  <a:pt x="112" y="32"/>
                  <a:pt x="92" y="23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24"/>
                  <a:pt x="92" y="25"/>
                  <a:pt x="9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1" y="25"/>
                  <a:pt x="71" y="24"/>
                  <a:pt x="71" y="24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1"/>
                  <a:pt x="72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2" y="21"/>
                  <a:pt x="92" y="20"/>
                  <a:pt x="92" y="20"/>
                </a:cubicBezTo>
                <a:cubicBezTo>
                  <a:pt x="92" y="19"/>
                  <a:pt x="92" y="19"/>
                  <a:pt x="92" y="19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2" y="15"/>
                  <a:pt x="91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1" y="15"/>
                  <a:pt x="71" y="16"/>
                  <a:pt x="71" y="16"/>
                </a:cubicBezTo>
                <a:cubicBezTo>
                  <a:pt x="71" y="19"/>
                  <a:pt x="71" y="19"/>
                  <a:pt x="71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5"/>
                  <a:pt x="68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5"/>
                  <a:pt x="48" y="16"/>
                  <a:pt x="48" y="16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1"/>
                  <a:pt x="49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5"/>
                  <a:pt x="68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8" y="25"/>
                  <a:pt x="48" y="24"/>
                  <a:pt x="48" y="24"/>
                </a:cubicBezTo>
                <a:cubicBezTo>
                  <a:pt x="48" y="21"/>
                  <a:pt x="48" y="21"/>
                  <a:pt x="48" y="21"/>
                </a:cubicBezTo>
                <a:cubicBezTo>
                  <a:pt x="45" y="22"/>
                  <a:pt x="42" y="22"/>
                  <a:pt x="40" y="24"/>
                </a:cubicBezTo>
                <a:cubicBezTo>
                  <a:pt x="32" y="14"/>
                  <a:pt x="23" y="15"/>
                  <a:pt x="25" y="21"/>
                </a:cubicBezTo>
                <a:cubicBezTo>
                  <a:pt x="26" y="25"/>
                  <a:pt x="26" y="30"/>
                  <a:pt x="25" y="33"/>
                </a:cubicBezTo>
                <a:cubicBezTo>
                  <a:pt x="18" y="40"/>
                  <a:pt x="12" y="48"/>
                  <a:pt x="9" y="57"/>
                </a:cubicBezTo>
                <a:cubicBezTo>
                  <a:pt x="8" y="56"/>
                  <a:pt x="7" y="56"/>
                  <a:pt x="6" y="56"/>
                </a:cubicBezTo>
                <a:cubicBezTo>
                  <a:pt x="3" y="56"/>
                  <a:pt x="0" y="58"/>
                  <a:pt x="0" y="61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3"/>
                  <a:pt x="3" y="85"/>
                  <a:pt x="6" y="85"/>
                </a:cubicBezTo>
                <a:cubicBezTo>
                  <a:pt x="7" y="85"/>
                  <a:pt x="8" y="85"/>
                  <a:pt x="9" y="85"/>
                </a:cubicBezTo>
                <a:cubicBezTo>
                  <a:pt x="12" y="96"/>
                  <a:pt x="19" y="106"/>
                  <a:pt x="29" y="113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29" y="124"/>
                  <a:pt x="33" y="128"/>
                  <a:pt x="37" y="128"/>
                </a:cubicBezTo>
                <a:cubicBezTo>
                  <a:pt x="41" y="128"/>
                  <a:pt x="45" y="125"/>
                  <a:pt x="45" y="122"/>
                </a:cubicBezTo>
                <a:cubicBezTo>
                  <a:pt x="52" y="124"/>
                  <a:pt x="59" y="125"/>
                  <a:pt x="66" y="125"/>
                </a:cubicBezTo>
                <a:cubicBezTo>
                  <a:pt x="74" y="125"/>
                  <a:pt x="81" y="124"/>
                  <a:pt x="88" y="122"/>
                </a:cubicBezTo>
                <a:cubicBezTo>
                  <a:pt x="88" y="125"/>
                  <a:pt x="92" y="128"/>
                  <a:pt x="96" y="128"/>
                </a:cubicBezTo>
                <a:cubicBezTo>
                  <a:pt x="100" y="128"/>
                  <a:pt x="104" y="124"/>
                  <a:pt x="104" y="120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12" y="107"/>
                  <a:pt x="119" y="99"/>
                  <a:pt x="122" y="90"/>
                </a:cubicBezTo>
                <a:cubicBezTo>
                  <a:pt x="128" y="90"/>
                  <a:pt x="138" y="88"/>
                  <a:pt x="140" y="77"/>
                </a:cubicBezTo>
                <a:cubicBezTo>
                  <a:pt x="140" y="77"/>
                  <a:pt x="132" y="85"/>
                  <a:pt x="125" y="82"/>
                </a:cubicBezTo>
                <a:close/>
                <a:moveTo>
                  <a:pt x="29" y="62"/>
                </a:moveTo>
                <a:cubicBezTo>
                  <a:pt x="26" y="62"/>
                  <a:pt x="24" y="59"/>
                  <a:pt x="24" y="56"/>
                </a:cubicBezTo>
                <a:cubicBezTo>
                  <a:pt x="24" y="52"/>
                  <a:pt x="26" y="50"/>
                  <a:pt x="29" y="50"/>
                </a:cubicBezTo>
                <a:cubicBezTo>
                  <a:pt x="31" y="50"/>
                  <a:pt x="33" y="52"/>
                  <a:pt x="33" y="56"/>
                </a:cubicBezTo>
                <a:cubicBezTo>
                  <a:pt x="33" y="59"/>
                  <a:pt x="31" y="62"/>
                  <a:pt x="29" y="62"/>
                </a:cubicBezTo>
                <a:close/>
                <a:moveTo>
                  <a:pt x="48" y="12"/>
                </a:move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8"/>
                  <a:pt x="69" y="8"/>
                  <a:pt x="69" y="9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3"/>
                  <a:pt x="69" y="13"/>
                  <a:pt x="68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8" y="13"/>
                  <a:pt x="48" y="13"/>
                  <a:pt x="48" y="12"/>
                </a:cubicBezTo>
                <a:close/>
                <a:moveTo>
                  <a:pt x="48" y="5"/>
                </a:move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8" y="0"/>
                  <a:pt x="4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6"/>
                  <a:pt x="68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8" y="6"/>
                  <a:pt x="48" y="5"/>
                  <a:pt x="48" y="5"/>
                </a:cubicBezTo>
                <a:close/>
                <a:moveTo>
                  <a:pt x="71" y="12"/>
                </a:move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2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2" y="8"/>
                  <a:pt x="92" y="8"/>
                  <a:pt x="92" y="9"/>
                </a:cubicBezTo>
                <a:cubicBezTo>
                  <a:pt x="92" y="12"/>
                  <a:pt x="92" y="12"/>
                  <a:pt x="92" y="12"/>
                </a:cubicBezTo>
                <a:cubicBezTo>
                  <a:pt x="92" y="13"/>
                  <a:pt x="92" y="13"/>
                  <a:pt x="91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71" y="13"/>
                  <a:pt x="71" y="13"/>
                  <a:pt x="71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1761371" y="2276131"/>
            <a:ext cx="8930154" cy="0"/>
          </a:xfrm>
          <a:prstGeom prst="line">
            <a:avLst/>
          </a:prstGeom>
          <a:noFill/>
          <a:ln>
            <a:solidFill>
              <a:schemeClr val="accent5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761490" y="4289425"/>
            <a:ext cx="9364345" cy="10795"/>
          </a:xfrm>
          <a:prstGeom prst="lin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Oval 28"/>
          <p:cNvSpPr>
            <a:spLocks noChangeAspect="1"/>
          </p:cNvSpPr>
          <p:nvPr/>
        </p:nvSpPr>
        <p:spPr>
          <a:xfrm>
            <a:off x="1332084" y="4359009"/>
            <a:ext cx="485534" cy="4855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椭圆 28"/>
          <p:cNvSpPr/>
          <p:nvPr/>
        </p:nvSpPr>
        <p:spPr>
          <a:xfrm>
            <a:off x="10204179" y="4578470"/>
            <a:ext cx="1378220" cy="135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/>
              <a:t>考核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方式</a:t>
            </a:r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1760855" y="3759835"/>
            <a:ext cx="8442960" cy="233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《国家开放大学学习指南》课程考试是在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国家开放大学学习网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中完成考核。本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课程采取100%形成性考核，不进行终结性考试。需要参加完成五个学习活动中的形考任务。每次形考任务试卷允许提交五次，系统默认记录最高成绩。五次形考成绩加起来就是期末综合成绩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成绩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≧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分为及格。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Freeform 55"/>
          <p:cNvSpPr/>
          <p:nvPr/>
        </p:nvSpPr>
        <p:spPr bwMode="auto">
          <a:xfrm>
            <a:off x="1453641" y="4467406"/>
            <a:ext cx="290680" cy="268382"/>
          </a:xfrm>
          <a:custGeom>
            <a:avLst/>
            <a:gdLst>
              <a:gd name="T0" fmla="*/ 23 w 96"/>
              <a:gd name="T1" fmla="*/ 0 h 87"/>
              <a:gd name="T2" fmla="*/ 0 w 96"/>
              <a:gd name="T3" fmla="*/ 27 h 87"/>
              <a:gd name="T4" fmla="*/ 1 w 96"/>
              <a:gd name="T5" fmla="*/ 38 h 87"/>
              <a:gd name="T6" fmla="*/ 15 w 96"/>
              <a:gd name="T7" fmla="*/ 38 h 87"/>
              <a:gd name="T8" fmla="*/ 19 w 96"/>
              <a:gd name="T9" fmla="*/ 22 h 87"/>
              <a:gd name="T10" fmla="*/ 21 w 96"/>
              <a:gd name="T11" fmla="*/ 20 h 87"/>
              <a:gd name="T12" fmla="*/ 24 w 96"/>
              <a:gd name="T13" fmla="*/ 22 h 87"/>
              <a:gd name="T14" fmla="*/ 28 w 96"/>
              <a:gd name="T15" fmla="*/ 47 h 87"/>
              <a:gd name="T16" fmla="*/ 30 w 96"/>
              <a:gd name="T17" fmla="*/ 37 h 87"/>
              <a:gd name="T18" fmla="*/ 32 w 96"/>
              <a:gd name="T19" fmla="*/ 34 h 87"/>
              <a:gd name="T20" fmla="*/ 34 w 96"/>
              <a:gd name="T21" fmla="*/ 36 h 87"/>
              <a:gd name="T22" fmla="*/ 36 w 96"/>
              <a:gd name="T23" fmla="*/ 39 h 87"/>
              <a:gd name="T24" fmla="*/ 38 w 96"/>
              <a:gd name="T25" fmla="*/ 32 h 87"/>
              <a:gd name="T26" fmla="*/ 40 w 96"/>
              <a:gd name="T27" fmla="*/ 30 h 87"/>
              <a:gd name="T28" fmla="*/ 42 w 96"/>
              <a:gd name="T29" fmla="*/ 31 h 87"/>
              <a:gd name="T30" fmla="*/ 47 w 96"/>
              <a:gd name="T31" fmla="*/ 38 h 87"/>
              <a:gd name="T32" fmla="*/ 63 w 96"/>
              <a:gd name="T33" fmla="*/ 38 h 87"/>
              <a:gd name="T34" fmla="*/ 69 w 96"/>
              <a:gd name="T35" fmla="*/ 33 h 87"/>
              <a:gd name="T36" fmla="*/ 76 w 96"/>
              <a:gd name="T37" fmla="*/ 40 h 87"/>
              <a:gd name="T38" fmla="*/ 69 w 96"/>
              <a:gd name="T39" fmla="*/ 47 h 87"/>
              <a:gd name="T40" fmla="*/ 63 w 96"/>
              <a:gd name="T41" fmla="*/ 43 h 87"/>
              <a:gd name="T42" fmla="*/ 45 w 96"/>
              <a:gd name="T43" fmla="*/ 43 h 87"/>
              <a:gd name="T44" fmla="*/ 43 w 96"/>
              <a:gd name="T45" fmla="*/ 42 h 87"/>
              <a:gd name="T46" fmla="*/ 41 w 96"/>
              <a:gd name="T47" fmla="*/ 39 h 87"/>
              <a:gd name="T48" fmla="*/ 39 w 96"/>
              <a:gd name="T49" fmla="*/ 46 h 87"/>
              <a:gd name="T50" fmla="*/ 37 w 96"/>
              <a:gd name="T51" fmla="*/ 48 h 87"/>
              <a:gd name="T52" fmla="*/ 35 w 96"/>
              <a:gd name="T53" fmla="*/ 47 h 87"/>
              <a:gd name="T54" fmla="*/ 33 w 96"/>
              <a:gd name="T55" fmla="*/ 44 h 87"/>
              <a:gd name="T56" fmla="*/ 31 w 96"/>
              <a:gd name="T57" fmla="*/ 62 h 87"/>
              <a:gd name="T58" fmla="*/ 28 w 96"/>
              <a:gd name="T59" fmla="*/ 64 h 87"/>
              <a:gd name="T60" fmla="*/ 26 w 96"/>
              <a:gd name="T61" fmla="*/ 62 h 87"/>
              <a:gd name="T62" fmla="*/ 21 w 96"/>
              <a:gd name="T63" fmla="*/ 35 h 87"/>
              <a:gd name="T64" fmla="*/ 20 w 96"/>
              <a:gd name="T65" fmla="*/ 41 h 87"/>
              <a:gd name="T66" fmla="*/ 17 w 96"/>
              <a:gd name="T67" fmla="*/ 43 h 87"/>
              <a:gd name="T68" fmla="*/ 3 w 96"/>
              <a:gd name="T69" fmla="*/ 43 h 87"/>
              <a:gd name="T70" fmla="*/ 48 w 96"/>
              <a:gd name="T71" fmla="*/ 87 h 87"/>
              <a:gd name="T72" fmla="*/ 96 w 96"/>
              <a:gd name="T73" fmla="*/ 27 h 87"/>
              <a:gd name="T74" fmla="*/ 73 w 96"/>
              <a:gd name="T75" fmla="*/ 0 h 87"/>
              <a:gd name="T76" fmla="*/ 49 w 96"/>
              <a:gd name="T77" fmla="*/ 16 h 87"/>
              <a:gd name="T78" fmla="*/ 23 w 96"/>
              <a:gd name="T79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87">
                <a:moveTo>
                  <a:pt x="23" y="0"/>
                </a:moveTo>
                <a:cubicBezTo>
                  <a:pt x="6" y="0"/>
                  <a:pt x="0" y="14"/>
                  <a:pt x="0" y="27"/>
                </a:cubicBezTo>
                <a:cubicBezTo>
                  <a:pt x="0" y="31"/>
                  <a:pt x="0" y="35"/>
                  <a:pt x="1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20" y="20"/>
                  <a:pt x="21" y="20"/>
                </a:cubicBezTo>
                <a:cubicBezTo>
                  <a:pt x="22" y="20"/>
                  <a:pt x="23" y="21"/>
                  <a:pt x="24" y="22"/>
                </a:cubicBezTo>
                <a:cubicBezTo>
                  <a:pt x="28" y="47"/>
                  <a:pt x="28" y="47"/>
                  <a:pt x="28" y="4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6"/>
                  <a:pt x="31" y="35"/>
                  <a:pt x="32" y="34"/>
                </a:cubicBezTo>
                <a:cubicBezTo>
                  <a:pt x="33" y="34"/>
                  <a:pt x="34" y="35"/>
                  <a:pt x="34" y="36"/>
                </a:cubicBezTo>
                <a:cubicBezTo>
                  <a:pt x="36" y="39"/>
                  <a:pt x="36" y="39"/>
                  <a:pt x="36" y="39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1"/>
                  <a:pt x="39" y="30"/>
                  <a:pt x="40" y="30"/>
                </a:cubicBezTo>
                <a:cubicBezTo>
                  <a:pt x="41" y="30"/>
                  <a:pt x="42" y="30"/>
                  <a:pt x="42" y="31"/>
                </a:cubicBezTo>
                <a:cubicBezTo>
                  <a:pt x="47" y="38"/>
                  <a:pt x="47" y="38"/>
                  <a:pt x="47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4" y="35"/>
                  <a:pt x="66" y="33"/>
                  <a:pt x="69" y="33"/>
                </a:cubicBezTo>
                <a:cubicBezTo>
                  <a:pt x="73" y="33"/>
                  <a:pt x="76" y="37"/>
                  <a:pt x="76" y="40"/>
                </a:cubicBezTo>
                <a:cubicBezTo>
                  <a:pt x="76" y="44"/>
                  <a:pt x="73" y="47"/>
                  <a:pt x="69" y="47"/>
                </a:cubicBezTo>
                <a:cubicBezTo>
                  <a:pt x="67" y="47"/>
                  <a:pt x="64" y="46"/>
                  <a:pt x="63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4" y="43"/>
                  <a:pt x="44" y="43"/>
                  <a:pt x="43" y="42"/>
                </a:cubicBezTo>
                <a:cubicBezTo>
                  <a:pt x="41" y="39"/>
                  <a:pt x="41" y="39"/>
                  <a:pt x="41" y="39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7"/>
                  <a:pt x="38" y="48"/>
                  <a:pt x="37" y="48"/>
                </a:cubicBezTo>
                <a:cubicBezTo>
                  <a:pt x="36" y="48"/>
                  <a:pt x="35" y="48"/>
                  <a:pt x="35" y="47"/>
                </a:cubicBezTo>
                <a:cubicBezTo>
                  <a:pt x="33" y="44"/>
                  <a:pt x="33" y="44"/>
                  <a:pt x="33" y="44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3"/>
                  <a:pt x="30" y="64"/>
                  <a:pt x="28" y="64"/>
                </a:cubicBezTo>
                <a:cubicBezTo>
                  <a:pt x="27" y="64"/>
                  <a:pt x="26" y="64"/>
                  <a:pt x="26" y="62"/>
                </a:cubicBezTo>
                <a:cubicBezTo>
                  <a:pt x="21" y="35"/>
                  <a:pt x="21" y="35"/>
                  <a:pt x="21" y="35"/>
                </a:cubicBezTo>
                <a:cubicBezTo>
                  <a:pt x="20" y="41"/>
                  <a:pt x="20" y="41"/>
                  <a:pt x="20" y="41"/>
                </a:cubicBezTo>
                <a:cubicBezTo>
                  <a:pt x="19" y="43"/>
                  <a:pt x="18" y="43"/>
                  <a:pt x="17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12" y="62"/>
                  <a:pt x="34" y="71"/>
                  <a:pt x="48" y="87"/>
                </a:cubicBezTo>
                <a:cubicBezTo>
                  <a:pt x="65" y="67"/>
                  <a:pt x="96" y="55"/>
                  <a:pt x="96" y="27"/>
                </a:cubicBezTo>
                <a:cubicBezTo>
                  <a:pt x="96" y="14"/>
                  <a:pt x="90" y="0"/>
                  <a:pt x="73" y="0"/>
                </a:cubicBezTo>
                <a:cubicBezTo>
                  <a:pt x="54" y="0"/>
                  <a:pt x="49" y="16"/>
                  <a:pt x="49" y="16"/>
                </a:cubicBezTo>
                <a:cubicBezTo>
                  <a:pt x="49" y="16"/>
                  <a:pt x="44" y="0"/>
                  <a:pt x="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1718945" y="6329045"/>
            <a:ext cx="9555480" cy="17145"/>
          </a:xfrm>
          <a:prstGeom prst="line">
            <a:avLst/>
          </a:prstGeom>
          <a:noFill/>
          <a:ln>
            <a:solidFill>
              <a:schemeClr val="accent5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305" y="1133450"/>
            <a:ext cx="1121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2000" b="1" dirty="0"/>
              <a:t>在浏览器地址栏中输入</a:t>
            </a:r>
            <a:r>
              <a:rPr lang="zh-CN" altLang="zh-CN" sz="2000" b="1" dirty="0"/>
              <a:t>网址：</a:t>
            </a:r>
            <a:r>
              <a:rPr lang="en-US" altLang="zh-CN" sz="2000" b="1" u="sng" dirty="0">
                <a:hlinkClick r:id="rId1"/>
              </a:rPr>
              <a:t>http</a:t>
            </a:r>
            <a:r>
              <a:rPr lang="en-US" altLang="zh-CN" sz="2000" b="1" u="sng" dirty="0" smtClean="0">
                <a:hlinkClick r:id="rId1"/>
              </a:rPr>
              <a:t>://one.ouchn.cn/</a:t>
            </a:r>
            <a:r>
              <a:rPr lang="zh-CN" altLang="en-US" sz="2000" b="1" dirty="0" smtClean="0"/>
              <a:t>　，在打开的学习网首页点击　　　　　　右侧的“登录” 按钮。</a:t>
            </a:r>
            <a:r>
              <a:rPr lang="en-US" altLang="zh-CN" sz="2000" b="1" dirty="0" smtClean="0"/>
              <a:t>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715617" y="1864860"/>
            <a:ext cx="1064627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矩形 1"/>
          <p:cNvSpPr/>
          <p:nvPr/>
        </p:nvSpPr>
        <p:spPr>
          <a:xfrm>
            <a:off x="2346469" y="592449"/>
            <a:ext cx="812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完成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国家开放大学学习指南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课程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形成性考核操作步骤</a:t>
            </a:r>
            <a:r>
              <a: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23" y="1881092"/>
            <a:ext cx="10375288" cy="4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1" y="1778421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/>
          <p:nvPr/>
        </p:nvSpPr>
        <p:spPr bwMode="auto">
          <a:xfrm>
            <a:off x="831850" y="776605"/>
            <a:ext cx="10959465" cy="116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2000" b="1" dirty="0">
                <a:latin typeface="+mn-lt"/>
              </a:rPr>
              <a:t>第二步：</a:t>
            </a:r>
            <a:r>
              <a:rPr lang="zh-CN" altLang="zh-CN" sz="2000" b="1" dirty="0">
                <a:latin typeface="+mn-lt"/>
              </a:rPr>
              <a:t>登录</a:t>
            </a:r>
            <a:r>
              <a:rPr lang="zh-CN" altLang="zh-CN" sz="2000" b="1" dirty="0" smtClean="0">
                <a:latin typeface="+mn-lt"/>
              </a:rPr>
              <a:t>。</a:t>
            </a:r>
            <a:r>
              <a:rPr lang="zh-CN" altLang="en-US" sz="2000" b="1" dirty="0">
                <a:latin typeface="+mn-lt"/>
              </a:rPr>
              <a:t>新</a:t>
            </a:r>
            <a:r>
              <a:rPr lang="zh-CN" altLang="zh-CN" sz="2000" b="1" dirty="0" smtClean="0">
                <a:latin typeface="+mn-lt"/>
              </a:rPr>
              <a:t>生</a:t>
            </a:r>
            <a:r>
              <a:rPr lang="zh-CN" altLang="en-US" sz="2000" b="1" dirty="0" smtClean="0">
                <a:latin typeface="+mn-lt"/>
              </a:rPr>
              <a:t>在</a:t>
            </a:r>
            <a:r>
              <a:rPr lang="zh-CN" altLang="zh-CN" sz="2000" b="1" dirty="0" smtClean="0">
                <a:latin typeface="+mn-lt"/>
              </a:rPr>
              <a:t>“登录”</a:t>
            </a:r>
            <a:r>
              <a:rPr lang="zh-CN" altLang="en-US" sz="2000" b="1" dirty="0" smtClean="0">
                <a:latin typeface="+mn-lt"/>
              </a:rPr>
              <a:t>页面</a:t>
            </a:r>
            <a:r>
              <a:rPr lang="zh-CN" altLang="zh-CN" sz="2000" b="1" dirty="0" smtClean="0">
                <a:latin typeface="+mn-lt"/>
              </a:rPr>
              <a:t>，</a:t>
            </a:r>
            <a:r>
              <a:rPr lang="zh-CN" altLang="zh-CN" sz="2000" b="1" dirty="0">
                <a:latin typeface="+mn-lt"/>
              </a:rPr>
              <a:t>输入用户名、密码和点击图形验证码</a:t>
            </a:r>
            <a:r>
              <a:rPr lang="zh-CN" altLang="en-US" sz="2000" b="1" dirty="0">
                <a:latin typeface="+mn-lt"/>
                <a:sym typeface="+mn-ea"/>
              </a:rPr>
              <a:t>即可登录学习网，</a:t>
            </a:r>
            <a:r>
              <a:rPr lang="zh-CN" altLang="zh-CN" sz="2000" b="1" dirty="0">
                <a:latin typeface="+mn-lt"/>
              </a:rPr>
              <a:t>进入学生空间。用户名是学生的学号，密码是</a:t>
            </a:r>
            <a:r>
              <a:rPr lang="en-US" altLang="zh-CN" sz="2000" b="1" dirty="0" err="1" smtClean="0">
                <a:latin typeface="Adobe 宋体 Std L" pitchFamily="18" charset="-122"/>
                <a:ea typeface="Adobe 宋体 Std L" pitchFamily="18" charset="-122"/>
              </a:rPr>
              <a:t>Ouchn</a:t>
            </a:r>
            <a:r>
              <a:rPr lang="en-US" altLang="zh-CN" sz="2000" b="1" dirty="0" smtClean="0">
                <a:latin typeface="Adobe 宋体 Std L" pitchFamily="18" charset="-122"/>
                <a:ea typeface="Adobe 宋体 Std L" pitchFamily="18" charset="-122"/>
              </a:rPr>
              <a:t>@</a:t>
            </a:r>
            <a:r>
              <a:rPr lang="zh-CN" altLang="en-US" sz="2000" b="1" dirty="0" smtClean="0">
                <a:latin typeface="+mn-lt"/>
              </a:rPr>
              <a:t>加</a:t>
            </a:r>
            <a:r>
              <a:rPr lang="en-US" altLang="zh-CN" sz="2000" b="1" dirty="0" smtClean="0">
                <a:latin typeface="+mn-lt"/>
              </a:rPr>
              <a:t>8</a:t>
            </a:r>
            <a:r>
              <a:rPr lang="zh-CN" altLang="en-US" sz="2000" b="1" dirty="0" smtClean="0">
                <a:latin typeface="+mn-lt"/>
              </a:rPr>
              <a:t>位出生年月日（</a:t>
            </a:r>
            <a:r>
              <a:rPr lang="zh-CN" altLang="en-US" sz="2000" b="1" dirty="0">
                <a:latin typeface="+mn-lt"/>
              </a:rPr>
              <a:t>注意：第一个字母是大写Ｏ</a:t>
            </a:r>
            <a:r>
              <a:rPr lang="zh-CN" altLang="en-US" sz="2000" b="1" dirty="0" smtClean="0">
                <a:latin typeface="+mn-lt"/>
              </a:rPr>
              <a:t>）。例如：新生登录用户名：</a:t>
            </a:r>
            <a:r>
              <a:rPr lang="en-US" altLang="zh-CN" sz="2000" b="1" dirty="0" smtClean="0">
                <a:latin typeface="+mn-lt"/>
              </a:rPr>
              <a:t>2461001451875</a:t>
            </a:r>
            <a:r>
              <a:rPr lang="zh-CN" altLang="en-US" sz="2000" b="1" dirty="0" smtClean="0">
                <a:latin typeface="+mn-lt"/>
              </a:rPr>
              <a:t>　密码：</a:t>
            </a:r>
            <a:r>
              <a:rPr lang="en-US" altLang="zh-CN" sz="2000" b="1" dirty="0"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zh-CN" sz="2000" b="1" dirty="0" err="1">
                <a:latin typeface="Adobe 宋体 Std L" pitchFamily="18" charset="-122"/>
                <a:ea typeface="Adobe 宋体 Std L" pitchFamily="18" charset="-122"/>
              </a:rPr>
              <a:t>Ouchn</a:t>
            </a:r>
            <a:r>
              <a:rPr lang="en-US" altLang="zh-CN" sz="2000" b="1" dirty="0">
                <a:latin typeface="Adobe 宋体 Std L" pitchFamily="18" charset="-122"/>
                <a:ea typeface="Adobe 宋体 Std L" pitchFamily="18" charset="-122"/>
              </a:rPr>
              <a:t>@</a:t>
            </a:r>
            <a:r>
              <a:rPr lang="en-US" altLang="zh-CN" sz="2000" b="1" dirty="0" smtClean="0">
                <a:latin typeface="+mn-lt"/>
              </a:rPr>
              <a:t>19980623   </a:t>
            </a:r>
            <a:endParaRPr lang="en-US" altLang="zh-CN" sz="2000" b="1" dirty="0">
              <a:latin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1870" y="1854200"/>
            <a:ext cx="10639425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980" y="715010"/>
            <a:ext cx="109861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步：学习。</a:t>
            </a:r>
            <a:r>
              <a:rPr lang="zh-CN" altLang="en-US" b="1" dirty="0"/>
              <a:t>学生在个人空间中，可以看到</a:t>
            </a:r>
            <a:r>
              <a:rPr lang="en-US" altLang="zh-CN" b="1" dirty="0"/>
              <a:t>“</a:t>
            </a:r>
            <a:r>
              <a:rPr lang="zh-CN" altLang="en-US" b="1" dirty="0"/>
              <a:t>系统直通车</a:t>
            </a:r>
            <a:r>
              <a:rPr lang="en-US" altLang="zh-CN" b="1" dirty="0"/>
              <a:t>”“</a:t>
            </a:r>
            <a:r>
              <a:rPr lang="zh-CN" altLang="en-US" b="1" dirty="0"/>
              <a:t>办事服务</a:t>
            </a:r>
            <a:r>
              <a:rPr lang="en-US" altLang="zh-CN" b="1" dirty="0"/>
              <a:t>”“</a:t>
            </a:r>
            <a:r>
              <a:rPr lang="zh-CN" altLang="en-US" b="1" dirty="0"/>
              <a:t>我的待办</a:t>
            </a:r>
            <a:r>
              <a:rPr lang="en-US" altLang="zh-CN" b="1" dirty="0"/>
              <a:t>”“</a:t>
            </a:r>
            <a:r>
              <a:rPr lang="zh-CN" altLang="en-US" b="1" dirty="0"/>
              <a:t>我的申请</a:t>
            </a:r>
            <a:r>
              <a:rPr lang="en-US" altLang="zh-CN" b="1" dirty="0"/>
              <a:t>”“</a:t>
            </a:r>
            <a:r>
              <a:rPr lang="zh-CN" altLang="en-US" b="1" dirty="0"/>
              <a:t>我的课程</a:t>
            </a:r>
            <a:r>
              <a:rPr lang="en-US" altLang="zh-CN" b="1" dirty="0"/>
              <a:t>”</a:t>
            </a:r>
            <a:r>
              <a:rPr lang="zh-CN" altLang="en-US" b="1" dirty="0"/>
              <a:t>等栏目，学生在这里可以了解课程的学习、查阅数字图书馆、</a:t>
            </a:r>
            <a:r>
              <a:rPr lang="zh-CN" altLang="en-US" b="1" dirty="0">
                <a:sym typeface="+mn-ea"/>
              </a:rPr>
              <a:t>下载准考证、</a:t>
            </a:r>
            <a:r>
              <a:rPr lang="zh-CN" altLang="en-US" b="1" dirty="0"/>
              <a:t>查询成绩等。在</a:t>
            </a:r>
            <a:r>
              <a:rPr lang="en-US" altLang="zh-CN" b="1" dirty="0"/>
              <a:t>”</a:t>
            </a:r>
            <a:r>
              <a:rPr lang="zh-CN" altLang="en-US" b="1" dirty="0"/>
              <a:t>我的课程</a:t>
            </a:r>
            <a:r>
              <a:rPr lang="en-US" altLang="zh-CN" b="1" dirty="0"/>
              <a:t>“</a:t>
            </a:r>
            <a:r>
              <a:rPr lang="zh-CN" altLang="en-US" b="1" dirty="0"/>
              <a:t>中，学生可以查看自己正在学习的课程，点击课程右侧</a:t>
            </a:r>
            <a:r>
              <a:rPr lang="en-US" altLang="zh-CN" b="1" dirty="0"/>
              <a:t>”</a:t>
            </a:r>
            <a:r>
              <a:rPr lang="zh-CN" altLang="en-US" b="1" dirty="0"/>
              <a:t>去学习</a:t>
            </a:r>
            <a:r>
              <a:rPr lang="en-US" altLang="zh-CN" b="1" dirty="0"/>
              <a:t>“</a:t>
            </a:r>
            <a:r>
              <a:rPr lang="zh-CN" altLang="en-US" b="1" dirty="0"/>
              <a:t>按钮就可以进入课程</a:t>
            </a:r>
            <a:r>
              <a:rPr lang="zh-CN" altLang="en-US" b="1" dirty="0" smtClean="0"/>
              <a:t>页面进行学习了。</a:t>
            </a:r>
            <a:endParaRPr lang="en-US" altLang="zh-CN" b="1" dirty="0"/>
          </a:p>
        </p:txBody>
      </p:sp>
      <p:sp>
        <p:nvSpPr>
          <p:cNvPr id="8" name="Straight Connector 10"/>
          <p:cNvSpPr/>
          <p:nvPr/>
        </p:nvSpPr>
        <p:spPr>
          <a:xfrm>
            <a:off x="927841" y="166983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6775" y="1703070"/>
            <a:ext cx="10495915" cy="503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821.796850393701,&quot;width&quot;:4486.95748031496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ISPRING_PRESENTATION_TITLE" val="PowerPoint 演示文稿"/>
  <p:tag name="KSO_WPP_MARK_KEY" val="425a2cf3-b568-444d-82bc-3a64d07b8e70"/>
  <p:tag name="COMMONDATA" val="eyJoZGlkIjoiNzQ4MzQ5OWEyOTYxNjhjY2E2NTc0YzBiMGRlNGM3Mm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  <p:tag name="KSO_WM_UNIT_PLACING_PICTURE_USER_VIEWPORT" val="{&quot;height&quot;:7230,&quot;width&quot;:16755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WPS 演示</Application>
  <PresentationFormat>自定义</PresentationFormat>
  <Paragraphs>117</Paragraphs>
  <Slides>15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Arial Black</vt:lpstr>
      <vt:lpstr>微软雅黑</vt:lpstr>
      <vt:lpstr>黑体</vt:lpstr>
      <vt:lpstr>Times New Roman</vt:lpstr>
      <vt:lpstr>Calibri</vt:lpstr>
      <vt:lpstr>Adobe 宋体 Std L</vt:lpstr>
      <vt:lpstr>等线</vt:lpstr>
      <vt:lpstr>Arial Unicode MS</vt:lpstr>
      <vt:lpstr>等线 Light</vt:lpstr>
      <vt:lpstr>华文新魏</vt:lpstr>
      <vt:lpstr>思源黑体 CN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冰蓝</cp:lastModifiedBy>
  <cp:revision>670</cp:revision>
  <cp:lastPrinted>2022-11-09T08:15:00Z</cp:lastPrinted>
  <dcterms:created xsi:type="dcterms:W3CDTF">2018-02-24T06:24:00Z</dcterms:created>
  <dcterms:modified xsi:type="dcterms:W3CDTF">2024-05-27T09:02:10Z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F00A509D6037451CBD10DD5E9FCAC84A</vt:lpwstr>
  </property>
</Properties>
</file>