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  <p:sldMasterId id="2147483793" r:id="rId3"/>
    <p:sldMasterId id="2147483805" r:id="rId4"/>
    <p:sldMasterId id="2147483817" r:id="rId5"/>
  </p:sldMasterIdLst>
  <p:notesMasterIdLst>
    <p:notesMasterId r:id="rId41"/>
  </p:notesMasterIdLst>
  <p:sldIdLst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58" r:id="rId17"/>
    <p:sldId id="294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8" r:id="rId27"/>
    <p:sldId id="269" r:id="rId28"/>
    <p:sldId id="271" r:id="rId29"/>
    <p:sldId id="272" r:id="rId30"/>
    <p:sldId id="273" r:id="rId31"/>
    <p:sldId id="274" r:id="rId32"/>
    <p:sldId id="270" r:id="rId33"/>
    <p:sldId id="275" r:id="rId34"/>
    <p:sldId id="295" r:id="rId35"/>
    <p:sldId id="296" r:id="rId36"/>
    <p:sldId id="297" r:id="rId37"/>
    <p:sldId id="298" r:id="rId38"/>
    <p:sldId id="278" r:id="rId39"/>
    <p:sldId id="279" r:id="rId4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7EF0F-1E97-4142-AFD2-2402B03E9205}" type="datetimeFigureOut">
              <a:rPr lang="zh-CN" altLang="en-US" smtClean="0"/>
              <a:t>2024/5/26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71E54-EAF1-47A9-A0E1-D076CD8483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326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2024/5/26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2024/5/26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2024/5/26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2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28650" y="1122680"/>
            <a:ext cx="78867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28650" y="3602358"/>
            <a:ext cx="78867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87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97485"/>
            <a:ext cx="78867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702438"/>
            <a:ext cx="78867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95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959100"/>
            <a:ext cx="78867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722123"/>
            <a:ext cx="78867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03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6243921" y="4448612"/>
            <a:ext cx="5813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079" y="365125"/>
            <a:ext cx="78867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602" y="1482091"/>
            <a:ext cx="3915728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2368553"/>
            <a:ext cx="391668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493" y="1482091"/>
            <a:ext cx="3822859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493" y="2368553"/>
            <a:ext cx="3822859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28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97485"/>
            <a:ext cx="78867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04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9524" y="-1905"/>
            <a:ext cx="5263039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12595" y="457200"/>
            <a:ext cx="3294221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512119" y="1694180"/>
            <a:ext cx="3295174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89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630" y="-7620"/>
            <a:ext cx="5263039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7181" y="457200"/>
            <a:ext cx="3209925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07183" y="1694180"/>
            <a:ext cx="3210401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68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2024/5/26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0766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327028"/>
            <a:ext cx="78867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6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2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37E6-B281-466E-9543-F8B8F79D9FF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88E4-2821-4EF4-914F-0A84477B7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87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  <a:pPr/>
              <a:t>2024/5/26</a:t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550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2024/5/26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670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  <a:pPr/>
              <a:t>2024/5/26</a:t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423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2024/5/26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4350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2024/5/26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989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2024/5/26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151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1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90" y="4074176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2024/5/26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2024/5/26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4416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2024/5/26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602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2024/5/26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4847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2024/5/26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9572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2024/5/26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3406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  <a:pPr/>
              <a:t>2024/5/26</a:t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861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2024/5/26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635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  <a:pPr/>
              <a:t>2024/5/26</a:t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66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2024/5/26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9529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2024/5/26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36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2024/5/26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2024/5/26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809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2024/5/26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08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2024/5/26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6957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2024/5/26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8810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2024/5/26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015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2024/5/26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6979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  <a:pPr/>
              <a:t>2024/5/26</a:t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338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2024/5/26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188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  <a:pPr/>
              <a:t>2024/5/26</a:t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007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2024/5/26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146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3429002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2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2024/5/26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2024/5/26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568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2024/5/26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6201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2024/5/26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036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2024/5/26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595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2024/5/26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0915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2024/5/26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710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2024/5/26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22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2024/5/26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2024/5/26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2024/5/26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2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2024/5/26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6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5E4B403-A997-4FC3-975D-5C0BEDC27C27}" type="datetimeFigureOut">
              <a:rPr lang="zh-CN" altLang="en-US" smtClean="0"/>
              <a:t>2024/5/26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6250166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9" y="625016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effectLst>
            <a:outerShdw blurRad="88900" dist="101600" dir="5400000" algn="ctr" rotWithShape="0">
              <a:srgbClr val="000000">
                <a:alpha val="2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6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2024/5/26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327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2024/5/26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979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2024/5/26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149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one.ouchn.cn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4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714140118@qq.com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任意多边形: 形状 980"/>
          <p:cNvSpPr/>
          <p:nvPr userDrawn="1"/>
        </p:nvSpPr>
        <p:spPr>
          <a:xfrm>
            <a:off x="3850008" y="5"/>
            <a:ext cx="6818471" cy="8616315"/>
          </a:xfrm>
          <a:custGeom>
            <a:avLst/>
            <a:gdLst>
              <a:gd name="connsiteX0" fmla="*/ 0 w 7057432"/>
              <a:gd name="connsiteY0" fmla="*/ 0 h 6688669"/>
              <a:gd name="connsiteX1" fmla="*/ 7057432 w 7057432"/>
              <a:gd name="connsiteY1" fmla="*/ 0 h 6688669"/>
              <a:gd name="connsiteX2" fmla="*/ 7057432 w 7057432"/>
              <a:gd name="connsiteY2" fmla="*/ 5056661 h 6688669"/>
              <a:gd name="connsiteX3" fmla="*/ 4325320 w 7057432"/>
              <a:gd name="connsiteY3" fmla="*/ 5915816 h 6688669"/>
              <a:gd name="connsiteX4" fmla="*/ 665320 w 7057432"/>
              <a:gd name="connsiteY4" fmla="*/ 6276662 h 6688669"/>
              <a:gd name="connsiteX5" fmla="*/ 888700 w 7057432"/>
              <a:gd name="connsiteY5" fmla="*/ 4163140 h 6688669"/>
              <a:gd name="connsiteX6" fmla="*/ 2280531 w 7057432"/>
              <a:gd name="connsiteY6" fmla="*/ 1929337 h 6688669"/>
              <a:gd name="connsiteX7" fmla="*/ 79232 w 7057432"/>
              <a:gd name="connsiteY7" fmla="*/ 31096 h 668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57432" h="6688669">
                <a:moveTo>
                  <a:pt x="0" y="0"/>
                </a:moveTo>
                <a:lnTo>
                  <a:pt x="7057432" y="0"/>
                </a:lnTo>
                <a:lnTo>
                  <a:pt x="7057432" y="5056661"/>
                </a:lnTo>
                <a:cubicBezTo>
                  <a:pt x="6215461" y="4575535"/>
                  <a:pt x="4325320" y="5915816"/>
                  <a:pt x="4325320" y="5915816"/>
                </a:cubicBezTo>
                <a:cubicBezTo>
                  <a:pt x="1713489" y="7410746"/>
                  <a:pt x="665320" y="6276662"/>
                  <a:pt x="665320" y="6276662"/>
                </a:cubicBezTo>
                <a:cubicBezTo>
                  <a:pt x="-314118" y="5280042"/>
                  <a:pt x="888700" y="4163140"/>
                  <a:pt x="888700" y="4163140"/>
                </a:cubicBezTo>
                <a:cubicBezTo>
                  <a:pt x="2830390" y="2994689"/>
                  <a:pt x="2280531" y="1929337"/>
                  <a:pt x="2280531" y="1929337"/>
                </a:cubicBezTo>
                <a:cubicBezTo>
                  <a:pt x="2112996" y="938087"/>
                  <a:pt x="629611" y="253113"/>
                  <a:pt x="79232" y="31096"/>
                </a:cubicBezTo>
                <a:close/>
              </a:path>
            </a:pathLst>
          </a:custGeom>
          <a:gradFill>
            <a:gsLst>
              <a:gs pos="0">
                <a:srgbClr val="6D49E1"/>
              </a:gs>
              <a:gs pos="100000">
                <a:srgbClr val="2AA4E8"/>
              </a:gs>
            </a:gsLst>
            <a:lin ang="135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zh-CN" altLang="en-US">
              <a:solidFill>
                <a:srgbClr val="7EDCFF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635" t="50000" r="15313"/>
          <a:stretch>
            <a:fillRect/>
          </a:stretch>
        </p:blipFill>
        <p:spPr>
          <a:xfrm>
            <a:off x="4788024" y="1958975"/>
            <a:ext cx="5544616" cy="49403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-61111" y="1958975"/>
            <a:ext cx="5424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2AA4E8"/>
                </a:solidFill>
                <a:cs typeface="+mn-ea"/>
                <a:sym typeface="+mn-lt"/>
              </a:rPr>
              <a:t> </a:t>
            </a:r>
            <a:r>
              <a:rPr lang="zh-CN" altLang="en-US" sz="5400" b="1" dirty="0" smtClean="0">
                <a:solidFill>
                  <a:srgbClr val="2AA4E8"/>
                </a:solidFill>
                <a:cs typeface="+mn-ea"/>
                <a:sym typeface="+mn-lt"/>
              </a:rPr>
              <a:t>计算机应用</a:t>
            </a:r>
            <a:r>
              <a:rPr lang="zh-CN" altLang="en-US" sz="5400" b="1" dirty="0">
                <a:solidFill>
                  <a:srgbClr val="2AA4E8"/>
                </a:solidFill>
                <a:cs typeface="+mn-ea"/>
                <a:sym typeface="+mn-lt"/>
              </a:rPr>
              <a:t>基础</a:t>
            </a:r>
            <a:endParaRPr lang="en-US" altLang="zh-CN" sz="5400" b="1" dirty="0" smtClean="0">
              <a:solidFill>
                <a:srgbClr val="2AA4E8"/>
              </a:solidFill>
              <a:cs typeface="+mn-ea"/>
              <a:sym typeface="+mn-lt"/>
            </a:endParaRPr>
          </a:p>
          <a:p>
            <a:r>
              <a:rPr lang="en-US" altLang="zh-CN" sz="5400" b="1" dirty="0" smtClean="0">
                <a:solidFill>
                  <a:prstClr val="black"/>
                </a:solidFill>
                <a:cs typeface="+mn-ea"/>
                <a:sym typeface="+mn-lt"/>
              </a:rPr>
              <a:t>2024</a:t>
            </a:r>
            <a:r>
              <a:rPr lang="zh-CN" altLang="en-US" sz="5400" b="1" dirty="0">
                <a:solidFill>
                  <a:prstClr val="black"/>
                </a:solidFill>
                <a:cs typeface="+mn-ea"/>
                <a:sym typeface="+mn-lt"/>
              </a:rPr>
              <a:t>春</a:t>
            </a:r>
            <a:r>
              <a:rPr lang="zh-CN" altLang="en-US" sz="5400" b="1" dirty="0" smtClean="0">
                <a:solidFill>
                  <a:prstClr val="black"/>
                </a:solidFill>
                <a:cs typeface="+mn-ea"/>
                <a:sym typeface="+mn-lt"/>
              </a:rPr>
              <a:t>导</a:t>
            </a:r>
            <a:r>
              <a:rPr lang="zh-CN" altLang="en-US" sz="5400" b="1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学方案</a:t>
            </a:r>
            <a:endParaRPr lang="zh-CN" altLang="en-US" sz="5400" b="1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27648" y="4682495"/>
            <a:ext cx="3622360" cy="549275"/>
            <a:chOff x="599" y="7460"/>
            <a:chExt cx="4476" cy="865"/>
          </a:xfrm>
        </p:grpSpPr>
        <p:sp>
          <p:nvSpPr>
            <p:cNvPr id="10" name="矩形: 圆角 25"/>
            <p:cNvSpPr/>
            <p:nvPr/>
          </p:nvSpPr>
          <p:spPr>
            <a:xfrm>
              <a:off x="599" y="7460"/>
              <a:ext cx="4226" cy="80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6D49E1"/>
                </a:gs>
                <a:gs pos="100000">
                  <a:srgbClr val="2AA4E8"/>
                </a:gs>
              </a:gsLst>
              <a:lin ang="135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864" y="7598"/>
              <a:ext cx="4211" cy="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spc="600" dirty="0">
                  <a:solidFill>
                    <a:prstClr val="white"/>
                  </a:solidFill>
                  <a:cs typeface="+mn-ea"/>
                  <a:sym typeface="+mn-lt"/>
                </a:rPr>
                <a:t>制作</a:t>
              </a:r>
              <a:r>
                <a:rPr lang="zh-CN" altLang="en-US" sz="2400" b="1" spc="600" dirty="0" smtClean="0">
                  <a:solidFill>
                    <a:prstClr val="white"/>
                  </a:solidFill>
                  <a:cs typeface="+mn-ea"/>
                  <a:sym typeface="+mn-lt"/>
                </a:rPr>
                <a:t>人：乔少</a:t>
              </a:r>
              <a:r>
                <a:rPr lang="zh-CN" altLang="en-US" sz="2400" b="1" spc="600" dirty="0">
                  <a:solidFill>
                    <a:prstClr val="white"/>
                  </a:solidFill>
                  <a:cs typeface="+mn-ea"/>
                  <a:sym typeface="+mn-lt"/>
                </a:rPr>
                <a:t>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846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1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000" b="1" dirty="0" smtClean="0"/>
              <a:t>学习重点和难点</a:t>
            </a:r>
            <a:endParaRPr lang="zh-CN" altLang="en-US" sz="6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sz="2400" dirty="0" smtClean="0"/>
              <a:t>模块 </a:t>
            </a:r>
            <a:r>
              <a:rPr lang="en-US" altLang="zh-CN" sz="2400" dirty="0"/>
              <a:t>1——</a:t>
            </a:r>
            <a:r>
              <a:rPr lang="zh-CN" altLang="en-US" sz="2400" dirty="0"/>
              <a:t>计算机基础知识  </a:t>
            </a:r>
          </a:p>
          <a:p>
            <a:r>
              <a:rPr lang="zh-CN" altLang="en-US" sz="2400" dirty="0"/>
              <a:t>模块 </a:t>
            </a:r>
            <a:r>
              <a:rPr lang="en-US" altLang="zh-CN" sz="2400" dirty="0"/>
              <a:t>2   ——Windows   </a:t>
            </a:r>
            <a:r>
              <a:rPr lang="zh-CN" altLang="en-US" sz="2400" dirty="0"/>
              <a:t>操作系统模块 </a:t>
            </a:r>
            <a:endParaRPr lang="en-US" altLang="zh-CN" sz="2400" dirty="0" smtClean="0"/>
          </a:p>
          <a:p>
            <a:r>
              <a:rPr lang="zh-CN" altLang="en-US" sz="2400" dirty="0"/>
              <a:t>模块</a:t>
            </a:r>
            <a:r>
              <a:rPr lang="en-US" altLang="zh-CN" sz="2400" dirty="0" smtClean="0"/>
              <a:t>3  </a:t>
            </a:r>
            <a:r>
              <a:rPr lang="en-US" altLang="zh-CN" sz="2400" dirty="0"/>
              <a:t>——</a:t>
            </a:r>
            <a:r>
              <a:rPr lang="zh-CN" altLang="en-US" sz="2400" dirty="0"/>
              <a:t>计算机网络应用基础模块 </a:t>
            </a:r>
            <a:endParaRPr lang="en-US" altLang="zh-CN" sz="2400" dirty="0" smtClean="0"/>
          </a:p>
          <a:p>
            <a:r>
              <a:rPr lang="zh-CN" altLang="en-US" sz="2400" dirty="0"/>
              <a:t>模块</a:t>
            </a:r>
            <a:r>
              <a:rPr lang="en-US" altLang="zh-CN" sz="2400" dirty="0" smtClean="0"/>
              <a:t>4  </a:t>
            </a:r>
            <a:r>
              <a:rPr lang="en-US" altLang="zh-CN" sz="2400" dirty="0"/>
              <a:t>——Word  </a:t>
            </a:r>
            <a:r>
              <a:rPr lang="zh-CN" altLang="en-US" sz="2400" dirty="0"/>
              <a:t>文字处理系统</a:t>
            </a:r>
            <a:r>
              <a:rPr lang="zh-CN" altLang="en-US" sz="2400" dirty="0" smtClean="0"/>
              <a:t>模块</a:t>
            </a:r>
            <a:endParaRPr lang="en-US" altLang="zh-CN" sz="2400" dirty="0" smtClean="0"/>
          </a:p>
          <a:p>
            <a:r>
              <a:rPr lang="zh-CN" altLang="en-US" sz="2400" dirty="0"/>
              <a:t>模块</a:t>
            </a:r>
            <a:r>
              <a:rPr lang="zh-CN" altLang="en-US" sz="2400" dirty="0" smtClean="0"/>
              <a:t> </a:t>
            </a:r>
            <a:r>
              <a:rPr lang="en-US" altLang="zh-CN" sz="2400" dirty="0"/>
              <a:t>5  ——Excel </a:t>
            </a:r>
            <a:r>
              <a:rPr lang="zh-CN" altLang="en-US" sz="2400" dirty="0"/>
              <a:t>电子表格系统  </a:t>
            </a:r>
          </a:p>
          <a:p>
            <a:r>
              <a:rPr lang="zh-CN" altLang="en-US" sz="2400" dirty="0"/>
              <a:t>模块 </a:t>
            </a:r>
            <a:r>
              <a:rPr lang="en-US" altLang="zh-CN" sz="2400" dirty="0"/>
              <a:t>6  ——PowerPoint </a:t>
            </a:r>
            <a:r>
              <a:rPr lang="zh-CN" altLang="en-US" sz="2400" dirty="0"/>
              <a:t>电子演示文稿系统  </a:t>
            </a:r>
          </a:p>
          <a:p>
            <a:r>
              <a:rPr lang="zh-CN" altLang="en-US" sz="2400" dirty="0"/>
              <a:t>模块 </a:t>
            </a:r>
            <a:r>
              <a:rPr lang="en-US" altLang="zh-CN" sz="2400" dirty="0"/>
              <a:t>7  ——</a:t>
            </a:r>
            <a:r>
              <a:rPr lang="zh-CN" altLang="en-US" sz="2400" dirty="0"/>
              <a:t>计算机安全 </a:t>
            </a:r>
          </a:p>
          <a:p>
            <a:r>
              <a:rPr lang="zh-CN" altLang="en-US" sz="2400" dirty="0"/>
              <a:t>每一模块均包括教学内容、教学辅导、导学内容和上机实验指导四部分内容。 </a:t>
            </a:r>
          </a:p>
        </p:txBody>
      </p:sp>
    </p:spTree>
    <p:extLst>
      <p:ext uri="{BB962C8B-B14F-4D97-AF65-F5344CB8AC3E}">
        <p14:creationId xmlns:p14="http://schemas.microsoft.com/office/powerpoint/2010/main" val="274680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07288" cy="648072"/>
          </a:xfrm>
        </p:spPr>
        <p:txBody>
          <a:bodyPr>
            <a:noAutofit/>
          </a:bodyPr>
          <a:lstStyle/>
          <a:p>
            <a:pPr algn="l"/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完成网上课程学习及形成性作业操作步骤</a:t>
            </a:r>
            <a:r>
              <a:rPr lang="en-US" altLang="zh-CN" sz="3200" b="1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br>
              <a:rPr lang="en-US" altLang="zh-CN" sz="3200" b="1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第一步：</a:t>
            </a:r>
            <a:r>
              <a:rPr lang="zh-CN" altLang="en-US" sz="2800" b="1" dirty="0">
                <a:solidFill>
                  <a:schemeClr val="bg1"/>
                </a:solidFill>
              </a:rPr>
              <a:t>在浏览器地址栏中输入</a:t>
            </a:r>
            <a:r>
              <a:rPr lang="zh-CN" altLang="zh-CN" sz="2800" b="1" dirty="0">
                <a:solidFill>
                  <a:schemeClr val="bg1"/>
                </a:solidFill>
              </a:rPr>
              <a:t>网址：</a:t>
            </a:r>
            <a:r>
              <a:rPr lang="en-US" altLang="zh-CN" sz="2800" b="1" u="sng" dirty="0">
                <a:solidFill>
                  <a:schemeClr val="bg1"/>
                </a:solidFill>
                <a:hlinkClick r:id="rId2"/>
              </a:rPr>
              <a:t>http://one.ouchn.cn/</a:t>
            </a:r>
            <a:r>
              <a:rPr lang="zh-CN" altLang="en-US" sz="2800" b="1" dirty="0">
                <a:solidFill>
                  <a:schemeClr val="bg1"/>
                </a:solidFill>
              </a:rPr>
              <a:t>　，在打开的学习网首页点击　　　　　　右侧的“登录” 按钮。</a:t>
            </a:r>
            <a:r>
              <a:rPr lang="en-US" altLang="zh-CN" sz="2800" b="1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800" b="1" dirty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zh-CN" altLang="en-US" sz="2800" b="1" dirty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8784976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14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507288" cy="1152128"/>
          </a:xfrm>
        </p:spPr>
        <p:txBody>
          <a:bodyPr>
            <a:noAutofit/>
          </a:bodyPr>
          <a:lstStyle/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等线"/>
              </a:rPr>
              <a:t>第二步：</a:t>
            </a:r>
            <a:r>
              <a:rPr lang="zh-CN" altLang="zh-CN" sz="2800" b="1" dirty="0">
                <a:solidFill>
                  <a:schemeClr val="bg1"/>
                </a:solidFill>
                <a:latin typeface="等线"/>
              </a:rPr>
              <a:t>登录。学生</a:t>
            </a:r>
            <a:r>
              <a:rPr lang="zh-CN" altLang="en-US" sz="2800" b="1" dirty="0">
                <a:solidFill>
                  <a:schemeClr val="bg1"/>
                </a:solidFill>
                <a:latin typeface="等线"/>
              </a:rPr>
              <a:t>在</a:t>
            </a:r>
            <a:r>
              <a:rPr lang="zh-CN" altLang="zh-CN" sz="2800" b="1" dirty="0">
                <a:solidFill>
                  <a:schemeClr val="bg1"/>
                </a:solidFill>
                <a:latin typeface="等线"/>
              </a:rPr>
              <a:t>“登录”</a:t>
            </a:r>
            <a:r>
              <a:rPr lang="zh-CN" altLang="en-US" sz="2800" b="1" dirty="0">
                <a:solidFill>
                  <a:schemeClr val="bg1"/>
                </a:solidFill>
                <a:latin typeface="等线"/>
              </a:rPr>
              <a:t>页面</a:t>
            </a:r>
            <a:r>
              <a:rPr lang="zh-CN" altLang="zh-CN" sz="2800" b="1" dirty="0">
                <a:solidFill>
                  <a:schemeClr val="bg1"/>
                </a:solidFill>
                <a:latin typeface="等线"/>
              </a:rPr>
              <a:t>，输入用户名和密码，用户名是学生的学号，密码是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等线"/>
              </a:rPr>
              <a:t>Ouchn</a:t>
            </a:r>
            <a:r>
              <a:rPr lang="en-US" altLang="zh-CN" sz="2800" b="1" dirty="0" smtClean="0">
                <a:solidFill>
                  <a:schemeClr val="bg1"/>
                </a:solidFill>
                <a:latin typeface="等线"/>
              </a:rPr>
              <a:t>@</a:t>
            </a:r>
            <a:r>
              <a:rPr lang="zh-CN" altLang="en-US" sz="2800" b="1" dirty="0" smtClean="0">
                <a:solidFill>
                  <a:schemeClr val="bg1"/>
                </a:solidFill>
                <a:latin typeface="等线"/>
              </a:rPr>
              <a:t>八位出生年月日（</a:t>
            </a:r>
            <a:r>
              <a:rPr lang="zh-CN" altLang="en-US" sz="2800" b="1" dirty="0">
                <a:solidFill>
                  <a:schemeClr val="bg1"/>
                </a:solidFill>
                <a:latin typeface="等线"/>
              </a:rPr>
              <a:t>注意：第一个字母是大写Ｏ），再输入验证码，即可登录学习网，进入学生空间。</a:t>
            </a:r>
            <a:r>
              <a:rPr lang="en-US" altLang="zh-CN" sz="2800" b="1" dirty="0">
                <a:solidFill>
                  <a:schemeClr val="bg1"/>
                </a:solidFill>
                <a:latin typeface="等线"/>
              </a:rPr>
              <a:t/>
            </a:r>
            <a:br>
              <a:rPr lang="en-US" altLang="zh-CN" sz="2800" b="1" dirty="0">
                <a:solidFill>
                  <a:schemeClr val="bg1"/>
                </a:solidFill>
                <a:latin typeface="等线"/>
              </a:rPr>
            </a:b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 descr="C:\Users\Administrator\Documents\Tencent Files\714140118\Image\C2C\}R%BG]M%0XZVB16UG{B@B9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712968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131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1561" y="404664"/>
            <a:ext cx="7920880" cy="1224136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200" dirty="0" smtClean="0"/>
              <a:t>        </a:t>
            </a:r>
            <a:r>
              <a:rPr lang="zh-CN" altLang="en-US" sz="3100" dirty="0" smtClean="0"/>
              <a:t>为了操作方便可以在手机上进行学习和答题，可以点击二维码下载安装下面</a:t>
            </a:r>
            <a:r>
              <a:rPr lang="en-US" altLang="zh-CN" sz="3100" dirty="0" smtClean="0"/>
              <a:t>APP</a:t>
            </a:r>
            <a:r>
              <a:rPr lang="zh-CN" altLang="en-US" sz="3100" dirty="0" smtClean="0"/>
              <a:t>进行操作。</a:t>
            </a:r>
            <a:endParaRPr lang="zh-CN" altLang="en-US" sz="3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931" y="2054087"/>
            <a:ext cx="3627782" cy="4048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39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864096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zh-CN" dirty="0" smtClean="0"/>
              <a:t>第</a:t>
            </a:r>
            <a:r>
              <a:rPr lang="zh-CN" altLang="en-US" dirty="0" smtClean="0"/>
              <a:t>四</a:t>
            </a:r>
            <a:r>
              <a:rPr lang="zh-CN" altLang="zh-CN" dirty="0" smtClean="0"/>
              <a:t>步</a:t>
            </a:r>
            <a:r>
              <a:rPr lang="zh-CN" altLang="zh-CN" dirty="0"/>
              <a:t>：首先登录到学习页面，在学课程中选择</a:t>
            </a:r>
            <a:r>
              <a:rPr lang="zh-CN" altLang="zh-CN" dirty="0" smtClean="0"/>
              <a:t>《</a:t>
            </a:r>
            <a:r>
              <a:rPr lang="zh-CN" altLang="en-US" dirty="0" smtClean="0"/>
              <a:t>计算机应用</a:t>
            </a:r>
            <a:r>
              <a:rPr lang="zh-CN" altLang="en-US" dirty="0"/>
              <a:t>基础</a:t>
            </a:r>
            <a:r>
              <a:rPr lang="zh-CN" altLang="zh-CN" dirty="0" smtClean="0"/>
              <a:t>》</a:t>
            </a:r>
            <a:r>
              <a:rPr lang="zh-CN" altLang="zh-CN" dirty="0"/>
              <a:t>点击进入。</a:t>
            </a:r>
            <a:br>
              <a:rPr lang="zh-CN" altLang="zh-CN" dirty="0"/>
            </a:b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71296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76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dirty="0" smtClean="0"/>
              <a:t>第</a:t>
            </a:r>
            <a:r>
              <a:rPr lang="zh-CN" altLang="en-US" dirty="0" smtClean="0"/>
              <a:t>五</a:t>
            </a:r>
            <a:r>
              <a:rPr lang="zh-CN" altLang="zh-CN" dirty="0" smtClean="0"/>
              <a:t>步</a:t>
            </a:r>
            <a:r>
              <a:rPr lang="zh-CN" altLang="zh-CN" dirty="0"/>
              <a:t>：进入到课程学习主页</a:t>
            </a:r>
            <a:br>
              <a:rPr lang="zh-CN" altLang="zh-CN" dirty="0"/>
            </a:b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712968" cy="544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42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435280" cy="89836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dirty="0"/>
              <a:t>第五步：进入到课程学习主页，点击课程导学，查看</a:t>
            </a:r>
            <a:r>
              <a:rPr lang="zh-CN" altLang="en-US" dirty="0" smtClean="0"/>
              <a:t>课程导学。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71296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67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/>
              <a:t>第六步：点击进入到</a:t>
            </a:r>
            <a:r>
              <a:rPr lang="zh-CN" altLang="en-US" dirty="0" smtClean="0"/>
              <a:t>怎么学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78497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05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学习过程与学习资源配合使用图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276350"/>
            <a:ext cx="8784976" cy="5393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51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79513" y="1988840"/>
            <a:ext cx="8784976" cy="4869160"/>
          </a:xfrm>
        </p:spPr>
        <p:txBody>
          <a:bodyPr>
            <a:normAutofit/>
          </a:bodyPr>
          <a:lstStyle/>
          <a:p>
            <a:r>
              <a:rPr lang="en-US" altLang="zh-CN" dirty="0"/>
              <a:t>1. </a:t>
            </a:r>
            <a:r>
              <a:rPr lang="zh-CN" altLang="en-US" dirty="0"/>
              <a:t>考核</a:t>
            </a:r>
            <a:r>
              <a:rPr lang="zh-CN" altLang="en-US" dirty="0" smtClean="0"/>
              <a:t>目标</a:t>
            </a:r>
            <a:endParaRPr lang="zh-CN" altLang="en-US" dirty="0"/>
          </a:p>
          <a:p>
            <a:r>
              <a:rPr lang="zh-CN" altLang="en-US" dirty="0"/>
              <a:t>本课程以掌握计算机的基础知识、微型计算机的基本使用方法、文字和数据信息处理技术、计算机网络和一些工具软件的基本使用方法为最终目的，着重考察学生对基础知识、基本概念和基本操作技能的掌握情况</a:t>
            </a:r>
            <a:r>
              <a:rPr lang="zh-CN" altLang="en-US" dirty="0" smtClean="0"/>
              <a:t>。</a:t>
            </a:r>
            <a:endParaRPr lang="zh-CN" altLang="en-US" dirty="0"/>
          </a:p>
          <a:p>
            <a:r>
              <a:rPr lang="en-US" altLang="zh-CN" dirty="0"/>
              <a:t>2. </a:t>
            </a:r>
            <a:r>
              <a:rPr lang="zh-CN" altLang="en-US" dirty="0"/>
              <a:t>考核</a:t>
            </a:r>
            <a:r>
              <a:rPr lang="zh-CN" altLang="en-US" dirty="0" smtClean="0"/>
              <a:t>方式</a:t>
            </a:r>
            <a:endParaRPr lang="zh-CN" altLang="en-US" dirty="0"/>
          </a:p>
          <a:p>
            <a:r>
              <a:rPr lang="zh-CN" altLang="en-US" dirty="0"/>
              <a:t>本课程考核采取形成性考核和终结性考试相结合的方式。课程考核成绩实行百分制。</a:t>
            </a:r>
          </a:p>
          <a:p>
            <a:r>
              <a:rPr lang="zh-CN" altLang="en-US" dirty="0"/>
              <a:t>最终成绩</a:t>
            </a:r>
            <a:r>
              <a:rPr lang="en-US" altLang="zh-CN" dirty="0"/>
              <a:t>=</a:t>
            </a:r>
            <a:r>
              <a:rPr lang="zh-CN" altLang="en-US" dirty="0"/>
              <a:t>形成性考核*</a:t>
            </a:r>
            <a:r>
              <a:rPr lang="en-US" altLang="zh-CN" dirty="0"/>
              <a:t>50% + </a:t>
            </a:r>
            <a:r>
              <a:rPr lang="zh-CN" altLang="en-US" dirty="0"/>
              <a:t>终结性考试*</a:t>
            </a:r>
            <a:r>
              <a:rPr lang="en-US" altLang="zh-CN" dirty="0"/>
              <a:t>50%</a:t>
            </a:r>
          </a:p>
          <a:p>
            <a:r>
              <a:rPr lang="zh-CN" altLang="en-US" dirty="0"/>
              <a:t>最终成绩达到</a:t>
            </a:r>
            <a:r>
              <a:rPr lang="en-US" altLang="zh-CN" dirty="0"/>
              <a:t>60</a:t>
            </a:r>
            <a:r>
              <a:rPr lang="zh-CN" altLang="en-US" dirty="0"/>
              <a:t>分以上（及格），方可获得本课程相应学分。</a:t>
            </a: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 smtClean="0"/>
              <a:t>第七步</a:t>
            </a:r>
            <a:r>
              <a:rPr lang="zh-CN" altLang="en-US" dirty="0"/>
              <a:t>：点击进入到怎么考</a:t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92899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68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8000" dirty="0" smtClean="0"/>
              <a:t>目     录</a:t>
            </a:r>
            <a:endParaRPr lang="zh-CN" altLang="en-US" sz="8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zh-CN" altLang="en-US" sz="6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一、课程性质</a:t>
            </a:r>
            <a:endParaRPr lang="en-US" altLang="zh-CN" sz="6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zh-CN" altLang="en-US" sz="6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二、学习目标</a:t>
            </a:r>
            <a:endParaRPr lang="en-US" altLang="zh-CN" sz="6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zh-CN" altLang="en-US" sz="6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三、学习内容</a:t>
            </a:r>
            <a:endParaRPr lang="en-US" altLang="zh-CN" sz="6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zh-CN" altLang="en-US" sz="6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四、学习方法</a:t>
            </a:r>
            <a:endParaRPr lang="en-US" altLang="zh-CN" sz="6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zh-CN" altLang="en-US" sz="6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五、考核方式</a:t>
            </a:r>
            <a:endParaRPr lang="en-US" altLang="zh-CN" sz="6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zh-CN" altLang="en-US" sz="6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六、学习重点和难点</a:t>
            </a:r>
            <a:endParaRPr lang="en-US" altLang="zh-CN" sz="6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zh-CN" altLang="en-US" sz="6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七、国开学习平台学习方法</a:t>
            </a:r>
            <a:endParaRPr lang="en-US" altLang="zh-CN" sz="6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zh-CN" altLang="en-US" sz="6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八、历届试题解析</a:t>
            </a:r>
            <a:endParaRPr lang="en-US" altLang="zh-CN" sz="6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215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02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/>
              <a:t>第八步：点击这里完成作业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3"/>
            <a:ext cx="8712968" cy="468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96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363272" cy="1252728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dirty="0" smtClean="0"/>
              <a:t>第九步</a:t>
            </a:r>
            <a:r>
              <a:rPr lang="zh-CN" altLang="en-US" dirty="0"/>
              <a:t>：</a:t>
            </a:r>
            <a:r>
              <a:rPr lang="zh-CN" altLang="zh-CN" dirty="0"/>
              <a:t>点击</a:t>
            </a:r>
            <a:r>
              <a:rPr lang="zh-CN" altLang="zh-CN" dirty="0" smtClean="0"/>
              <a:t>这里</a:t>
            </a:r>
            <a:r>
              <a:rPr lang="zh-CN" altLang="en-US" dirty="0"/>
              <a:t>依次</a:t>
            </a:r>
            <a:r>
              <a:rPr lang="zh-CN" altLang="en-US" dirty="0" smtClean="0"/>
              <a:t>完成形考任务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77488"/>
            <a:ext cx="8784976" cy="525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06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60848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dirty="0" smtClean="0"/>
              <a:t>题型分为三种类型：单</a:t>
            </a:r>
            <a:r>
              <a:rPr lang="zh-CN" altLang="en-US" dirty="0"/>
              <a:t>选</a:t>
            </a:r>
            <a:r>
              <a:rPr lang="zh-CN" altLang="en-US" dirty="0" smtClean="0"/>
              <a:t>题、多</a:t>
            </a:r>
            <a:r>
              <a:rPr lang="zh-CN" altLang="en-US" dirty="0"/>
              <a:t>选</a:t>
            </a:r>
            <a:r>
              <a:rPr lang="zh-CN" altLang="en-US" dirty="0" smtClean="0"/>
              <a:t>题、判断题，采用随机抽题方法。</a:t>
            </a:r>
            <a:endParaRPr lang="zh-CN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36912"/>
            <a:ext cx="8784976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9"/>
            <a:ext cx="8856984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8" y="5373219"/>
            <a:ext cx="8681972" cy="148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7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6456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dirty="0"/>
              <a:t> </a:t>
            </a:r>
            <a:r>
              <a:rPr lang="zh-CN" altLang="en-US" dirty="0" smtClean="0"/>
              <a:t>       </a:t>
            </a:r>
            <a:r>
              <a:rPr lang="zh-CN" altLang="en-US" sz="3600" dirty="0" smtClean="0"/>
              <a:t>学习过程表现由教师根据学员平时的在线学习、发贴讨论、形考完成情况来综合打分。</a:t>
            </a:r>
            <a:endParaRPr lang="zh-CN" altLang="en-US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628800"/>
            <a:ext cx="878497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34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终结性考试的完成方法</a:t>
            </a:r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76859"/>
            <a:ext cx="8784976" cy="458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7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终结性考试</a:t>
            </a:r>
            <a:r>
              <a:rPr lang="zh-CN" altLang="en-US" dirty="0"/>
              <a:t>说明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1296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84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终结性考试评分标准</a:t>
            </a: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78497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80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 smtClean="0"/>
              <a:t>第十步</a:t>
            </a:r>
            <a:r>
              <a:rPr lang="zh-CN" altLang="en-US" dirty="0"/>
              <a:t>：点击学习论坛进行发贴讨论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1"/>
            <a:ext cx="878497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07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第十一步：发贴操作方法</a:t>
            </a:r>
            <a:endParaRPr lang="zh-CN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78497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21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600" b="1" dirty="0" smtClean="0"/>
              <a:t>课程性质</a:t>
            </a:r>
            <a:endParaRPr lang="zh-CN" altLang="en-US" sz="66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zh-CN" altLang="en-US" sz="2800" dirty="0">
                <a:solidFill>
                  <a:srgbClr val="141414"/>
                </a:solidFill>
                <a:latin typeface="微软雅黑"/>
              </a:rPr>
              <a:t>“计算机应用基础”是国家开放大学各专业统设选修的公共基础课程。该课程旨在使学生了解当代计算机系统的基本概念，掌握微型计算机操作系统的基本使用方法，掌握文字编辑、电子表格、电子演示文稿、多媒体、网络与</a:t>
            </a:r>
            <a:r>
              <a:rPr lang="en-US" altLang="zh-CN" sz="2800" dirty="0">
                <a:solidFill>
                  <a:srgbClr val="141414"/>
                </a:solidFill>
                <a:latin typeface="微软雅黑"/>
              </a:rPr>
              <a:t>Internet</a:t>
            </a:r>
            <a:r>
              <a:rPr lang="zh-CN" altLang="en-US" sz="2800" dirty="0">
                <a:solidFill>
                  <a:srgbClr val="141414"/>
                </a:solidFill>
                <a:latin typeface="微软雅黑"/>
              </a:rPr>
              <a:t>等基本知识和基本操作技能，了解信息安全的基础知识，为后续运用计算机进行学习和工作打下基础。</a:t>
            </a:r>
          </a:p>
          <a:p>
            <a:pPr algn="just"/>
            <a:r>
              <a:rPr lang="zh-CN" altLang="en-US" sz="2800" dirty="0">
                <a:solidFill>
                  <a:srgbClr val="141414"/>
                </a:solidFill>
                <a:latin typeface="微软雅黑"/>
              </a:rPr>
              <a:t>本课程课内学时为</a:t>
            </a:r>
            <a:r>
              <a:rPr lang="en-US" altLang="zh-CN" sz="2800" dirty="0">
                <a:solidFill>
                  <a:srgbClr val="141414"/>
                </a:solidFill>
                <a:latin typeface="微软雅黑"/>
              </a:rPr>
              <a:t>72</a:t>
            </a:r>
            <a:r>
              <a:rPr lang="zh-CN" altLang="en-US" sz="2800" dirty="0">
                <a:solidFill>
                  <a:srgbClr val="141414"/>
                </a:solidFill>
                <a:latin typeface="微软雅黑"/>
              </a:rPr>
              <a:t>学时，</a:t>
            </a:r>
            <a:r>
              <a:rPr lang="en-US" altLang="zh-CN" sz="2800" dirty="0">
                <a:solidFill>
                  <a:srgbClr val="141414"/>
                </a:solidFill>
                <a:latin typeface="微软雅黑"/>
              </a:rPr>
              <a:t>4</a:t>
            </a:r>
            <a:r>
              <a:rPr lang="zh-CN" altLang="en-US" sz="2800" dirty="0">
                <a:solidFill>
                  <a:srgbClr val="141414"/>
                </a:solidFill>
                <a:latin typeface="微软雅黑"/>
              </a:rPr>
              <a:t>学分。</a:t>
            </a:r>
          </a:p>
          <a:p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2437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94574" y="420429"/>
            <a:ext cx="7628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导学助学：进入“榆林市开放大学”网站主页，点击“导学助学”按钮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Straight Connector 10"/>
          <p:cNvSpPr/>
          <p:nvPr/>
        </p:nvSpPr>
        <p:spPr>
          <a:xfrm>
            <a:off x="695881" y="1374536"/>
            <a:ext cx="782554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10751"/>
            <a:ext cx="8712968" cy="494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73316"/>
            <a:ext cx="8784976" cy="4952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15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42195" y="619209"/>
            <a:ext cx="7838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在“导学助学”栏目里，点击“查看更多”按钮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Straight Connector 10"/>
          <p:cNvSpPr/>
          <p:nvPr/>
        </p:nvSpPr>
        <p:spPr>
          <a:xfrm>
            <a:off x="695881" y="1573316"/>
            <a:ext cx="782554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73316"/>
            <a:ext cx="8784976" cy="4952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86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39552" y="327255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在“信息搜索”框中，</a:t>
            </a:r>
            <a:r>
              <a:rPr lang="zh-CN" altLang="en-US" sz="2800" b="1" dirty="0">
                <a:solidFill>
                  <a:schemeClr val="bg1"/>
                </a:solidFill>
              </a:rPr>
              <a:t>输入课程名称或者课程</a:t>
            </a:r>
            <a:r>
              <a:rPr lang="en-US" altLang="zh-CN" sz="2800" b="1" dirty="0">
                <a:solidFill>
                  <a:schemeClr val="bg1"/>
                </a:solidFill>
              </a:rPr>
              <a:t>ID</a:t>
            </a:r>
            <a:r>
              <a:rPr lang="zh-CN" altLang="en-US" sz="2800" b="1" dirty="0">
                <a:solidFill>
                  <a:schemeClr val="bg1"/>
                </a:solidFill>
              </a:rPr>
              <a:t>号（通过专业规则查看），搜索所需课程资源，一般包括导学方案和形考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辅导。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Straight Connector 10"/>
          <p:cNvSpPr/>
          <p:nvPr/>
        </p:nvSpPr>
        <p:spPr>
          <a:xfrm>
            <a:off x="695881" y="1573316"/>
            <a:ext cx="782554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2198"/>
            <a:ext cx="8784976" cy="498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82199"/>
            <a:ext cx="8928992" cy="498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62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51520" y="1844824"/>
            <a:ext cx="8712968" cy="468052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计算机应用基础历年考题</a:t>
            </a:r>
            <a:endParaRPr lang="zh-CN" alt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0" name="TextBox1" r:id="rId2" imgW="8639280" imgH="4676760"/>
        </mc:Choice>
        <mc:Fallback>
          <p:control name="TextBox1" r:id="rId2" imgW="8639280" imgH="467676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3850" y="1844675"/>
                  <a:ext cx="8640763" cy="46799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5187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79512" y="2636912"/>
            <a:ext cx="8784975" cy="3789039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联系我们：如在学习过程中遇到问题，可以随时联系到课程任课教师，用</a:t>
            </a:r>
            <a:r>
              <a:rPr lang="en-US" altLang="zh-CN" sz="3200" dirty="0"/>
              <a:t>QQ</a:t>
            </a:r>
            <a:r>
              <a:rPr lang="zh-CN" altLang="en-US" sz="3200" dirty="0"/>
              <a:t>或者微信、打电话咨询，到学校来请教等方式都可以进行学习。</a:t>
            </a:r>
            <a:endParaRPr lang="en-US" altLang="zh-CN" sz="3200" dirty="0"/>
          </a:p>
          <a:p>
            <a:r>
              <a:rPr lang="en-US" altLang="zh-CN" sz="3200" dirty="0"/>
              <a:t>QQ</a:t>
            </a:r>
            <a:r>
              <a:rPr lang="zh-CN" altLang="en-US" sz="3200" dirty="0"/>
              <a:t>号码：</a:t>
            </a:r>
            <a:r>
              <a:rPr lang="en-US" altLang="zh-CN" sz="3200" dirty="0">
                <a:hlinkClick r:id="rId2"/>
              </a:rPr>
              <a:t>714140118@qq.com</a:t>
            </a:r>
            <a:endParaRPr lang="en-US" altLang="zh-CN" sz="3200" dirty="0"/>
          </a:p>
          <a:p>
            <a:r>
              <a:rPr lang="zh-CN" altLang="en-US" sz="3200" dirty="0"/>
              <a:t>微信号码与手机同号：</a:t>
            </a:r>
            <a:r>
              <a:rPr lang="en-US" altLang="zh-CN" sz="3200" dirty="0"/>
              <a:t>18991099833</a:t>
            </a:r>
            <a:endParaRPr lang="zh-CN" altLang="en-US" sz="32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 smtClean="0"/>
              <a:t>依次完成作业</a:t>
            </a:r>
            <a:r>
              <a:rPr lang="zh-CN" altLang="en-US" dirty="0"/>
              <a:t>，发贴十贴以上，完成课程学习任务。</a:t>
            </a:r>
          </a:p>
        </p:txBody>
      </p:sp>
    </p:spTree>
    <p:extLst>
      <p:ext uri="{BB962C8B-B14F-4D97-AF65-F5344CB8AC3E}">
        <p14:creationId xmlns:p14="http://schemas.microsoft.com/office/powerpoint/2010/main" val="231362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72068" y="1844825"/>
            <a:ext cx="7408333" cy="4281338"/>
          </a:xfrm>
        </p:spPr>
        <p:txBody>
          <a:bodyPr>
            <a:normAutofit/>
          </a:bodyPr>
          <a:lstStyle/>
          <a:p>
            <a:r>
              <a:rPr lang="zh-CN" altLang="en-US" sz="6600" dirty="0">
                <a:solidFill>
                  <a:schemeClr val="bg2">
                    <a:lumMod val="50000"/>
                  </a:schemeClr>
                </a:solidFill>
                <a:latin typeface="华文琥珀" pitchFamily="2" charset="-122"/>
                <a:ea typeface="华文琥珀" pitchFamily="2" charset="-122"/>
              </a:rPr>
              <a:t>祝同学们学习顺利</a:t>
            </a:r>
            <a:r>
              <a:rPr lang="zh-CN" altLang="en-US" sz="6600" dirty="0" smtClean="0">
                <a:solidFill>
                  <a:schemeClr val="bg2">
                    <a:lumMod val="50000"/>
                  </a:schemeClr>
                </a:solidFill>
                <a:latin typeface="华文琥珀" pitchFamily="2" charset="-122"/>
                <a:ea typeface="华文琥珀" pitchFamily="2" charset="-122"/>
              </a:rPr>
              <a:t>，</a:t>
            </a:r>
            <a:endParaRPr lang="en-US" altLang="zh-CN" sz="6600" dirty="0" smtClean="0">
              <a:solidFill>
                <a:schemeClr val="bg2">
                  <a:lumMod val="50000"/>
                </a:schemeClr>
              </a:solidFill>
              <a:latin typeface="华文琥珀" pitchFamily="2" charset="-122"/>
              <a:ea typeface="华文琥珀" pitchFamily="2" charset="-122"/>
            </a:endParaRPr>
          </a:p>
          <a:p>
            <a:pPr marL="0" indent="0">
              <a:buNone/>
            </a:pPr>
            <a:r>
              <a:rPr lang="zh-CN" altLang="en-US" sz="6600" dirty="0" smtClean="0">
                <a:solidFill>
                  <a:schemeClr val="bg2">
                    <a:lumMod val="50000"/>
                  </a:schemeClr>
                </a:solidFill>
                <a:latin typeface="华文琥珀" pitchFamily="2" charset="-122"/>
                <a:ea typeface="华文琥珀" pitchFamily="2" charset="-122"/>
              </a:rPr>
              <a:t>考</a:t>
            </a:r>
            <a:r>
              <a:rPr lang="zh-CN" altLang="en-US" sz="6600" dirty="0">
                <a:solidFill>
                  <a:schemeClr val="bg2">
                    <a:lumMod val="50000"/>
                  </a:schemeClr>
                </a:solidFill>
                <a:latin typeface="华文琥珀" pitchFamily="2" charset="-122"/>
                <a:ea typeface="华文琥珀" pitchFamily="2" charset="-122"/>
              </a:rPr>
              <a:t>出好成绩！！</a:t>
            </a:r>
          </a:p>
          <a:p>
            <a:endParaRPr lang="zh-CN" altLang="en-US" sz="66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83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7300" dirty="0" smtClean="0"/>
              <a:t/>
            </a:r>
            <a:br>
              <a:rPr lang="en-US" altLang="zh-CN" sz="7300" dirty="0" smtClean="0"/>
            </a:br>
            <a:r>
              <a:rPr lang="en-US" altLang="zh-CN" sz="7300" dirty="0"/>
              <a:t/>
            </a:r>
            <a:br>
              <a:rPr lang="en-US" altLang="zh-CN" sz="7300" dirty="0"/>
            </a:br>
            <a:r>
              <a:rPr lang="en-US" altLang="zh-CN" sz="7300" dirty="0" smtClean="0"/>
              <a:t/>
            </a:r>
            <a:br>
              <a:rPr lang="en-US" altLang="zh-CN" sz="7300" dirty="0" smtClean="0"/>
            </a:br>
            <a:r>
              <a:rPr lang="en-US" altLang="zh-CN" sz="7300" dirty="0" smtClean="0"/>
              <a:t/>
            </a:r>
            <a:br>
              <a:rPr lang="en-US" altLang="zh-CN" sz="7300" dirty="0" smtClean="0"/>
            </a:br>
            <a:r>
              <a:rPr lang="en-US" altLang="zh-CN" sz="7300" dirty="0"/>
              <a:t/>
            </a:r>
            <a:br>
              <a:rPr lang="en-US" altLang="zh-CN" sz="7300" dirty="0"/>
            </a:br>
            <a:r>
              <a:rPr lang="en-US" altLang="zh-CN" sz="7300" dirty="0" smtClean="0"/>
              <a:t/>
            </a:r>
            <a:br>
              <a:rPr lang="en-US" altLang="zh-CN" sz="7300" dirty="0" smtClean="0"/>
            </a:br>
            <a:r>
              <a:rPr lang="en-US" altLang="zh-CN" sz="7300" dirty="0"/>
              <a:t/>
            </a:r>
            <a:br>
              <a:rPr lang="en-US" altLang="zh-CN" sz="7300" dirty="0"/>
            </a:br>
            <a:r>
              <a:rPr lang="en-US" altLang="zh-CN" sz="7300" dirty="0" smtClean="0"/>
              <a:t/>
            </a:r>
            <a:br>
              <a:rPr lang="en-US" altLang="zh-CN" sz="7300" dirty="0" smtClean="0"/>
            </a:br>
            <a:r>
              <a:rPr lang="en-US" altLang="zh-CN" sz="7300" dirty="0"/>
              <a:t/>
            </a:r>
            <a:br>
              <a:rPr lang="en-US" altLang="zh-CN" sz="7300" dirty="0"/>
            </a:br>
            <a:r>
              <a:rPr lang="zh-CN" altLang="en-US" sz="7300" dirty="0" smtClean="0"/>
              <a:t>学习</a:t>
            </a:r>
            <a:r>
              <a:rPr lang="zh-CN" altLang="en-US" sz="7300" dirty="0"/>
              <a:t>目标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888432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通过</a:t>
            </a:r>
            <a:r>
              <a:rPr lang="zh-CN" altLang="en-US" b="1" dirty="0"/>
              <a:t>本课程的学习，希望您能够</a:t>
            </a:r>
            <a:r>
              <a:rPr lang="zh-CN" altLang="en-US" b="1" dirty="0" smtClean="0"/>
              <a:t>：</a:t>
            </a:r>
            <a:endParaRPr lang="en-US" altLang="zh-CN" b="1" dirty="0" smtClean="0"/>
          </a:p>
          <a:p>
            <a:r>
              <a:rPr lang="en-US" altLang="zh-CN" b="1" dirty="0" smtClean="0"/>
              <a:t>1</a:t>
            </a:r>
            <a:r>
              <a:rPr lang="zh-CN" altLang="en-US" b="1" dirty="0" smtClean="0"/>
              <a:t>、了解</a:t>
            </a:r>
            <a:r>
              <a:rPr lang="zh-CN" altLang="en-US" b="1" dirty="0"/>
              <a:t>当代计算机系统的基本</a:t>
            </a:r>
            <a:r>
              <a:rPr lang="zh-CN" altLang="en-US" b="1" dirty="0" smtClean="0"/>
              <a:t>概念</a:t>
            </a:r>
            <a:endParaRPr lang="en-US" altLang="zh-CN" b="1" dirty="0" smtClean="0"/>
          </a:p>
          <a:p>
            <a:r>
              <a:rPr lang="en-US" altLang="zh-CN" b="1" dirty="0" smtClean="0"/>
              <a:t>2</a:t>
            </a:r>
            <a:r>
              <a:rPr lang="zh-CN" altLang="en-US" b="1" dirty="0" smtClean="0"/>
              <a:t>、掌握</a:t>
            </a:r>
            <a:r>
              <a:rPr lang="zh-CN" altLang="en-US" b="1" dirty="0"/>
              <a:t>微型计算机操作系统的基本使用</a:t>
            </a:r>
            <a:r>
              <a:rPr lang="zh-CN" altLang="en-US" b="1" dirty="0" smtClean="0"/>
              <a:t>方法</a:t>
            </a:r>
            <a:endParaRPr lang="en-US" altLang="zh-CN" b="1" dirty="0" smtClean="0"/>
          </a:p>
          <a:p>
            <a:r>
              <a:rPr lang="en-US" altLang="zh-CN" b="1" dirty="0" smtClean="0"/>
              <a:t>3</a:t>
            </a:r>
            <a:r>
              <a:rPr lang="zh-CN" altLang="en-US" b="1" dirty="0" smtClean="0"/>
              <a:t>、了解</a:t>
            </a:r>
            <a:r>
              <a:rPr lang="zh-CN" altLang="en-US" b="1" dirty="0"/>
              <a:t>并掌握文字编辑、电子表格、电子演示文稿、网络使用、多媒体等软件的基本知识和</a:t>
            </a:r>
            <a:r>
              <a:rPr lang="zh-CN" altLang="en-US" b="1" dirty="0" smtClean="0"/>
              <a:t>操作技能</a:t>
            </a:r>
            <a:endParaRPr lang="en-US" altLang="zh-CN" b="1" dirty="0" smtClean="0"/>
          </a:p>
          <a:p>
            <a:r>
              <a:rPr lang="en-US" altLang="zh-CN" b="1" dirty="0" smtClean="0"/>
              <a:t>4</a:t>
            </a:r>
            <a:r>
              <a:rPr lang="zh-CN" altLang="en-US" b="1" dirty="0" smtClean="0"/>
              <a:t>、了解</a:t>
            </a:r>
            <a:r>
              <a:rPr lang="zh-CN" altLang="en-US" b="1" dirty="0"/>
              <a:t>信息安全的</a:t>
            </a:r>
            <a:r>
              <a:rPr lang="zh-CN" altLang="en-US" b="1" dirty="0" smtClean="0"/>
              <a:t>知识 </a:t>
            </a:r>
            <a:endParaRPr lang="zh-CN" altLang="en-US" b="1" dirty="0"/>
          </a:p>
          <a:p>
            <a:endParaRPr lang="zh-CN" altLang="en-US" b="1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4494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600" b="1" dirty="0"/>
              <a:t>学习内容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792088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70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600" b="1" dirty="0" smtClean="0">
                <a:latin typeface="+mj-ea"/>
              </a:rPr>
              <a:t>课程</a:t>
            </a:r>
            <a:r>
              <a:rPr lang="zh-CN" altLang="en-US" sz="6600" b="1" dirty="0">
                <a:latin typeface="+mj-ea"/>
              </a:rPr>
              <a:t>学习</a:t>
            </a:r>
            <a:r>
              <a:rPr lang="zh-CN" altLang="en-US" sz="6600" b="1" dirty="0" smtClean="0">
                <a:latin typeface="+mj-ea"/>
              </a:rPr>
              <a:t>方法</a:t>
            </a:r>
            <a:endParaRPr lang="zh-CN" altLang="en-US" sz="6600" b="1" dirty="0">
              <a:latin typeface="+mj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72816"/>
            <a:ext cx="8435280" cy="5085184"/>
          </a:xfrm>
        </p:spPr>
        <p:txBody>
          <a:bodyPr>
            <a:normAutofit fontScale="92500"/>
          </a:bodyPr>
          <a:lstStyle/>
          <a:p>
            <a:r>
              <a:rPr lang="zh-CN" altLang="en-US" dirty="0"/>
              <a:t>本课程</a:t>
            </a:r>
            <a:r>
              <a:rPr lang="zh-CN" altLang="en-US" dirty="0" smtClean="0"/>
              <a:t>共</a:t>
            </a:r>
            <a:r>
              <a:rPr lang="en-US" altLang="zh-CN" dirty="0"/>
              <a:t>7</a:t>
            </a:r>
            <a:r>
              <a:rPr lang="zh-CN" altLang="en-US" dirty="0" smtClean="0"/>
              <a:t>章</a:t>
            </a:r>
            <a:r>
              <a:rPr lang="zh-CN" altLang="en-US" dirty="0"/>
              <a:t>，</a:t>
            </a:r>
            <a:r>
              <a:rPr lang="zh-CN" altLang="en-US" dirty="0" smtClean="0"/>
              <a:t>建议按照</a:t>
            </a:r>
            <a:r>
              <a:rPr lang="zh-CN" altLang="en-US" dirty="0"/>
              <a:t>“导学</a:t>
            </a:r>
            <a:r>
              <a:rPr lang="en-US" altLang="zh-CN" dirty="0"/>
              <a:t>—</a:t>
            </a:r>
            <a:r>
              <a:rPr lang="zh-CN" altLang="en-US" dirty="0"/>
              <a:t>知识学习</a:t>
            </a:r>
            <a:r>
              <a:rPr lang="en-US" altLang="zh-CN" dirty="0"/>
              <a:t>—</a:t>
            </a:r>
            <a:r>
              <a:rPr lang="zh-CN" altLang="en-US" dirty="0" smtClean="0"/>
              <a:t>专题活动</a:t>
            </a:r>
            <a:r>
              <a:rPr lang="en-US" altLang="zh-CN" dirty="0"/>
              <a:t>—</a:t>
            </a:r>
            <a:r>
              <a:rPr lang="zh-CN" altLang="en-US" dirty="0"/>
              <a:t>本章小结（本章自测）</a:t>
            </a:r>
            <a:r>
              <a:rPr lang="en-US" altLang="zh-CN" dirty="0"/>
              <a:t>—</a:t>
            </a:r>
            <a:r>
              <a:rPr lang="zh-CN" altLang="en-US" dirty="0"/>
              <a:t>拓展学习”的循序渐进完成课程学习。</a:t>
            </a:r>
          </a:p>
          <a:p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）导学：了解课程的学习内容、重难点和学习任务；</a:t>
            </a:r>
          </a:p>
          <a:p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）知识学习：跟着老师学各章的重难点知识。及时完成“边学边练”（不计入最终考核成绩），即时检测学习效果；</a:t>
            </a:r>
          </a:p>
          <a:p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）专题活动：参与实践任务或案例讨论，将所学理论更好的应用于实践；</a:t>
            </a:r>
          </a:p>
          <a:p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）本章小结：按知识体系图归纳、回顾章内知识，通过测验及时检测学习效果；</a:t>
            </a:r>
          </a:p>
          <a:p>
            <a:r>
              <a:rPr lang="zh-CN" altLang="en-US" dirty="0"/>
              <a:t>（</a:t>
            </a:r>
            <a:r>
              <a:rPr lang="en-US" altLang="zh-CN" dirty="0"/>
              <a:t>5</a:t>
            </a:r>
            <a:r>
              <a:rPr lang="zh-CN" altLang="en-US" dirty="0"/>
              <a:t>）拓展学习：若学有余力，可以查看拓展资源，以开阔视野。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781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000" b="1" dirty="0"/>
              <a:t>考核方式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>
            <a:normAutofit/>
          </a:bodyPr>
          <a:lstStyle/>
          <a:p>
            <a:r>
              <a:rPr lang="zh-CN" altLang="en-US" sz="3200" dirty="0" smtClean="0"/>
              <a:t>        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4" y="2132856"/>
            <a:ext cx="8411467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zh-CN" altLang="en-US" sz="6000" dirty="0" smtClean="0"/>
              <a:t>形成性考核</a:t>
            </a:r>
            <a:endParaRPr lang="zh-CN" altLang="en-US" sz="6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700808"/>
            <a:ext cx="849694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10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600" dirty="0"/>
              <a:t>终结性性</a:t>
            </a:r>
            <a:r>
              <a:rPr lang="zh-CN" altLang="en-US" sz="6600" dirty="0" smtClean="0"/>
              <a:t>考试</a:t>
            </a:r>
            <a:endParaRPr lang="zh-CN" altLang="en-US" sz="6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17856"/>
          </a:xfrm>
        </p:spPr>
        <p:txBody>
          <a:bodyPr>
            <a:noAutofit/>
          </a:bodyPr>
          <a:lstStyle/>
          <a:p>
            <a:endParaRPr lang="zh-CN" altLang="en-US" sz="2400" dirty="0"/>
          </a:p>
          <a:p>
            <a:pPr marL="0" indent="0">
              <a:buNone/>
            </a:pPr>
            <a:endParaRPr lang="zh-CN" alt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57388"/>
            <a:ext cx="8496944" cy="4351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51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lrxjyaz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2344</TotalTime>
  <Words>924</Words>
  <Application>Microsoft Office PowerPoint</Application>
  <PresentationFormat>全屏显示(4:3)</PresentationFormat>
  <Paragraphs>81</Paragraphs>
  <Slides>35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5</vt:i4>
      </vt:variant>
      <vt:variant>
        <vt:lpstr>幻灯片标题</vt:lpstr>
      </vt:variant>
      <vt:variant>
        <vt:i4>35</vt:i4>
      </vt:variant>
    </vt:vector>
  </HeadingPairs>
  <TitlesOfParts>
    <vt:vector size="40" baseType="lpstr">
      <vt:lpstr>波形</vt:lpstr>
      <vt:lpstr>第一PPT，www.1ppt.com</vt:lpstr>
      <vt:lpstr>流畅</vt:lpstr>
      <vt:lpstr>1_流畅</vt:lpstr>
      <vt:lpstr>2_流畅</vt:lpstr>
      <vt:lpstr>PowerPoint 演示文稿</vt:lpstr>
      <vt:lpstr>目     录</vt:lpstr>
      <vt:lpstr>课程性质</vt:lpstr>
      <vt:lpstr>         学习目标 </vt:lpstr>
      <vt:lpstr>学习内容</vt:lpstr>
      <vt:lpstr>课程学习方法</vt:lpstr>
      <vt:lpstr>考核方式</vt:lpstr>
      <vt:lpstr>形成性考核</vt:lpstr>
      <vt:lpstr>终结性性考试</vt:lpstr>
      <vt:lpstr>学习重点和难点</vt:lpstr>
      <vt:lpstr>完成网上课程学习及形成性作业操作步骤: 第一步：在浏览器地址栏中输入网址：http://one.ouchn.cn/　，在打开的学习网首页点击　　　　　　右侧的“登录” 按钮。   </vt:lpstr>
      <vt:lpstr>第二步：登录。学生在“登录”页面，输入用户名和密码，用户名是学生的学号，密码是Ouchn@八位出生年月日（注意：第一个字母是大写Ｏ），再输入验证码，即可登录学习网，进入学生空间。 </vt:lpstr>
      <vt:lpstr>        为了操作方便可以在手机上进行学习和答题，可以点击二维码下载安装下面APP进行操作。</vt:lpstr>
      <vt:lpstr>第四步：首先登录到学习页面，在学课程中选择《计算机应用基础》点击进入。 </vt:lpstr>
      <vt:lpstr>第五步：进入到课程学习主页 </vt:lpstr>
      <vt:lpstr>第五步：进入到课程学习主页，点击课程导学，查看课程导学。 </vt:lpstr>
      <vt:lpstr>第六步：点击进入到怎么学 </vt:lpstr>
      <vt:lpstr>学习过程与学习资源配合使用图</vt:lpstr>
      <vt:lpstr>第七步：点击进入到怎么考 </vt:lpstr>
      <vt:lpstr>PowerPoint 演示文稿</vt:lpstr>
      <vt:lpstr>第八步：点击这里完成作业</vt:lpstr>
      <vt:lpstr>第九步：点击这里依次完成形考任务</vt:lpstr>
      <vt:lpstr>题型分为三种类型：单选题、多选题、判断题，采用随机抽题方法。</vt:lpstr>
      <vt:lpstr>        学习过程表现由教师根据学员平时的在线学习、发贴讨论、形考完成情况来综合打分。</vt:lpstr>
      <vt:lpstr>终结性考试的完成方法</vt:lpstr>
      <vt:lpstr>终结性考试说明</vt:lpstr>
      <vt:lpstr>终结性考试评分标准</vt:lpstr>
      <vt:lpstr>第十步：点击学习论坛进行发贴讨论</vt:lpstr>
      <vt:lpstr>第十一步：发贴操作方法</vt:lpstr>
      <vt:lpstr>PowerPoint 演示文稿</vt:lpstr>
      <vt:lpstr>PowerPoint 演示文稿</vt:lpstr>
      <vt:lpstr>PowerPoint 演示文稿</vt:lpstr>
      <vt:lpstr>计算机应用基础历年考题</vt:lpstr>
      <vt:lpstr>依次完成作业，发贴十贴以上，完成课程学习任务。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2019秋导学方案</dc:title>
  <dc:creator>ylddypf</dc:creator>
  <cp:lastModifiedBy>Administrator</cp:lastModifiedBy>
  <cp:revision>103</cp:revision>
  <dcterms:created xsi:type="dcterms:W3CDTF">2019-11-28T06:42:27Z</dcterms:created>
  <dcterms:modified xsi:type="dcterms:W3CDTF">2024-05-26T13:21:08Z</dcterms:modified>
</cp:coreProperties>
</file>