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8" r:id="rId3"/>
    <p:sldId id="283" r:id="rId4"/>
    <p:sldId id="284" r:id="rId5"/>
    <p:sldId id="290" r:id="rId6"/>
    <p:sldId id="270" r:id="rId7"/>
    <p:sldId id="265" r:id="rId8"/>
    <p:sldId id="281" r:id="rId9"/>
    <p:sldId id="263" r:id="rId10"/>
    <p:sldId id="291" r:id="rId11"/>
    <p:sldId id="272" r:id="rId12"/>
    <p:sldId id="285" r:id="rId13"/>
    <p:sldId id="261" r:id="rId14"/>
    <p:sldId id="288" r:id="rId15"/>
    <p:sldId id="287" r:id="rId16"/>
    <p:sldId id="289" r:id="rId17"/>
    <p:sldId id="276" r:id="rId18"/>
    <p:sldId id="275" r:id="rId19"/>
    <p:sldId id="274" r:id="rId20"/>
    <p:sldId id="269" r:id="rId21"/>
    <p:sldId id="268" r:id="rId22"/>
  </p:sldIdLst>
  <p:sldSz cx="9144000" cy="6858000" type="screen4x3"/>
  <p:notesSz cx="6858000" cy="9144000"/>
  <p:custDataLst>
    <p:tags r:id="rId27"/>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82" d="100"/>
          <a:sy n="82" d="100"/>
        </p:scale>
        <p:origin x="-161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3" name="椭圆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dk1"/>
              </a:solidFill>
              <a:effectLst/>
              <a:uLnTx/>
              <a:uFillTx/>
              <a:latin typeface="+mn-lt"/>
              <a:ea typeface="+mn-ea"/>
              <a:cs typeface="+mn-cs"/>
            </a:endParaRPr>
          </a:p>
        </p:txBody>
      </p:sp>
      <p:sp>
        <p:nvSpPr>
          <p:cNvPr id="2" name="椭圆 13"/>
          <p:cNvSpPr/>
          <p:nvPr/>
        </p:nvSpPr>
        <p:spPr>
          <a:xfrm>
            <a:off x="1157288" y="1344613"/>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dk1"/>
              </a:solidFill>
              <a:effectLst/>
              <a:uLnTx/>
              <a:uFillTx/>
              <a:latin typeface="+mn-lt"/>
              <a:ea typeface="+mn-ea"/>
              <a:cs typeface="+mn-cs"/>
            </a:endParaRPr>
          </a:p>
        </p:txBody>
      </p:sp>
      <p:sp>
        <p:nvSpPr>
          <p:cNvPr id="14" name="标题 13"/>
          <p:cNvSpPr>
            <a:spLocks noGrp="1"/>
          </p:cNvSpPr>
          <p:nvPr>
            <p:ph type="ctrTitle"/>
          </p:nvPr>
        </p:nvSpPr>
        <p:spPr>
          <a:xfrm>
            <a:off x="1432560" y="359898"/>
            <a:ext cx="7406640" cy="1472184"/>
          </a:xfrm>
        </p:spPr>
        <p:txBody>
          <a:bodyPr anchor="b"/>
          <a:lstStyle>
            <a:lvl1pPr algn="l">
              <a:defRPr/>
            </a:lvl1pPr>
          </a:lstStyle>
          <a:p>
            <a:r>
              <a:rPr lang="zh-CN" altLang="en-US" smtClean="0"/>
              <a:t>单击此处编辑母版标题样式</a:t>
            </a:r>
            <a:endParaRPr lang="en-US"/>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6" name="日期占位符 6"/>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17" name="页脚占位符 19"/>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18" name="灯片编号占位符 9"/>
          <p:cNvSpPr>
            <a:spLocks noGrp="1"/>
          </p:cNvSpPr>
          <p:nvPr>
            <p:ph type="sldNum" sz="quarter" idx="4"/>
          </p:nvPr>
        </p:nvSpPr>
        <p:spPr>
          <a:xfrm>
            <a:off x="8613775" y="6305550"/>
            <a:ext cx="457200" cy="476250"/>
          </a:xfrm>
          <a:prstGeom prst="rect">
            <a:avLst/>
          </a:prstGeom>
        </p:spPr>
        <p:txBody>
          <a:bodyPr anchor="b"/>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1143000" y="274640"/>
            <a:ext cx="55626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3" name="矩形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dk1"/>
              </a:solidFill>
              <a:effectLst/>
              <a:uLnTx/>
              <a:uFillTx/>
              <a:latin typeface="+mn-lt"/>
              <a:ea typeface="+mn-ea"/>
              <a:cs typeface="+mn-cs"/>
            </a:endParaRPr>
          </a:p>
        </p:txBody>
      </p:sp>
      <p:sp>
        <p:nvSpPr>
          <p:cNvPr id="17" name="椭圆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dk1"/>
              </a:solidFill>
              <a:effectLst/>
              <a:uLnTx/>
              <a:uFillTx/>
              <a:latin typeface="+mn-lt"/>
              <a:ea typeface="+mn-ea"/>
              <a:cs typeface="+mn-cs"/>
            </a:endParaRPr>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18" name="日期占位符 3"/>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19" name="页脚占位符 4"/>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5"/>
          <p:cNvSpPr>
            <a:spLocks noGrp="1"/>
          </p:cNvSpPr>
          <p:nvPr>
            <p:ph type="sldNum" sz="quarter" idx="4"/>
          </p:nvPr>
        </p:nvSpPr>
        <p:spPr>
          <a:xfrm>
            <a:off x="8613775" y="6305550"/>
            <a:ext cx="457200" cy="476250"/>
          </a:xfrm>
          <a:prstGeom prst="rect">
            <a:avLst/>
          </a:prstGeom>
        </p:spPr>
        <p:txBody>
          <a:bodyPr anchor="b"/>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lstStyle>
            <a:lvl1pPr algn="ctr">
              <a:defRPr sz="4500" b="1" cap="none" baseline="0"/>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3" name="矩形 12"/>
          <p:cNvSpPr/>
          <p:nvPr/>
        </p:nvSpPr>
        <p:spPr>
          <a:xfrm>
            <a:off x="1014413" y="0"/>
            <a:ext cx="81295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6" name="日期占位符 1"/>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17" name="页脚占位符 2"/>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18" name="灯片编号占位符 3"/>
          <p:cNvSpPr>
            <a:spLocks noGrp="1"/>
          </p:cNvSpPr>
          <p:nvPr>
            <p:ph type="sldNum" sz="quarter" idx="4"/>
          </p:nvPr>
        </p:nvSpPr>
        <p:spPr>
          <a:xfrm>
            <a:off x="8613775" y="6305550"/>
            <a:ext cx="457200" cy="476250"/>
          </a:xfrm>
          <a:prstGeom prst="rect">
            <a:avLst/>
          </a:prstGeom>
        </p:spPr>
        <p:txBody>
          <a:bodyPr anchor="b"/>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zh-CN" altLang="en-US" smtClean="0"/>
              <a:t>单击此处编辑母版标题样式</a:t>
            </a:r>
            <a:endParaRPr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3" name="矩形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marL="0" marR="0" lvl="0" indent="-283210" algn="l" defTabSz="914400" rtl="0" eaLnBrk="1" fontAlgn="base" latinLnBrk="0" hangingPunct="1">
              <a:lnSpc>
                <a:spcPts val="3000"/>
              </a:lnSpc>
              <a:spcBef>
                <a:spcPts val="600"/>
              </a:spcBef>
              <a:spcAft>
                <a:spcPct val="0"/>
              </a:spcAft>
              <a:buClr>
                <a:schemeClr val="accent1"/>
              </a:buClr>
              <a:buSzPct val="80000"/>
              <a:buFont typeface="Wingdings 2" panose="05020102010507070707"/>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4" name="流程图: 过程 13"/>
          <p:cNvSpPr/>
          <p:nvPr/>
        </p:nvSpPr>
        <p:spPr>
          <a:xfrm rot="19468671">
            <a:off x="396875" y="954088"/>
            <a:ext cx="685800"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6" name="流程图: 过程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vert="horz" wrap="square" lIns="91440" tIns="274320" rIns="91440" bIns="45720" numCol="1" anchor="t" anchorCtr="0" compatLnSpc="1">
            <a:normAutofit/>
          </a:bodyPr>
          <a:lstStyle>
            <a:lvl1pPr indent="0">
              <a:buNone/>
              <a:defRPr sz="3200"/>
            </a:lvl1pPr>
          </a:lstStyle>
          <a:p>
            <a:pPr marL="365125"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17" name="日期占位符 4"/>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18" name="页脚占位符 5"/>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19" name="灯片编号占位符 6"/>
          <p:cNvSpPr>
            <a:spLocks noGrp="1"/>
          </p:cNvSpPr>
          <p:nvPr>
            <p:ph type="sldNum" sz="quarter" idx="4"/>
          </p:nvPr>
        </p:nvSpPr>
        <p:spPr>
          <a:xfrm>
            <a:off x="8613775" y="6305550"/>
            <a:ext cx="457200" cy="476250"/>
          </a:xfrm>
          <a:prstGeom prst="rect">
            <a:avLst/>
          </a:prstGeom>
        </p:spPr>
        <p:txBody>
          <a:bodyPr anchor="b"/>
          <a:p>
            <a:pPr algn="ctr">
              <a:buNone/>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p:sp>
        <p:nvSpPr>
          <p:cNvPr id="7" name="饼形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168275" y="20638"/>
            <a:ext cx="1703388" cy="170338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5" name="标题占位符 4"/>
          <p:cNvSpPr>
            <a:spLocks noGrp="1"/>
          </p:cNvSpPr>
          <p:nvPr>
            <p:ph type="title"/>
          </p:nvPr>
        </p:nvSpPr>
        <p:spPr>
          <a:xfrm>
            <a:off x="1435100" y="274638"/>
            <a:ext cx="7499350" cy="1143000"/>
          </a:xfrm>
          <a:prstGeom prst="rect">
            <a:avLst/>
          </a:prstGeom>
        </p:spPr>
        <p:txBody>
          <a:bodyPr anchor="ctr">
            <a:normAutofit/>
          </a:bodyPr>
          <a:lstStyle/>
          <a:p>
            <a:r>
              <a:rPr lang="zh-CN" altLang="en-US" smtClean="0"/>
              <a:t>单击此处编辑母版标题样式</a:t>
            </a:r>
            <a:endParaRPr lang="en-US"/>
          </a:p>
        </p:txBody>
      </p:sp>
      <p:sp>
        <p:nvSpPr>
          <p:cNvPr id="1033" name="文本占位符 8"/>
          <p:cNvSpPr>
            <a:spLocks noGrp="1"/>
          </p:cNvSpPr>
          <p:nvPr>
            <p:ph type="body" idx="1"/>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bg2">
                  <a:shade val="50000"/>
                  <a:satMod val="200000"/>
                </a:schemeClr>
              </a:solidFill>
              <a:effectLst/>
              <a:uLnTx/>
              <a:uFillTx/>
              <a:latin typeface="Times New Roman" panose="02020603050405020304" pitchFamily="18" charset="0"/>
              <a:ea typeface="宋体" panose="02010600030101010101" pitchFamily="2" charset="-122"/>
              <a:cs typeface="+mn-cs"/>
            </a:endParaRPr>
          </a:p>
        </p:txBody>
      </p:sp>
      <p:sp>
        <p:nvSpPr>
          <p:cNvPr id="22" name="灯片编号占位符 21"/>
          <p:cNvSpPr>
            <a:spLocks noGrp="1"/>
          </p:cNvSpPr>
          <p:nvPr>
            <p:ph type="sldNum" sz="quarter" idx="4"/>
          </p:nvPr>
        </p:nvSpPr>
        <p:spPr>
          <a:xfrm>
            <a:off x="8613775" y="6305550"/>
            <a:ext cx="457200" cy="476250"/>
          </a:xfrm>
          <a:prstGeom prst="rect">
            <a:avLst/>
          </a:prstGeom>
        </p:spPr>
        <p:txBody>
          <a:bodyPr anchor="b"/>
          <a:lstStyle>
            <a:lvl1pPr algn="ctr">
              <a:defRPr sz="1200">
                <a:solidFill>
                  <a:srgbClr val="B5A788"/>
                </a:solidFill>
              </a:defRPr>
            </a:lvl1pPr>
          </a:lstStyle>
          <a:p>
            <a:pPr lvl="0" eaLnBrk="1" hangingPunct="1">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fontAlgn="base">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47813" y="2492375"/>
            <a:ext cx="6913563" cy="1512888"/>
          </a:xfrm>
        </p:spPr>
        <p:txBody>
          <a:bodyPr anchor="b">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32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t>
            </a:r>
            <a:r>
              <a:rPr kumimoji="0" lang="zh-CN" altLang="en-US" sz="32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岩土力学</a:t>
            </a:r>
            <a:r>
              <a:rPr kumimoji="0" lang="en-US" altLang="zh-CN" sz="32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a:t>
            </a:r>
            <a:r>
              <a:rPr kumimoji="0" lang="zh-CN" altLang="en-US" sz="32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课程导学方案</a:t>
            </a:r>
            <a:br>
              <a:rPr kumimoji="0" lang="en-US" altLang="zh-CN" sz="32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br>
              <a:rPr kumimoji="0" lang="en-US" altLang="zh-CN" sz="48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br>
              <a:rPr kumimoji="0" lang="zh-CN" altLang="en-US" sz="48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endParaRPr kumimoji="0" lang="zh-CN" altLang="en-US" sz="48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6148" name="副标题 2"/>
          <p:cNvSpPr>
            <a:spLocks noGrp="1"/>
          </p:cNvSpPr>
          <p:nvPr>
            <p:ph type="subTitle" idx="1"/>
          </p:nvPr>
        </p:nvSpPr>
        <p:spPr>
          <a:xfrm>
            <a:off x="3203575" y="3933825"/>
            <a:ext cx="1728788" cy="685800"/>
          </a:xfrm>
        </p:spPr>
        <p:txBody>
          <a:bodyPr vert="horz" wrap="square" lIns="91440" tIns="0" rIns="91440" bIns="45720" anchor="t" anchorCtr="0"/>
          <a:p>
            <a:pPr eaLnBrk="1" hangingPunct="1">
              <a:buSzPct val="80000"/>
            </a:pPr>
            <a:r>
              <a:rPr lang="zh-CN" altLang="zh-CN" sz="3600" b="1" kern="1200" dirty="0">
                <a:solidFill>
                  <a:srgbClr val="FF0000"/>
                </a:solidFill>
                <a:effectLst>
                  <a:outerShdw blurRad="38100" dist="19050" dir="2700000" algn="tl" rotWithShape="0">
                    <a:schemeClr val="dk1">
                      <a:alpha val="40000"/>
                    </a:schemeClr>
                  </a:outerShdw>
                </a:effectLst>
                <a:latin typeface="+mn-lt"/>
                <a:ea typeface="+mn-ea"/>
                <a:cs typeface="+mn-cs"/>
              </a:rPr>
              <a:t>冯瑞</a:t>
            </a:r>
            <a:endParaRPr lang="zh-CN" altLang="zh-CN" sz="3600" b="1" kern="1200" dirty="0">
              <a:solidFill>
                <a:srgbClr val="FF0000"/>
              </a:solidFill>
              <a:effectLst>
                <a:outerShdw blurRad="38100" dist="19050" dir="2700000" algn="tl" rotWithShape="0">
                  <a:schemeClr val="dk1">
                    <a:alpha val="40000"/>
                  </a:schemeClr>
                </a:outerShdw>
              </a:effectLst>
              <a:latin typeface="+mn-lt"/>
              <a:ea typeface="+mn-ea"/>
              <a:cs typeface="+mn-cs"/>
            </a:endParaRPr>
          </a:p>
        </p:txBody>
      </p:sp>
      <p:sp>
        <p:nvSpPr>
          <p:cNvPr id="3" name="文本框 2"/>
          <p:cNvSpPr txBox="1"/>
          <p:nvPr/>
        </p:nvSpPr>
        <p:spPr>
          <a:xfrm>
            <a:off x="2915285" y="4140200"/>
            <a:ext cx="3048000" cy="460375"/>
          </a:xfrm>
          <a:prstGeom prst="rect">
            <a:avLst/>
          </a:prstGeom>
          <a:noFill/>
        </p:spPr>
        <p:txBody>
          <a:bodyPr wrap="square" rtlCol="0">
            <a:spAutoFit/>
          </a:bodyPr>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5363" name="副标题 2"/>
          <p:cNvSpPr>
            <a:spLocks noGrp="1"/>
          </p:cNvSpPr>
          <p:nvPr>
            <p:ph type="subTitle" idx="1"/>
          </p:nvPr>
        </p:nvSpPr>
        <p:spPr>
          <a:xfrm>
            <a:off x="1908175" y="333375"/>
            <a:ext cx="6056313" cy="685800"/>
          </a:xfrm>
        </p:spPr>
        <p:txBody>
          <a:bodyPr vert="horz" wrap="square" lIns="91440" tIns="0" rIns="91440" bIns="45720" anchor="t" anchorCtr="0"/>
          <a:p>
            <a:pPr eaLnBrk="1" hangingPunct="1">
              <a:buSzPct val="80000"/>
            </a:pPr>
            <a:r>
              <a:rPr lang="zh-CN" altLang="en-US" kern="1200" dirty="0">
                <a:solidFill>
                  <a:srgbClr val="FF0000"/>
                </a:solidFill>
                <a:latin typeface="+mn-lt"/>
                <a:ea typeface="+mn-ea"/>
                <a:cs typeface="+mn-cs"/>
              </a:rPr>
              <a:t>浏览、学习课程资源</a:t>
            </a:r>
            <a:endParaRPr lang="zh-CN" altLang="en-US" kern="1200" dirty="0">
              <a:solidFill>
                <a:srgbClr val="FF0000"/>
              </a:solidFill>
              <a:latin typeface="+mn-lt"/>
              <a:ea typeface="+mn-ea"/>
              <a:cs typeface="+mn-cs"/>
            </a:endParaRPr>
          </a:p>
        </p:txBody>
      </p:sp>
      <p:pic>
        <p:nvPicPr>
          <p:cNvPr id="15364" name="Picture 5"/>
          <p:cNvPicPr>
            <a:picLocks noChangeAspect="1"/>
          </p:cNvPicPr>
          <p:nvPr/>
        </p:nvPicPr>
        <p:blipFill>
          <a:blip r:embed="rId1"/>
          <a:stretch>
            <a:fillRect/>
          </a:stretch>
        </p:blipFill>
        <p:spPr>
          <a:xfrm>
            <a:off x="1187450" y="981075"/>
            <a:ext cx="6859588" cy="48958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副标题 2"/>
          <p:cNvSpPr>
            <a:spLocks noGrp="1"/>
          </p:cNvSpPr>
          <p:nvPr>
            <p:ph type="subTitle" idx="1"/>
          </p:nvPr>
        </p:nvSpPr>
        <p:spPr>
          <a:xfrm>
            <a:off x="1763713" y="333375"/>
            <a:ext cx="6445250" cy="685800"/>
          </a:xfrm>
        </p:spPr>
        <p:txBody>
          <a:bodyPr vert="horz" wrap="square" lIns="91440" tIns="0" rIns="91440" bIns="45720" numCol="1" anchor="t" anchorCtr="0" compatLnSpc="1">
            <a:normAutofit fontScale="77500" lnSpcReduction="20000"/>
          </a:bodyPr>
          <a:lstStyle/>
          <a:p>
            <a:pPr marL="27305"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pitchFamily="18" charset="2"/>
              <a:buNone/>
              <a:defRPr/>
            </a:pPr>
            <a:r>
              <a:rPr kumimoji="0" lang="zh-CN" altLang="en-US" sz="3300" b="0" i="0" u="none" strike="noStrike" kern="1200" cap="none" spc="0" normalizeH="0" baseline="0" noProof="0" dirty="0" smtClean="0">
                <a:ln>
                  <a:noFill/>
                </a:ln>
                <a:solidFill>
                  <a:srgbClr val="FF0000"/>
                </a:solidFill>
                <a:effectLst/>
                <a:uLnTx/>
                <a:uFillTx/>
                <a:latin typeface="+mn-lt"/>
                <a:ea typeface="+mn-ea"/>
                <a:cs typeface="+mn-cs"/>
              </a:rPr>
              <a:t>四、</a:t>
            </a:r>
            <a:r>
              <a:rPr kumimoji="0" lang="zh-CN" altLang="en-US" sz="3000" b="0" i="0" u="none" strike="noStrike" kern="1200" cap="none" spc="0" normalizeH="0" baseline="0" noProof="0" dirty="0" smtClean="0">
                <a:ln>
                  <a:noFill/>
                </a:ln>
                <a:solidFill>
                  <a:srgbClr val="FF0000"/>
                </a:solidFill>
                <a:effectLst/>
                <a:uLnTx/>
                <a:uFillTx/>
                <a:latin typeface="+mn-lt"/>
                <a:ea typeface="+mn-ea"/>
                <a:cs typeface="+mn-cs"/>
              </a:rPr>
              <a:t>形考任务完成方法：</a:t>
            </a:r>
            <a:r>
              <a:rPr kumimoji="0" lang="en-US" altLang="zh-CN" sz="3000" b="0" i="0" u="none" strike="noStrike" kern="1200" cap="none" spc="0" normalizeH="0" baseline="0" noProof="0" dirty="0" smtClean="0">
                <a:ln>
                  <a:noFill/>
                </a:ln>
                <a:solidFill>
                  <a:srgbClr val="FF0000"/>
                </a:solidFill>
                <a:effectLst/>
                <a:uLnTx/>
                <a:uFillTx/>
                <a:latin typeface="+mn-lt"/>
                <a:ea typeface="+mn-ea"/>
                <a:cs typeface="+mn-cs"/>
              </a:rPr>
              <a:t>1</a:t>
            </a:r>
            <a:r>
              <a:rPr kumimoji="0" lang="zh-CN" altLang="en-US" sz="3000" b="0" i="0" u="none" strike="noStrike" kern="1200" cap="none" spc="0" normalizeH="0" baseline="0" noProof="0" dirty="0" smtClean="0">
                <a:ln>
                  <a:noFill/>
                </a:ln>
                <a:solidFill>
                  <a:srgbClr val="FF0000"/>
                </a:solidFill>
                <a:effectLst/>
                <a:uLnTx/>
                <a:uFillTx/>
                <a:latin typeface="+mn-lt"/>
                <a:ea typeface="+mn-ea"/>
                <a:cs typeface="+mn-cs"/>
              </a:rPr>
              <a:t>、找到课程导航区的“形考任务”，点击打开就能看到</a:t>
            </a:r>
            <a:r>
              <a:rPr kumimoji="0" lang="en-US" altLang="zh-CN" sz="3000" b="0" i="0" u="none" strike="noStrike" kern="1200" cap="none" spc="0" normalizeH="0" baseline="0" noProof="0" dirty="0" smtClean="0">
                <a:ln>
                  <a:noFill/>
                </a:ln>
                <a:solidFill>
                  <a:srgbClr val="FF0000"/>
                </a:solidFill>
                <a:effectLst/>
                <a:uLnTx/>
                <a:uFillTx/>
                <a:latin typeface="+mn-lt"/>
                <a:ea typeface="+mn-ea"/>
                <a:cs typeface="+mn-cs"/>
              </a:rPr>
              <a:t>12</a:t>
            </a:r>
            <a:r>
              <a:rPr kumimoji="0" lang="zh-CN" altLang="en-US" sz="3000" b="0" i="0" u="none" strike="noStrike" kern="1200" cap="none" spc="0" normalizeH="0" baseline="0" noProof="0" dirty="0" smtClean="0">
                <a:ln>
                  <a:noFill/>
                </a:ln>
                <a:solidFill>
                  <a:srgbClr val="FF0000"/>
                </a:solidFill>
                <a:effectLst/>
                <a:uLnTx/>
                <a:uFillTx/>
                <a:latin typeface="+mn-lt"/>
                <a:ea typeface="+mn-ea"/>
                <a:cs typeface="+mn-cs"/>
              </a:rPr>
              <a:t>次形考任务</a:t>
            </a:r>
            <a:endParaRPr kumimoji="0" lang="zh-CN" altLang="en-US" sz="3000" b="0" i="0" u="none" strike="noStrike" kern="1200" cap="none" spc="0" normalizeH="0" baseline="0" noProof="0" dirty="0">
              <a:ln>
                <a:noFill/>
              </a:ln>
              <a:solidFill>
                <a:srgbClr val="FF0000"/>
              </a:solidFill>
              <a:effectLst/>
              <a:uLnTx/>
              <a:uFillTx/>
              <a:latin typeface="+mn-lt"/>
              <a:ea typeface="+mn-ea"/>
              <a:cs typeface="+mn-cs"/>
            </a:endParaRPr>
          </a:p>
        </p:txBody>
      </p:sp>
      <p:pic>
        <p:nvPicPr>
          <p:cNvPr id="16388" name="Picture 5"/>
          <p:cNvPicPr>
            <a:picLocks noChangeAspect="1"/>
          </p:cNvPicPr>
          <p:nvPr/>
        </p:nvPicPr>
        <p:blipFill>
          <a:blip r:embed="rId1"/>
          <a:stretch>
            <a:fillRect/>
          </a:stretch>
        </p:blipFill>
        <p:spPr>
          <a:xfrm>
            <a:off x="1187450" y="1125538"/>
            <a:ext cx="6985000" cy="1831975"/>
          </a:xfrm>
          <a:prstGeom prst="rect">
            <a:avLst/>
          </a:prstGeom>
          <a:noFill/>
          <a:ln w="9525">
            <a:noFill/>
          </a:ln>
        </p:spPr>
      </p:pic>
      <p:pic>
        <p:nvPicPr>
          <p:cNvPr id="16389" name="Picture 6"/>
          <p:cNvPicPr>
            <a:picLocks noChangeAspect="1"/>
          </p:cNvPicPr>
          <p:nvPr/>
        </p:nvPicPr>
        <p:blipFill>
          <a:blip r:embed="rId2"/>
          <a:stretch>
            <a:fillRect/>
          </a:stretch>
        </p:blipFill>
        <p:spPr>
          <a:xfrm>
            <a:off x="1187450" y="3141663"/>
            <a:ext cx="6985000" cy="2944812"/>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7411" name="副标题 2"/>
          <p:cNvSpPr>
            <a:spLocks noGrp="1"/>
          </p:cNvSpPr>
          <p:nvPr>
            <p:ph type="subTitle" idx="1"/>
          </p:nvPr>
        </p:nvSpPr>
        <p:spPr>
          <a:xfrm>
            <a:off x="1187450" y="476250"/>
            <a:ext cx="7561263" cy="936625"/>
          </a:xfrm>
        </p:spPr>
        <p:txBody>
          <a:bodyPr vert="horz" wrap="square" lIns="91440" tIns="0" rIns="91440" bIns="45720" anchor="t" anchorCtr="0"/>
          <a:p>
            <a:pPr eaLnBrk="1" hangingPunct="1">
              <a:buSzPct val="80000"/>
            </a:pPr>
            <a:r>
              <a:rPr lang="en-US" altLang="zh-CN" sz="2400" kern="1200" dirty="0">
                <a:solidFill>
                  <a:srgbClr val="FF0000"/>
                </a:solidFill>
                <a:latin typeface="+mn-lt"/>
                <a:ea typeface="+mn-ea"/>
                <a:cs typeface="+mn-cs"/>
              </a:rPr>
              <a:t>2</a:t>
            </a:r>
            <a:r>
              <a:rPr lang="zh-CN" altLang="en-US" sz="2400" kern="1200" dirty="0">
                <a:solidFill>
                  <a:srgbClr val="FF0000"/>
                </a:solidFill>
                <a:latin typeface="+mn-lt"/>
                <a:ea typeface="+mn-ea"/>
                <a:cs typeface="+mn-cs"/>
              </a:rPr>
              <a:t>、点开每次考核任务</a:t>
            </a:r>
            <a:r>
              <a:rPr lang="en-US" altLang="zh-CN" sz="2400" kern="1200" dirty="0">
                <a:solidFill>
                  <a:srgbClr val="FF0000"/>
                </a:solidFill>
                <a:latin typeface="+mn-lt"/>
                <a:ea typeface="+mn-ea"/>
                <a:cs typeface="+mn-cs"/>
              </a:rPr>
              <a:t>---</a:t>
            </a:r>
            <a:r>
              <a:rPr lang="zh-CN" altLang="en-US" sz="2400" kern="1200" dirty="0">
                <a:solidFill>
                  <a:srgbClr val="FF0000"/>
                </a:solidFill>
                <a:latin typeface="+mn-lt"/>
                <a:ea typeface="+mn-ea"/>
                <a:cs typeface="+mn-cs"/>
              </a:rPr>
              <a:t>“现在参加测验”</a:t>
            </a:r>
            <a:r>
              <a:rPr lang="en-US" altLang="zh-CN" sz="2400" kern="1200" dirty="0">
                <a:solidFill>
                  <a:srgbClr val="FF0000"/>
                </a:solidFill>
                <a:latin typeface="+mn-lt"/>
                <a:ea typeface="+mn-ea"/>
                <a:cs typeface="+mn-cs"/>
              </a:rPr>
              <a:t>12</a:t>
            </a:r>
            <a:r>
              <a:rPr lang="zh-CN" altLang="en-US" sz="2400" kern="1200" dirty="0">
                <a:solidFill>
                  <a:srgbClr val="FF0000"/>
                </a:solidFill>
                <a:latin typeface="+mn-lt"/>
                <a:ea typeface="+mn-ea"/>
                <a:cs typeface="+mn-cs"/>
              </a:rPr>
              <a:t>次任务逐一完成（做作业前请先阅读说明）</a:t>
            </a:r>
            <a:endParaRPr lang="zh-CN" altLang="en-US" sz="2400" kern="1200" dirty="0">
              <a:solidFill>
                <a:srgbClr val="FF0000"/>
              </a:solidFill>
              <a:latin typeface="+mn-lt"/>
              <a:ea typeface="+mn-ea"/>
              <a:cs typeface="+mn-cs"/>
            </a:endParaRPr>
          </a:p>
        </p:txBody>
      </p:sp>
      <p:pic>
        <p:nvPicPr>
          <p:cNvPr id="17412" name="Picture 5"/>
          <p:cNvPicPr>
            <a:picLocks noChangeAspect="1"/>
          </p:cNvPicPr>
          <p:nvPr/>
        </p:nvPicPr>
        <p:blipFill>
          <a:blip r:embed="rId1"/>
          <a:stretch>
            <a:fillRect/>
          </a:stretch>
        </p:blipFill>
        <p:spPr>
          <a:xfrm>
            <a:off x="1116013" y="1514475"/>
            <a:ext cx="7488237" cy="4291013"/>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8435" name="副标题 2"/>
          <p:cNvSpPr>
            <a:spLocks noGrp="1"/>
          </p:cNvSpPr>
          <p:nvPr>
            <p:ph type="subTitle" idx="1"/>
          </p:nvPr>
        </p:nvSpPr>
        <p:spPr>
          <a:xfrm>
            <a:off x="1187450" y="476250"/>
            <a:ext cx="7561263" cy="685800"/>
          </a:xfrm>
        </p:spPr>
        <p:txBody>
          <a:bodyPr vert="horz" wrap="square" lIns="91440" tIns="0" rIns="91440" bIns="45720" anchor="t" anchorCtr="0"/>
          <a:p>
            <a:pPr eaLnBrk="1" hangingPunct="1">
              <a:buSzPct val="80000"/>
            </a:pPr>
            <a:r>
              <a:rPr lang="en-US" altLang="zh-CN" sz="2400" kern="1200" dirty="0">
                <a:solidFill>
                  <a:srgbClr val="FF0000"/>
                </a:solidFill>
                <a:latin typeface="+mn-lt"/>
                <a:ea typeface="+mn-ea"/>
                <a:cs typeface="+mn-cs"/>
              </a:rPr>
              <a:t>3</a:t>
            </a:r>
            <a:r>
              <a:rPr lang="zh-CN" altLang="en-US" sz="2400" kern="1200" dirty="0">
                <a:solidFill>
                  <a:srgbClr val="FF0000"/>
                </a:solidFill>
                <a:latin typeface="+mn-lt"/>
                <a:ea typeface="+mn-ea"/>
                <a:cs typeface="+mn-cs"/>
              </a:rPr>
              <a:t>、点击</a:t>
            </a:r>
            <a:r>
              <a:rPr lang="zh-CN" altLang="zh-CN" sz="2400" kern="1200" dirty="0">
                <a:solidFill>
                  <a:srgbClr val="FF0000"/>
                </a:solidFill>
                <a:latin typeface="+mn-lt"/>
                <a:ea typeface="+mn-ea"/>
                <a:cs typeface="+mn-cs"/>
              </a:rPr>
              <a:t>“现在参加测验”</a:t>
            </a:r>
            <a:r>
              <a:rPr lang="en-US" altLang="zh-CN" sz="2400" kern="1200" dirty="0">
                <a:solidFill>
                  <a:srgbClr val="FF0000"/>
                </a:solidFill>
                <a:latin typeface="+mn-lt"/>
                <a:ea typeface="+mn-ea"/>
                <a:cs typeface="+mn-cs"/>
              </a:rPr>
              <a:t>--</a:t>
            </a:r>
            <a:r>
              <a:rPr lang="zh-CN" altLang="zh-CN" sz="2400" kern="1200" dirty="0">
                <a:solidFill>
                  <a:srgbClr val="FF0000"/>
                </a:solidFill>
                <a:latin typeface="+mn-lt"/>
                <a:ea typeface="+mn-ea"/>
                <a:cs typeface="+mn-cs"/>
              </a:rPr>
              <a:t>按提示结束答题</a:t>
            </a:r>
            <a:r>
              <a:rPr lang="en-US" altLang="zh-CN" sz="2400" kern="1200" dirty="0">
                <a:solidFill>
                  <a:srgbClr val="FF0000"/>
                </a:solidFill>
                <a:latin typeface="+mn-lt"/>
                <a:ea typeface="+mn-ea"/>
                <a:cs typeface="+mn-cs"/>
              </a:rPr>
              <a:t>—</a:t>
            </a:r>
            <a:r>
              <a:rPr lang="zh-CN" altLang="zh-CN" sz="2400" kern="1200" dirty="0">
                <a:solidFill>
                  <a:srgbClr val="FF0000"/>
                </a:solidFill>
                <a:latin typeface="+mn-lt"/>
                <a:ea typeface="+mn-ea"/>
                <a:cs typeface="+mn-cs"/>
              </a:rPr>
              <a:t>“提交所有答案并结束”</a:t>
            </a:r>
            <a:r>
              <a:rPr lang="zh-CN" altLang="en-US" sz="2400" kern="1200" dirty="0">
                <a:solidFill>
                  <a:srgbClr val="FF0000"/>
                </a:solidFill>
                <a:latin typeface="+mn-lt"/>
                <a:ea typeface="+mn-ea"/>
                <a:cs typeface="+mn-cs"/>
              </a:rPr>
              <a:t>（注意在规定期间完成所有形考任务）</a:t>
            </a:r>
            <a:endParaRPr lang="zh-CN" altLang="en-US" sz="2400" kern="1200" dirty="0">
              <a:solidFill>
                <a:srgbClr val="FF0000"/>
              </a:solidFill>
              <a:latin typeface="+mn-lt"/>
              <a:ea typeface="+mn-ea"/>
              <a:cs typeface="+mn-cs"/>
            </a:endParaRPr>
          </a:p>
        </p:txBody>
      </p:sp>
      <p:pic>
        <p:nvPicPr>
          <p:cNvPr id="18436" name="图片 5"/>
          <p:cNvPicPr>
            <a:picLocks noChangeAspect="1"/>
          </p:cNvPicPr>
          <p:nvPr/>
        </p:nvPicPr>
        <p:blipFill>
          <a:blip r:embed="rId1"/>
          <a:stretch>
            <a:fillRect/>
          </a:stretch>
        </p:blipFill>
        <p:spPr>
          <a:xfrm>
            <a:off x="1187450" y="1341438"/>
            <a:ext cx="7200900" cy="2447925"/>
          </a:xfrm>
          <a:prstGeom prst="rect">
            <a:avLst/>
          </a:prstGeom>
          <a:noFill/>
          <a:ln w="9525">
            <a:noFill/>
          </a:ln>
        </p:spPr>
      </p:pic>
      <p:pic>
        <p:nvPicPr>
          <p:cNvPr id="18437" name="Picture 6"/>
          <p:cNvPicPr>
            <a:picLocks noChangeAspect="1"/>
          </p:cNvPicPr>
          <p:nvPr/>
        </p:nvPicPr>
        <p:blipFill>
          <a:blip r:embed="rId2"/>
          <a:stretch>
            <a:fillRect/>
          </a:stretch>
        </p:blipFill>
        <p:spPr>
          <a:xfrm>
            <a:off x="1187450" y="3789363"/>
            <a:ext cx="7272338" cy="2627312"/>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副标题 2"/>
          <p:cNvSpPr>
            <a:spLocks noGrp="1"/>
          </p:cNvSpPr>
          <p:nvPr>
            <p:ph type="subTitle" idx="1"/>
          </p:nvPr>
        </p:nvSpPr>
        <p:spPr>
          <a:xfrm>
            <a:off x="1692275" y="333375"/>
            <a:ext cx="6624638" cy="685800"/>
          </a:xfrm>
        </p:spPr>
        <p:txBody>
          <a:bodyPr vert="horz" wrap="square" lIns="91440" tIns="0" rIns="91440" bIns="45720" numCol="1" anchor="t" anchorCtr="0" compatLnSpc="1">
            <a:normAutofit fontScale="92500" lnSpcReduction="20000"/>
          </a:bodyPr>
          <a:lstStyle/>
          <a:p>
            <a:pPr marL="27305"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pitchFamily="18" charset="2"/>
              <a:buNone/>
              <a:defRPr/>
            </a:pPr>
            <a:r>
              <a:rPr kumimoji="0" lang="zh-CN" altLang="en-US" sz="2600" b="0" i="0" u="none" strike="noStrike" kern="1200" cap="none" spc="0" normalizeH="0" baseline="0" noProof="0" dirty="0">
                <a:ln>
                  <a:noFill/>
                </a:ln>
                <a:solidFill>
                  <a:srgbClr val="FF0000"/>
                </a:solidFill>
                <a:effectLst/>
                <a:uLnTx/>
                <a:uFillTx/>
                <a:latin typeface="+mn-lt"/>
                <a:ea typeface="+mn-ea"/>
                <a:cs typeface="+mn-cs"/>
              </a:rPr>
              <a:t>五、参与网上互动</a:t>
            </a:r>
            <a:r>
              <a:rPr kumimoji="0" lang="zh-CN" altLang="en-US" sz="2600" b="0" i="0" u="none" strike="noStrike" kern="1200" cap="none" spc="0" normalizeH="0" baseline="0" noProof="0" dirty="0" smtClean="0">
                <a:ln>
                  <a:noFill/>
                </a:ln>
                <a:solidFill>
                  <a:srgbClr val="FF0000"/>
                </a:solidFill>
                <a:effectLst/>
                <a:uLnTx/>
                <a:uFillTx/>
                <a:latin typeface="+mn-lt"/>
                <a:ea typeface="+mn-ea"/>
                <a:cs typeface="+mn-cs"/>
              </a:rPr>
              <a:t>：</a:t>
            </a:r>
            <a:r>
              <a:rPr kumimoji="0" lang="en-US" altLang="zh-CN" sz="2600" b="0" i="0" u="none" strike="noStrike" kern="1200" cap="none" spc="0" normalizeH="0" baseline="0" noProof="0" dirty="0" smtClean="0">
                <a:ln>
                  <a:noFill/>
                </a:ln>
                <a:solidFill>
                  <a:srgbClr val="FF0000"/>
                </a:solidFill>
                <a:effectLst/>
                <a:uLnTx/>
                <a:uFillTx/>
                <a:latin typeface="+mn-lt"/>
                <a:ea typeface="+mn-ea"/>
                <a:cs typeface="+mn-cs"/>
              </a:rPr>
              <a:t>1</a:t>
            </a:r>
            <a:r>
              <a:rPr kumimoji="0" lang="zh-CN" altLang="en-US" sz="2600" b="0" i="0" u="none" strike="noStrike" kern="1200" cap="none" spc="0" normalizeH="0" baseline="0" noProof="0" dirty="0" smtClean="0">
                <a:ln>
                  <a:noFill/>
                </a:ln>
                <a:solidFill>
                  <a:srgbClr val="FF0000"/>
                </a:solidFill>
                <a:effectLst/>
                <a:uLnTx/>
                <a:uFillTx/>
                <a:latin typeface="+mn-lt"/>
                <a:ea typeface="+mn-ea"/>
                <a:cs typeface="+mn-cs"/>
              </a:rPr>
              <a:t>、点击页面上方的“学习论坛”进入课程讨论区</a:t>
            </a:r>
            <a:endParaRPr kumimoji="0" lang="zh-CN" altLang="en-US" sz="2600" b="0" i="0" u="none" strike="noStrike" kern="1200" cap="none" spc="0" normalizeH="0" baseline="0" noProof="0" dirty="0">
              <a:ln>
                <a:noFill/>
              </a:ln>
              <a:solidFill>
                <a:srgbClr val="FF0000"/>
              </a:solidFill>
              <a:effectLst/>
              <a:uLnTx/>
              <a:uFillTx/>
              <a:latin typeface="+mn-lt"/>
              <a:ea typeface="+mn-ea"/>
              <a:cs typeface="+mn-cs"/>
            </a:endParaRPr>
          </a:p>
        </p:txBody>
      </p:sp>
      <p:pic>
        <p:nvPicPr>
          <p:cNvPr id="19460" name="Picture 5"/>
          <p:cNvPicPr>
            <a:picLocks noChangeAspect="1"/>
          </p:cNvPicPr>
          <p:nvPr/>
        </p:nvPicPr>
        <p:blipFill>
          <a:blip r:embed="rId1"/>
          <a:stretch>
            <a:fillRect/>
          </a:stretch>
        </p:blipFill>
        <p:spPr>
          <a:xfrm>
            <a:off x="1116013" y="981075"/>
            <a:ext cx="7127875" cy="2592388"/>
          </a:xfrm>
          <a:prstGeom prst="rect">
            <a:avLst/>
          </a:prstGeom>
          <a:noFill/>
          <a:ln w="9525">
            <a:noFill/>
          </a:ln>
        </p:spPr>
      </p:pic>
      <p:pic>
        <p:nvPicPr>
          <p:cNvPr id="19461" name="Picture 6"/>
          <p:cNvPicPr>
            <a:picLocks noChangeAspect="1"/>
          </p:cNvPicPr>
          <p:nvPr/>
        </p:nvPicPr>
        <p:blipFill>
          <a:blip r:embed="rId2"/>
          <a:stretch>
            <a:fillRect/>
          </a:stretch>
        </p:blipFill>
        <p:spPr>
          <a:xfrm>
            <a:off x="1116013" y="3573463"/>
            <a:ext cx="7127875" cy="2398712"/>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副标题 2"/>
          <p:cNvSpPr>
            <a:spLocks noGrp="1"/>
          </p:cNvSpPr>
          <p:nvPr>
            <p:ph type="subTitle" idx="1"/>
          </p:nvPr>
        </p:nvSpPr>
        <p:spPr>
          <a:xfrm>
            <a:off x="1692275" y="333375"/>
            <a:ext cx="6624638" cy="685800"/>
          </a:xfrm>
        </p:spPr>
        <p:txBody>
          <a:bodyPr vert="horz" wrap="square" lIns="91440" tIns="0" rIns="91440" bIns="45720" numCol="1" anchor="t" anchorCtr="0" compatLnSpc="1">
            <a:normAutofit fontScale="92500" lnSpcReduction="20000"/>
          </a:bodyPr>
          <a:lstStyle/>
          <a:p>
            <a:pPr marL="27305"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pitchFamily="18" charset="2"/>
              <a:buNone/>
              <a:defRPr/>
            </a:pPr>
            <a:r>
              <a:rPr kumimoji="0" lang="en-US" altLang="zh-CN" sz="2600" b="0" i="0" u="none" strike="noStrike" kern="1200" cap="none" spc="0" normalizeH="0" baseline="0" noProof="0" dirty="0" smtClean="0">
                <a:ln>
                  <a:noFill/>
                </a:ln>
                <a:solidFill>
                  <a:srgbClr val="FF0000"/>
                </a:solidFill>
                <a:effectLst/>
                <a:uLnTx/>
                <a:uFillTx/>
                <a:latin typeface="+mn-lt"/>
                <a:ea typeface="+mn-ea"/>
                <a:cs typeface="+mn-cs"/>
              </a:rPr>
              <a:t>2</a:t>
            </a:r>
            <a:r>
              <a:rPr kumimoji="0" lang="zh-CN" altLang="en-US" sz="2600" b="0" i="0" u="none" strike="noStrike" kern="1200" cap="none" spc="0" normalizeH="0" baseline="0" noProof="0" dirty="0" smtClean="0">
                <a:ln>
                  <a:noFill/>
                </a:ln>
                <a:solidFill>
                  <a:srgbClr val="FF0000"/>
                </a:solidFill>
                <a:effectLst/>
                <a:uLnTx/>
                <a:uFillTx/>
                <a:latin typeface="+mn-lt"/>
                <a:ea typeface="+mn-ea"/>
                <a:cs typeface="+mn-cs"/>
              </a:rPr>
              <a:t>、点开课程导航的“课程论坛”，进入“课程讨论区”</a:t>
            </a:r>
            <a:endParaRPr kumimoji="0" lang="zh-CN" altLang="en-US" sz="2600" b="0" i="0" u="none" strike="noStrike" kern="1200" cap="none" spc="0" normalizeH="0" baseline="0" noProof="0" dirty="0">
              <a:ln>
                <a:noFill/>
              </a:ln>
              <a:solidFill>
                <a:srgbClr val="FF0000"/>
              </a:solidFill>
              <a:effectLst/>
              <a:uLnTx/>
              <a:uFillTx/>
              <a:latin typeface="+mn-lt"/>
              <a:ea typeface="+mn-ea"/>
              <a:cs typeface="+mn-cs"/>
            </a:endParaRPr>
          </a:p>
        </p:txBody>
      </p:sp>
      <p:pic>
        <p:nvPicPr>
          <p:cNvPr id="20484" name="Picture 2"/>
          <p:cNvPicPr>
            <a:picLocks noChangeAspect="1"/>
          </p:cNvPicPr>
          <p:nvPr/>
        </p:nvPicPr>
        <p:blipFill>
          <a:blip r:embed="rId1"/>
          <a:stretch>
            <a:fillRect/>
          </a:stretch>
        </p:blipFill>
        <p:spPr>
          <a:xfrm>
            <a:off x="1116013" y="1196975"/>
            <a:ext cx="7231062" cy="453548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21507" name="副标题 3"/>
          <p:cNvSpPr>
            <a:spLocks noGrp="1"/>
          </p:cNvSpPr>
          <p:nvPr>
            <p:ph type="subTitle" idx="1"/>
          </p:nvPr>
        </p:nvSpPr>
        <p:spPr>
          <a:xfrm>
            <a:off x="1331913" y="549275"/>
            <a:ext cx="7405687" cy="1752600"/>
          </a:xfrm>
        </p:spPr>
        <p:txBody>
          <a:bodyPr vert="horz" wrap="square" lIns="91440" tIns="0" rIns="91440" bIns="45720" anchor="t" anchorCtr="0"/>
          <a:p>
            <a:pPr eaLnBrk="1" hangingPunct="1">
              <a:buSzPct val="80000"/>
            </a:pPr>
            <a:r>
              <a:rPr lang="zh-CN" altLang="en-US" sz="2800" kern="1200" dirty="0">
                <a:solidFill>
                  <a:srgbClr val="FF0000"/>
                </a:solidFill>
                <a:latin typeface="+mn-lt"/>
                <a:ea typeface="+mn-ea"/>
                <a:cs typeface="+mn-cs"/>
              </a:rPr>
              <a:t>     </a:t>
            </a:r>
            <a:r>
              <a:rPr lang="en-US" altLang="zh-CN" sz="2800" kern="1200" dirty="0">
                <a:solidFill>
                  <a:srgbClr val="FF0000"/>
                </a:solidFill>
                <a:latin typeface="+mn-lt"/>
                <a:ea typeface="+mn-ea"/>
                <a:cs typeface="+mn-cs"/>
              </a:rPr>
              <a:t>3</a:t>
            </a:r>
            <a:r>
              <a:rPr lang="zh-CN" altLang="en-US" sz="2800" kern="1200" dirty="0">
                <a:solidFill>
                  <a:srgbClr val="FF0000"/>
                </a:solidFill>
                <a:latin typeface="+mn-lt"/>
                <a:ea typeface="+mn-ea"/>
                <a:cs typeface="+mn-cs"/>
              </a:rPr>
              <a:t>、点击“开启一个新话题”</a:t>
            </a:r>
            <a:endParaRPr lang="zh-CN" altLang="en-US" sz="2800" kern="1200" dirty="0">
              <a:solidFill>
                <a:srgbClr val="FF0000"/>
              </a:solidFill>
              <a:latin typeface="+mn-lt"/>
              <a:ea typeface="+mn-ea"/>
              <a:cs typeface="+mn-cs"/>
            </a:endParaRPr>
          </a:p>
        </p:txBody>
      </p:sp>
      <p:pic>
        <p:nvPicPr>
          <p:cNvPr id="21508" name="Picture 5"/>
          <p:cNvPicPr>
            <a:picLocks noChangeAspect="1"/>
          </p:cNvPicPr>
          <p:nvPr/>
        </p:nvPicPr>
        <p:blipFill>
          <a:blip r:embed="rId1"/>
          <a:stretch>
            <a:fillRect/>
          </a:stretch>
        </p:blipFill>
        <p:spPr>
          <a:xfrm>
            <a:off x="1187450" y="1328738"/>
            <a:ext cx="7345363" cy="44767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副标题 2"/>
          <p:cNvSpPr>
            <a:spLocks noGrp="1"/>
          </p:cNvSpPr>
          <p:nvPr>
            <p:ph type="subTitle" idx="1"/>
          </p:nvPr>
        </p:nvSpPr>
        <p:spPr>
          <a:xfrm>
            <a:off x="1219200" y="476250"/>
            <a:ext cx="6705600" cy="685800"/>
          </a:xfrm>
        </p:spPr>
        <p:txBody>
          <a:bodyPr vert="horz" wrap="square" lIns="91440" tIns="0" rIns="91440" bIns="45720" numCol="1" anchor="t" anchorCtr="0" compatLnSpc="1">
            <a:normAutofit/>
          </a:bodyPr>
          <a:lstStyle/>
          <a:p>
            <a:pPr marL="27305"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zh-CN" altLang="en-US" sz="2800" b="0" i="0" u="none" strike="noStrike" kern="1200" cap="none" spc="0" normalizeH="0" baseline="0" noProof="0" dirty="0" smtClean="0">
                <a:ln>
                  <a:noFill/>
                </a:ln>
                <a:solidFill>
                  <a:srgbClr val="FF0000"/>
                </a:solidFill>
                <a:effectLst/>
                <a:uLnTx/>
                <a:uFillTx/>
                <a:latin typeface="+mn-lt"/>
                <a:ea typeface="+mn-ea"/>
                <a:cs typeface="+mn-cs"/>
              </a:rPr>
              <a:t>          </a:t>
            </a:r>
            <a:r>
              <a:rPr kumimoji="0" lang="en-US" altLang="zh-CN" sz="2800" b="0" i="0" u="none" strike="noStrike" kern="1200" cap="none" spc="0" normalizeH="0" baseline="0" noProof="0" dirty="0" smtClean="0">
                <a:ln>
                  <a:noFill/>
                </a:ln>
                <a:solidFill>
                  <a:srgbClr val="FF0000"/>
                </a:solidFill>
                <a:effectLst/>
                <a:uLnTx/>
                <a:uFillTx/>
                <a:latin typeface="+mn-lt"/>
                <a:ea typeface="+mn-ea"/>
                <a:cs typeface="+mn-cs"/>
              </a:rPr>
              <a:t>4</a:t>
            </a:r>
            <a:r>
              <a:rPr kumimoji="0" lang="zh-CN" altLang="en-US" sz="2800" b="0" i="0" u="none" strike="noStrike" kern="1200" cap="none" spc="0" normalizeH="0" baseline="0" noProof="0" dirty="0" smtClean="0">
                <a:ln>
                  <a:noFill/>
                </a:ln>
                <a:solidFill>
                  <a:srgbClr val="FF0000"/>
                </a:solidFill>
                <a:effectLst/>
                <a:uLnTx/>
                <a:uFillTx/>
                <a:latin typeface="+mn-lt"/>
                <a:ea typeface="+mn-ea"/>
                <a:cs typeface="+mn-cs"/>
              </a:rPr>
              <a:t>、发</a:t>
            </a:r>
            <a:r>
              <a:rPr kumimoji="0" lang="zh-CN" altLang="en-US" sz="2800" b="0" i="0" u="none" strike="noStrike" kern="1200" cap="none" spc="0" normalizeH="0" baseline="0" noProof="0" dirty="0">
                <a:ln>
                  <a:noFill/>
                </a:ln>
                <a:solidFill>
                  <a:srgbClr val="FF0000"/>
                </a:solidFill>
                <a:effectLst/>
                <a:uLnTx/>
                <a:uFillTx/>
                <a:latin typeface="+mn-lt"/>
                <a:ea typeface="+mn-ea"/>
                <a:cs typeface="+mn-cs"/>
              </a:rPr>
              <a:t>贴</a:t>
            </a:r>
            <a:r>
              <a:rPr kumimoji="0" lang="zh-CN" altLang="en-US" sz="2800" b="0" i="0" u="none" strike="noStrike" kern="1200" cap="none" spc="0" normalizeH="0" baseline="0" noProof="0" dirty="0" smtClean="0">
                <a:ln>
                  <a:noFill/>
                </a:ln>
                <a:solidFill>
                  <a:srgbClr val="FF0000"/>
                </a:solidFill>
                <a:effectLst/>
                <a:uLnTx/>
                <a:uFillTx/>
                <a:latin typeface="+mn-lt"/>
                <a:ea typeface="+mn-ea"/>
                <a:cs typeface="+mn-cs"/>
              </a:rPr>
              <a:t>提问：输入主题和内容</a:t>
            </a:r>
            <a:endParaRPr kumimoji="0" lang="zh-CN" alt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pic>
        <p:nvPicPr>
          <p:cNvPr id="22532" name="Picture 5"/>
          <p:cNvPicPr>
            <a:picLocks noChangeAspect="1"/>
          </p:cNvPicPr>
          <p:nvPr/>
        </p:nvPicPr>
        <p:blipFill>
          <a:blip r:embed="rId1"/>
          <a:stretch>
            <a:fillRect/>
          </a:stretch>
        </p:blipFill>
        <p:spPr>
          <a:xfrm>
            <a:off x="1116013" y="1268413"/>
            <a:ext cx="7416800" cy="48418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3" name="副标题 2"/>
          <p:cNvSpPr>
            <a:spLocks noGrp="1"/>
          </p:cNvSpPr>
          <p:nvPr>
            <p:ph type="subTitle" idx="1"/>
          </p:nvPr>
        </p:nvSpPr>
        <p:spPr>
          <a:xfrm>
            <a:off x="2051050" y="549275"/>
            <a:ext cx="5873750" cy="685800"/>
          </a:xfrm>
        </p:spPr>
        <p:txBody>
          <a:bodyPr vert="horz" wrap="square" lIns="91440" tIns="0" rIns="91440" bIns="45720" numCol="1" anchor="t" anchorCtr="0" compatLnSpc="1">
            <a:normAutofit fontScale="85000" lnSpcReduction="20000"/>
          </a:bodyPr>
          <a:lstStyle/>
          <a:p>
            <a:pPr marL="27305"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pitchFamily="18" charset="2"/>
              <a:buNone/>
              <a:defRPr/>
            </a:pPr>
            <a:r>
              <a:rPr kumimoji="0" lang="en-US" altLang="zh-CN" sz="2800" b="0" i="0" u="none" strike="noStrike" kern="1200" cap="none" spc="0" normalizeH="0" baseline="0" noProof="0" dirty="0" smtClean="0">
                <a:ln>
                  <a:noFill/>
                </a:ln>
                <a:solidFill>
                  <a:srgbClr val="FF0000"/>
                </a:solidFill>
                <a:effectLst/>
                <a:uLnTx/>
                <a:uFillTx/>
                <a:latin typeface="+mn-lt"/>
                <a:ea typeface="+mn-ea"/>
                <a:cs typeface="+mn-cs"/>
              </a:rPr>
              <a:t>5</a:t>
            </a:r>
            <a:r>
              <a:rPr kumimoji="0" lang="zh-CN" altLang="en-US" sz="2800" b="0" i="0" u="none" strike="noStrike" kern="1200" cap="none" spc="0" normalizeH="0" baseline="0" noProof="0" dirty="0" smtClean="0">
                <a:ln>
                  <a:noFill/>
                </a:ln>
                <a:solidFill>
                  <a:srgbClr val="FF0000"/>
                </a:solidFill>
                <a:effectLst/>
                <a:uLnTx/>
                <a:uFillTx/>
                <a:latin typeface="+mn-lt"/>
                <a:ea typeface="+mn-ea"/>
                <a:cs typeface="+mn-cs"/>
              </a:rPr>
              <a:t>、点击“发到讨论区上”即成功（</a:t>
            </a:r>
            <a:r>
              <a:rPr kumimoji="0" lang="zh-CN" altLang="en-US" sz="2800" b="0" i="0" u="none" strike="noStrike" kern="1200" cap="none" spc="0" normalizeH="0" baseline="0" noProof="0" dirty="0">
                <a:ln>
                  <a:noFill/>
                </a:ln>
                <a:solidFill>
                  <a:srgbClr val="FF0000"/>
                </a:solidFill>
                <a:effectLst/>
                <a:uLnTx/>
                <a:uFillTx/>
                <a:latin typeface="+mn-lt"/>
                <a:ea typeface="+mn-ea"/>
                <a:cs typeface="+mn-cs"/>
              </a:rPr>
              <a:t>注意不要发与课程无关的内容，也不要重复发贴）</a:t>
            </a:r>
            <a:endParaRPr kumimoji="0" lang="zh-CN" altLang="en-US" sz="2800" b="0" i="0" u="none" strike="noStrike" kern="1200" cap="none" spc="0" normalizeH="0" baseline="0" noProof="0" dirty="0">
              <a:ln>
                <a:noFill/>
              </a:ln>
              <a:solidFill>
                <a:srgbClr val="FF0000"/>
              </a:solidFill>
              <a:effectLst/>
              <a:uLnTx/>
              <a:uFillTx/>
              <a:latin typeface="+mn-lt"/>
              <a:ea typeface="+mn-ea"/>
              <a:cs typeface="+mn-cs"/>
            </a:endParaRPr>
          </a:p>
          <a:p>
            <a:pPr marL="27305"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kumimoji="0" lang="zh-CN" altLang="en-US" sz="2800" b="0" i="0" u="none" strike="noStrike" kern="1200" cap="none" spc="0" normalizeH="0" baseline="0" noProof="0" dirty="0">
              <a:ln>
                <a:noFill/>
              </a:ln>
              <a:solidFill>
                <a:srgbClr val="FF0000"/>
              </a:solidFill>
              <a:effectLst/>
              <a:uLnTx/>
              <a:uFillTx/>
              <a:latin typeface="+mn-lt"/>
              <a:ea typeface="+mn-ea"/>
              <a:cs typeface="+mn-cs"/>
            </a:endParaRPr>
          </a:p>
          <a:p>
            <a:pPr marL="27305"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kumimoji="0" lang="zh-CN" alt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pic>
        <p:nvPicPr>
          <p:cNvPr id="23556" name="Picture 5"/>
          <p:cNvPicPr>
            <a:picLocks noChangeAspect="1"/>
          </p:cNvPicPr>
          <p:nvPr/>
        </p:nvPicPr>
        <p:blipFill>
          <a:blip r:embed="rId1"/>
          <a:stretch>
            <a:fillRect/>
          </a:stretch>
        </p:blipFill>
        <p:spPr>
          <a:xfrm>
            <a:off x="1187450" y="1412875"/>
            <a:ext cx="7129463" cy="43592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268538" y="2276475"/>
            <a:ext cx="5975350" cy="252095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冯瑞</a:t>
            </a:r>
            <a:b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zh-CN" altLang="en-US"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联系电话：</a:t>
            </a:r>
            <a: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13409184666</a:t>
            </a:r>
            <a:br>
              <a:rPr kumimoji="0" lang="en-US" altLang="zh-CN"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24579" name="副标题 2"/>
          <p:cNvSpPr>
            <a:spLocks noGrp="1"/>
          </p:cNvSpPr>
          <p:nvPr>
            <p:ph type="subTitle" idx="1"/>
          </p:nvPr>
        </p:nvSpPr>
        <p:spPr>
          <a:xfrm>
            <a:off x="2051050" y="1412875"/>
            <a:ext cx="6130925" cy="1728788"/>
          </a:xfrm>
        </p:spPr>
        <p:txBody>
          <a:bodyPr vert="horz" wrap="square" lIns="91440" tIns="0" rIns="91440" bIns="45720" anchor="t" anchorCtr="0"/>
          <a:p>
            <a:pPr algn="ctr" eaLnBrk="1" hangingPunct="1">
              <a:buSzPct val="80000"/>
            </a:pPr>
            <a:r>
              <a:rPr lang="zh-CN" altLang="en-US" sz="4400" b="1" kern="1200" dirty="0">
                <a:solidFill>
                  <a:srgbClr val="FF0000"/>
                </a:solidFill>
                <a:latin typeface="+mn-lt"/>
                <a:ea typeface="+mn-ea"/>
                <a:cs typeface="+mn-cs"/>
              </a:rPr>
              <a:t>六、辅导教师信息</a:t>
            </a:r>
            <a:endParaRPr lang="zh-CN" altLang="en-US" sz="4400" b="1" kern="1200" dirty="0">
              <a:solidFill>
                <a:srgbClr val="FF0000"/>
              </a:solidFill>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403350" y="692150"/>
            <a:ext cx="7499350" cy="1143000"/>
          </a:xfr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300" b="0" i="0" u="none" strike="noStrike" kern="1200" cap="none" spc="0" normalizeH="0" baseline="0" noProof="0" dirty="0" smtClean="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t>
            </a:r>
            <a:r>
              <a:rPr kumimoji="0" lang="zh-CN" altLang="en-US"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目  录</a:t>
            </a:r>
            <a:endParaRPr kumimoji="0" lang="zh-CN" altLang="en-US" sz="43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7171" name="内容占位符 2"/>
          <p:cNvSpPr>
            <a:spLocks noGrp="1"/>
          </p:cNvSpPr>
          <p:nvPr>
            <p:ph idx="1"/>
          </p:nvPr>
        </p:nvSpPr>
        <p:spPr>
          <a:xfrm>
            <a:off x="1403350" y="2057400"/>
            <a:ext cx="7499350" cy="4800600"/>
          </a:xfrm>
        </p:spPr>
        <p:txBody>
          <a:bodyPr vert="horz" wrap="square" lIns="91440" tIns="45720" rIns="91440" bIns="45720" anchor="t" anchorCtr="0"/>
          <a:p>
            <a:r>
              <a:rPr lang="zh-CN" altLang="en-US" dirty="0"/>
              <a:t>一、课程说明及考核方式</a:t>
            </a:r>
            <a:endParaRPr lang="en-US" altLang="zh-CN" dirty="0"/>
          </a:p>
          <a:p>
            <a:r>
              <a:rPr lang="zh-CN" altLang="en-US" dirty="0"/>
              <a:t>二、课程学习总体要求</a:t>
            </a:r>
            <a:endParaRPr lang="en-US" altLang="zh-CN" dirty="0"/>
          </a:p>
          <a:p>
            <a:r>
              <a:rPr lang="zh-CN" altLang="en-US" dirty="0"/>
              <a:t>三、平台登录及浏览资源方法</a:t>
            </a:r>
            <a:endParaRPr lang="en-US" altLang="zh-CN" dirty="0"/>
          </a:p>
          <a:p>
            <a:r>
              <a:rPr lang="zh-CN" altLang="en-US" dirty="0"/>
              <a:t>四、形考任务完成方法</a:t>
            </a:r>
            <a:endParaRPr lang="en-US" altLang="zh-CN" dirty="0"/>
          </a:p>
          <a:p>
            <a:r>
              <a:rPr lang="zh-CN" altLang="en-US" dirty="0"/>
              <a:t>五、论坛发贴方法及要求</a:t>
            </a:r>
            <a:endParaRPr lang="en-US" altLang="zh-CN" dirty="0"/>
          </a:p>
          <a:p>
            <a:r>
              <a:rPr lang="zh-CN" altLang="en-US" dirty="0"/>
              <a:t>六、导学教师联系方式</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051050" y="2708275"/>
            <a:ext cx="5976938" cy="1225550"/>
          </a:xfrm>
          <a:solidFill>
            <a:schemeClr val="accent1">
              <a:lumMod val="40000"/>
              <a:lumOff val="60000"/>
            </a:schemeClr>
          </a:solidFill>
        </p:spPr>
        <p:txBody>
          <a:bodyPr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66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祝大家学习愉快</a:t>
            </a:r>
            <a:r>
              <a:rPr kumimoji="0" lang="zh-CN" altLang="en-US" sz="96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a:t>
            </a:r>
            <a:endParaRPr kumimoji="0" lang="zh-CN" altLang="en-US" sz="96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3" name="副标题 2"/>
          <p:cNvSpPr>
            <a:spLocks noGrp="1"/>
          </p:cNvSpPr>
          <p:nvPr>
            <p:ph type="subTitle" idx="1"/>
          </p:nvPr>
        </p:nvSpPr>
        <p:spPr>
          <a:xfrm>
            <a:off x="1258888" y="333375"/>
            <a:ext cx="6705600" cy="685800"/>
          </a:xfrm>
        </p:spPr>
        <p:txBody>
          <a:bodyPr vert="horz" wrap="square" lIns="91440" tIns="0" rIns="91440" bIns="45720" numCol="1" anchor="t" anchorCtr="0" compatLnSpc="1">
            <a:normAutofit/>
          </a:bodyPr>
          <a:lstStyle/>
          <a:p>
            <a:pPr marL="27305"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kumimoji="0" lang="zh-CN" alt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58888" y="333375"/>
            <a:ext cx="7499350" cy="1143000"/>
          </a:xfrm>
        </p:spPr>
        <p:txBody>
          <a:bodyPr anchor="ct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一、课程说明及考核方式</a:t>
            </a:r>
            <a:br>
              <a:rPr kumimoji="0" lang="en-US" altLang="zh-CN"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r>
              <a:rPr kumimoji="0" lang="en-US" altLang="zh-CN"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a:t>
            </a:r>
            <a:endParaRPr kumimoji="0" lang="zh-CN" altLang="en-US" sz="4300" b="0"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mj-lt"/>
              <a:ea typeface="+mj-ea"/>
              <a:cs typeface="+mj-cs"/>
            </a:endParaRPr>
          </a:p>
        </p:txBody>
      </p:sp>
      <p:sp>
        <p:nvSpPr>
          <p:cNvPr id="8195" name="内容占位符 2"/>
          <p:cNvSpPr>
            <a:spLocks noGrp="1"/>
          </p:cNvSpPr>
          <p:nvPr>
            <p:ph idx="1"/>
          </p:nvPr>
        </p:nvSpPr>
        <p:spPr>
          <a:xfrm>
            <a:off x="1435100" y="1125538"/>
            <a:ext cx="7499350" cy="5122862"/>
          </a:xfrm>
        </p:spPr>
        <p:txBody>
          <a:bodyPr vert="horz" wrap="square" lIns="91440" tIns="45720" rIns="91440" bIns="45720" anchor="t" anchorCtr="0"/>
          <a:p>
            <a:r>
              <a:rPr lang="en-US" altLang="zh-CN" sz="2400" dirty="0"/>
              <a:t>《</a:t>
            </a:r>
            <a:r>
              <a:rPr lang="zh-CN" altLang="en-US" sz="2400" dirty="0"/>
              <a:t>岩土力学</a:t>
            </a:r>
            <a:r>
              <a:rPr lang="en-US" altLang="zh-CN" sz="2400" dirty="0"/>
              <a:t>》</a:t>
            </a:r>
            <a:r>
              <a:rPr lang="zh-CN" altLang="en-US" sz="2400" dirty="0"/>
              <a:t>是国家开放大学工学学科水利类水利水电工程专业重要的专业课程之一。</a:t>
            </a:r>
            <a:endParaRPr lang="en-US" altLang="zh-CN" sz="2400" dirty="0"/>
          </a:p>
          <a:p>
            <a:endParaRPr lang="zh-CN" altLang="en-US" sz="2400" dirty="0"/>
          </a:p>
        </p:txBody>
      </p:sp>
      <p:pic>
        <p:nvPicPr>
          <p:cNvPr id="8196" name="Picture 5"/>
          <p:cNvPicPr>
            <a:picLocks noChangeAspect="1"/>
          </p:cNvPicPr>
          <p:nvPr/>
        </p:nvPicPr>
        <p:blipFill>
          <a:blip r:embed="rId1"/>
          <a:stretch>
            <a:fillRect/>
          </a:stretch>
        </p:blipFill>
        <p:spPr>
          <a:xfrm>
            <a:off x="1258888" y="2133600"/>
            <a:ext cx="7058025" cy="40322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58888" y="333375"/>
            <a:ext cx="7499350" cy="1143000"/>
          </a:xfrm>
        </p:spPr>
        <p:txBody>
          <a:bodyPr anchor="ct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形成性考核：满分</a:t>
            </a:r>
            <a:r>
              <a:rPr kumimoji="0" lang="en-US" altLang="zh-CN"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100</a:t>
            </a:r>
            <a:r>
              <a:rPr kumimoji="0" lang="zh-CN" altLang="en-US"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分 </a:t>
            </a:r>
            <a:br>
              <a:rPr kumimoji="0" lang="en-US" altLang="zh-CN"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br>
            <a:r>
              <a:rPr kumimoji="0" lang="en-US" altLang="zh-CN"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12</a:t>
            </a:r>
            <a:r>
              <a:rPr kumimoji="0" lang="zh-CN" altLang="en-US"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次作业共</a:t>
            </a:r>
            <a:r>
              <a:rPr kumimoji="0" lang="en-US" altLang="zh-CN"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80</a:t>
            </a:r>
            <a:r>
              <a:rPr kumimoji="0" lang="zh-CN" altLang="en-US"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分，学习过程</a:t>
            </a:r>
            <a:r>
              <a:rPr kumimoji="0" lang="en-US" altLang="zh-CN"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20</a:t>
            </a:r>
            <a:r>
              <a:rPr kumimoji="0" lang="zh-CN" altLang="en-US" sz="43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分</a:t>
            </a:r>
            <a:endParaRPr kumimoji="0" lang="zh-CN" altLang="en-US" sz="4300" b="0"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mj-lt"/>
              <a:ea typeface="+mj-ea"/>
              <a:cs typeface="+mj-cs"/>
            </a:endParaRPr>
          </a:p>
        </p:txBody>
      </p:sp>
      <p:pic>
        <p:nvPicPr>
          <p:cNvPr id="9219" name="Picture 2"/>
          <p:cNvPicPr>
            <a:picLocks noChangeAspect="1"/>
          </p:cNvPicPr>
          <p:nvPr/>
        </p:nvPicPr>
        <p:blipFill>
          <a:blip r:embed="rId1"/>
          <a:stretch>
            <a:fillRect/>
          </a:stretch>
        </p:blipFill>
        <p:spPr>
          <a:xfrm>
            <a:off x="1403350" y="1628775"/>
            <a:ext cx="6985000" cy="4824413"/>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979613" y="1773238"/>
            <a:ext cx="6403975" cy="3455988"/>
          </a:xfrm>
        </p:spPr>
        <p:txBody>
          <a:bodyPr anchor="b">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一、</a:t>
            </a:r>
            <a:r>
              <a:rPr kumimoji="0" lang="zh-CN" alt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浏览、学习课程</a:t>
            </a: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资源</a:t>
            </a:r>
            <a:br>
              <a:rPr kumimoji="0" lang="en-US" altLang="zh-CN"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二、</a:t>
            </a:r>
            <a:r>
              <a:rPr kumimoji="0" lang="zh-CN" alt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完成形考</a:t>
            </a: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任务</a:t>
            </a:r>
            <a:r>
              <a:rPr kumimoji="0" lang="en-US" altLang="zh-CN"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4</a:t>
            </a: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次</a:t>
            </a:r>
            <a:br>
              <a:rPr kumimoji="0" lang="en-US" altLang="zh-CN"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三、参与课程讨论及网上教学活动</a:t>
            </a:r>
            <a:br>
              <a:rPr kumimoji="0" lang="en-US" altLang="zh-CN"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四、每周登录国开学习网，参加本课程学习不少于</a:t>
            </a:r>
            <a:r>
              <a:rPr kumimoji="0" lang="en-US" altLang="zh-CN"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1</a:t>
            </a: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小时，发帖不少于</a:t>
            </a:r>
            <a:r>
              <a:rPr kumimoji="0" lang="en-US" altLang="zh-CN"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10</a:t>
            </a:r>
            <a:r>
              <a:rPr kumimoji="0" lang="zh-CN" alt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条。</a:t>
            </a:r>
            <a:endParaRPr kumimoji="0" lang="zh-CN" altLang="en-US"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0243" name="副标题 2"/>
          <p:cNvSpPr>
            <a:spLocks noGrp="1"/>
          </p:cNvSpPr>
          <p:nvPr>
            <p:ph type="subTitle" idx="1"/>
          </p:nvPr>
        </p:nvSpPr>
        <p:spPr>
          <a:xfrm>
            <a:off x="1331913" y="765175"/>
            <a:ext cx="6705600" cy="1008063"/>
          </a:xfrm>
        </p:spPr>
        <p:txBody>
          <a:bodyPr vert="horz" wrap="square" lIns="91440" tIns="0" rIns="91440" bIns="45720" anchor="t" anchorCtr="0"/>
          <a:p>
            <a:pPr algn="ctr" eaLnBrk="1" hangingPunct="1">
              <a:buSzPct val="80000"/>
            </a:pPr>
            <a:r>
              <a:rPr lang="zh-CN" altLang="en-US" sz="4400" b="1" kern="1200" dirty="0">
                <a:solidFill>
                  <a:srgbClr val="FF0000"/>
                </a:solidFill>
                <a:latin typeface="+mn-lt"/>
                <a:ea typeface="+mn-ea"/>
                <a:cs typeface="+mn-cs"/>
              </a:rPr>
              <a:t>二、课程学习总体要求</a:t>
            </a:r>
            <a:endParaRPr lang="zh-CN" altLang="en-US" sz="4400" b="1" kern="1200" dirty="0">
              <a:solidFill>
                <a:srgbClr val="FF0000"/>
              </a:solidFill>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1267" name="副标题 2"/>
          <p:cNvSpPr>
            <a:spLocks noGrp="1"/>
          </p:cNvSpPr>
          <p:nvPr>
            <p:ph type="subTitle" idx="1"/>
          </p:nvPr>
        </p:nvSpPr>
        <p:spPr>
          <a:xfrm>
            <a:off x="1187450" y="404813"/>
            <a:ext cx="7488238" cy="576262"/>
          </a:xfrm>
        </p:spPr>
        <p:txBody>
          <a:bodyPr vert="horz" wrap="square" lIns="91440" tIns="0" rIns="91440" bIns="45720" anchor="t" anchorCtr="0"/>
          <a:p>
            <a:pPr eaLnBrk="1" hangingPunct="1">
              <a:buSzPct val="80000"/>
            </a:pPr>
            <a:r>
              <a:rPr lang="zh-CN" altLang="en-US" sz="2400" b="1" kern="1200" dirty="0">
                <a:solidFill>
                  <a:srgbClr val="FF0000"/>
                </a:solidFill>
                <a:latin typeface="+mn-lt"/>
                <a:ea typeface="+mn-ea"/>
                <a:cs typeface="+mn-cs"/>
              </a:rPr>
              <a:t>三、平台登录及浏览资源方法：</a:t>
            </a:r>
            <a:r>
              <a:rPr lang="en-US" altLang="zh-CN" sz="2400" b="1" kern="1200" dirty="0">
                <a:solidFill>
                  <a:srgbClr val="FF0000"/>
                </a:solidFill>
                <a:latin typeface="+mn-lt"/>
                <a:ea typeface="+mn-ea"/>
                <a:cs typeface="+mn-cs"/>
              </a:rPr>
              <a:t>1</a:t>
            </a:r>
            <a:r>
              <a:rPr lang="zh-CN" altLang="en-US" sz="2400" b="1" kern="1200" dirty="0">
                <a:solidFill>
                  <a:srgbClr val="FF0000"/>
                </a:solidFill>
                <a:latin typeface="+mn-lt"/>
                <a:ea typeface="+mn-ea"/>
                <a:cs typeface="+mn-cs"/>
              </a:rPr>
              <a:t>、打开国家开放大学学习网（</a:t>
            </a:r>
            <a:r>
              <a:rPr lang="en-US" altLang="zh-CN" sz="2400" b="1" kern="1200" dirty="0">
                <a:solidFill>
                  <a:srgbClr val="FF0000"/>
                </a:solidFill>
                <a:latin typeface="+mn-lt"/>
                <a:ea typeface="+mn-ea"/>
                <a:cs typeface="+mn-cs"/>
              </a:rPr>
              <a:t>www.ouchn.cn</a:t>
            </a:r>
            <a:r>
              <a:rPr lang="zh-CN" altLang="en-US" sz="2400" b="1" kern="1200" dirty="0">
                <a:solidFill>
                  <a:srgbClr val="FF0000"/>
                </a:solidFill>
                <a:latin typeface="+mn-lt"/>
                <a:ea typeface="+mn-ea"/>
                <a:cs typeface="+mn-cs"/>
              </a:rPr>
              <a:t>）</a:t>
            </a:r>
            <a:r>
              <a:rPr lang="en-US" altLang="zh-CN" sz="2400" b="1" kern="1200" dirty="0">
                <a:solidFill>
                  <a:srgbClr val="FF0000"/>
                </a:solidFill>
                <a:latin typeface="+mn-lt"/>
                <a:ea typeface="+mn-ea"/>
                <a:cs typeface="+mn-cs"/>
              </a:rPr>
              <a:t>,</a:t>
            </a:r>
            <a:r>
              <a:rPr lang="zh-CN" altLang="en-US" sz="2400" b="1" kern="1200" dirty="0">
                <a:solidFill>
                  <a:srgbClr val="FF0000"/>
                </a:solidFill>
                <a:latin typeface="+mn-lt"/>
                <a:ea typeface="+mn-ea"/>
                <a:cs typeface="+mn-cs"/>
              </a:rPr>
              <a:t>选择“学生登录”</a:t>
            </a:r>
            <a:endParaRPr lang="zh-CN" altLang="en-US" sz="2400" b="1" kern="1200" dirty="0">
              <a:solidFill>
                <a:srgbClr val="FF0000"/>
              </a:solidFill>
              <a:latin typeface="+mn-lt"/>
              <a:ea typeface="+mn-ea"/>
              <a:cs typeface="+mn-cs"/>
            </a:endParaRPr>
          </a:p>
        </p:txBody>
      </p:sp>
      <p:pic>
        <p:nvPicPr>
          <p:cNvPr id="11268" name="Picture 5"/>
          <p:cNvPicPr>
            <a:picLocks noChangeAspect="1"/>
          </p:cNvPicPr>
          <p:nvPr/>
        </p:nvPicPr>
        <p:blipFill>
          <a:blip r:embed="rId1"/>
          <a:stretch>
            <a:fillRect/>
          </a:stretch>
        </p:blipFill>
        <p:spPr>
          <a:xfrm>
            <a:off x="1116013" y="1341438"/>
            <a:ext cx="7559675" cy="48958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979613" y="188913"/>
            <a:ext cx="6408738" cy="6477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2</a:t>
            </a:r>
            <a:r>
              <a:rPr kumimoji="0" lang="zh-CN" altLang="en-US" sz="2800" b="0"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、用“学号”和“出生年月日”登录</a:t>
            </a:r>
            <a:endParaRPr kumimoji="0" lang="zh-CN" altLang="en-US" sz="28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10243" name="副标题 2"/>
          <p:cNvSpPr>
            <a:spLocks noGrp="1"/>
          </p:cNvSpPr>
          <p:nvPr>
            <p:ph type="subTitle" idx="1"/>
          </p:nvPr>
        </p:nvSpPr>
        <p:spPr>
          <a:xfrm>
            <a:off x="2051050" y="1341438"/>
            <a:ext cx="6172200" cy="1371600"/>
          </a:xfrm>
        </p:spPr>
        <p:txBody>
          <a:bodyPr vert="horz" wrap="square" lIns="91440" tIns="0" rIns="91440" bIns="45720" numCol="1" anchor="t" anchorCtr="0" compatLnSpc="1">
            <a:normAutofit/>
          </a:bodyPr>
          <a:lstStyle/>
          <a:p>
            <a:pPr marL="27305"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kumimoji="0" lang="zh-CN" alt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p:txBody>
      </p:sp>
      <p:pic>
        <p:nvPicPr>
          <p:cNvPr id="12292" name="Picture 5"/>
          <p:cNvPicPr>
            <a:picLocks noChangeAspect="1"/>
          </p:cNvPicPr>
          <p:nvPr/>
        </p:nvPicPr>
        <p:blipFill>
          <a:blip r:embed="rId1"/>
          <a:stretch>
            <a:fillRect/>
          </a:stretch>
        </p:blipFill>
        <p:spPr>
          <a:xfrm>
            <a:off x="1331913" y="866775"/>
            <a:ext cx="6983412" cy="51149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3315" name="副标题 2"/>
          <p:cNvSpPr>
            <a:spLocks noGrp="1"/>
          </p:cNvSpPr>
          <p:nvPr>
            <p:ph type="subTitle" idx="1"/>
          </p:nvPr>
        </p:nvSpPr>
        <p:spPr>
          <a:xfrm>
            <a:off x="1619250" y="439738"/>
            <a:ext cx="6840538" cy="685800"/>
          </a:xfrm>
        </p:spPr>
        <p:txBody>
          <a:bodyPr vert="horz" wrap="square" lIns="91440" tIns="0" rIns="91440" bIns="45720" anchor="t" anchorCtr="0"/>
          <a:p>
            <a:pPr algn="ctr" eaLnBrk="1" hangingPunct="1">
              <a:buSzPct val="80000"/>
            </a:pPr>
            <a:r>
              <a:rPr lang="en-US" altLang="zh-CN" kern="1200" dirty="0">
                <a:solidFill>
                  <a:srgbClr val="FF0000"/>
                </a:solidFill>
                <a:latin typeface="+mn-lt"/>
                <a:ea typeface="+mn-ea"/>
                <a:cs typeface="+mn-cs"/>
              </a:rPr>
              <a:t>3</a:t>
            </a:r>
            <a:r>
              <a:rPr lang="zh-CN" altLang="en-US" kern="1200" dirty="0">
                <a:solidFill>
                  <a:srgbClr val="FF0000"/>
                </a:solidFill>
                <a:latin typeface="+mn-lt"/>
                <a:ea typeface="+mn-ea"/>
                <a:cs typeface="+mn-cs"/>
              </a:rPr>
              <a:t>、选择“岩土力学”课程，点击“进入”</a:t>
            </a:r>
            <a:endParaRPr lang="zh-CN" altLang="en-US" kern="1200" dirty="0">
              <a:solidFill>
                <a:srgbClr val="FF0000"/>
              </a:solidFill>
              <a:latin typeface="+mn-lt"/>
              <a:ea typeface="+mn-ea"/>
              <a:cs typeface="+mn-cs"/>
            </a:endParaRPr>
          </a:p>
        </p:txBody>
      </p:sp>
      <p:pic>
        <p:nvPicPr>
          <p:cNvPr id="13316" name="Picture 5"/>
          <p:cNvPicPr>
            <a:picLocks noChangeAspect="1"/>
          </p:cNvPicPr>
          <p:nvPr/>
        </p:nvPicPr>
        <p:blipFill>
          <a:blip r:embed="rId1"/>
          <a:stretch>
            <a:fillRect/>
          </a:stretch>
        </p:blipFill>
        <p:spPr>
          <a:xfrm>
            <a:off x="1116013" y="1196975"/>
            <a:ext cx="7127875" cy="467995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187450" y="1916113"/>
            <a:ext cx="6477000" cy="1828800"/>
          </a:xfrm>
        </p:spPr>
        <p:txBody>
          <a:bodyPr anchor="b">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4339" name="副标题 2"/>
          <p:cNvSpPr>
            <a:spLocks noGrp="1"/>
          </p:cNvSpPr>
          <p:nvPr>
            <p:ph type="subTitle" idx="1"/>
          </p:nvPr>
        </p:nvSpPr>
        <p:spPr>
          <a:xfrm>
            <a:off x="1908175" y="333375"/>
            <a:ext cx="6056313" cy="685800"/>
          </a:xfrm>
        </p:spPr>
        <p:txBody>
          <a:bodyPr vert="horz" wrap="square" lIns="91440" tIns="0" rIns="91440" bIns="45720" anchor="t" anchorCtr="0"/>
          <a:p>
            <a:pPr eaLnBrk="1" hangingPunct="1">
              <a:buSzPct val="80000"/>
            </a:pPr>
            <a:r>
              <a:rPr lang="en-US" altLang="zh-CN" kern="1200" dirty="0">
                <a:solidFill>
                  <a:srgbClr val="FF0000"/>
                </a:solidFill>
                <a:latin typeface="+mn-lt"/>
                <a:ea typeface="+mn-ea"/>
                <a:cs typeface="+mn-cs"/>
              </a:rPr>
              <a:t>4</a:t>
            </a:r>
            <a:r>
              <a:rPr lang="zh-CN" altLang="en-US" kern="1200" dirty="0">
                <a:solidFill>
                  <a:srgbClr val="FF0000"/>
                </a:solidFill>
                <a:latin typeface="+mn-lt"/>
                <a:ea typeface="+mn-ea"/>
                <a:cs typeface="+mn-cs"/>
              </a:rPr>
              <a:t>、浏览、学习课程资源</a:t>
            </a:r>
            <a:endParaRPr lang="zh-CN" altLang="en-US" kern="1200" dirty="0">
              <a:solidFill>
                <a:srgbClr val="FF0000"/>
              </a:solidFill>
              <a:latin typeface="+mn-lt"/>
              <a:ea typeface="+mn-ea"/>
              <a:cs typeface="+mn-cs"/>
            </a:endParaRPr>
          </a:p>
        </p:txBody>
      </p:sp>
      <p:pic>
        <p:nvPicPr>
          <p:cNvPr id="14340" name="Picture 2"/>
          <p:cNvPicPr>
            <a:picLocks noChangeAspect="1"/>
          </p:cNvPicPr>
          <p:nvPr/>
        </p:nvPicPr>
        <p:blipFill>
          <a:blip r:embed="rId1"/>
          <a:stretch>
            <a:fillRect/>
          </a:stretch>
        </p:blipFill>
        <p:spPr>
          <a:xfrm>
            <a:off x="1187450" y="1052513"/>
            <a:ext cx="7183438" cy="5113337"/>
          </a:xfrm>
          <a:prstGeom prst="rect">
            <a:avLst/>
          </a:prstGeom>
          <a:noFill/>
          <a:ln w="9525">
            <a:noFill/>
          </a:ln>
        </p:spPr>
      </p:pic>
    </p:spTree>
  </p:cSld>
  <p:clrMapOvr>
    <a:masterClrMapping/>
  </p:clrMapOvr>
</p:sld>
</file>

<file path=ppt/tags/tag1.xml><?xml version="1.0" encoding="utf-8"?>
<p:tagLst xmlns:p="http://schemas.openxmlformats.org/presentationml/2006/main">
  <p:tag name="commondata" val="eyJoZGlkIjoiMTI4YjZlNDU1NGM2MTY1Yjc3YWYyYmJhNjMwZDljYTQ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699</Words>
  <Application>WPS 演示</Application>
  <PresentationFormat>全屏显示(4:3)</PresentationFormat>
  <Paragraphs>58</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Times New Roman</vt:lpstr>
      <vt:lpstr>Gill Sans MT</vt:lpstr>
      <vt:lpstr>华文中宋</vt:lpstr>
      <vt:lpstr>Wingdings 2</vt:lpstr>
      <vt:lpstr>Verdana</vt:lpstr>
      <vt:lpstr>Wingdings 2</vt:lpstr>
      <vt:lpstr>微软雅黑</vt:lpstr>
      <vt:lpstr>Arial Unicode MS</vt:lpstr>
      <vt:lpstr>Calibri</vt:lpstr>
      <vt:lpstr>夏至</vt:lpstr>
      <vt:lpstr>    《岩土力学》课程导学方案   </vt:lpstr>
      <vt:lpstr>                目  录</vt:lpstr>
      <vt:lpstr>     一、课程说明及考核方式    </vt:lpstr>
      <vt:lpstr>     形成性考核：满分100分    12次作业共80分，学习过程20分</vt:lpstr>
      <vt:lpstr>一、浏览、学习课程资源 二、完成形考任务4次 三、参与课程讨论及网上教学活动 四、每周登录国开学习网，参加本课程学习不少于1小时，发帖不少于10条。</vt:lpstr>
      <vt:lpstr>PowerPoint 演示文稿</vt:lpstr>
      <vt:lpstr>2、用“学号”和“出生年月日”登录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冯瑞 联系电话：13409184666 </vt:lpstr>
      <vt:lpstr>祝大家学习愉快！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榆林电大开放教育新生入学教育</dc:title>
  <dc:creator>yldd</dc:creator>
  <cp:lastModifiedBy>yllc</cp:lastModifiedBy>
  <cp:revision>302</cp:revision>
  <dcterms:created xsi:type="dcterms:W3CDTF">2003-09-28T01:19:00Z</dcterms:created>
  <dcterms:modified xsi:type="dcterms:W3CDTF">2024-05-23T02:58:15Z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4B67B26D04D84FD0B7EC338FC56C7031_12</vt:lpwstr>
  </property>
</Properties>
</file>