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5" r:id="rId4"/>
    <p:sldMasterId id="2147483698" r:id="rId5"/>
    <p:sldMasterId id="2147483711" r:id="rId6"/>
    <p:sldMasterId id="2147483724" r:id="rId7"/>
    <p:sldMasterId id="2147483737" r:id="rId8"/>
    <p:sldMasterId id="2147483750" r:id="rId9"/>
    <p:sldMasterId id="2147483763" r:id="rId10"/>
  </p:sldMasterIdLst>
  <p:notesMasterIdLst>
    <p:notesMasterId r:id="rId46"/>
  </p:notesMasterIdLst>
  <p:handoutMasterIdLst>
    <p:handoutMasterId r:id="rId47"/>
  </p:handoutMasterIdLst>
  <p:sldIdLst>
    <p:sldId id="598" r:id="rId11"/>
    <p:sldId id="595" r:id="rId12"/>
    <p:sldId id="601" r:id="rId13"/>
    <p:sldId id="600" r:id="rId14"/>
    <p:sldId id="602" r:id="rId15"/>
    <p:sldId id="605" r:id="rId16"/>
    <p:sldId id="607" r:id="rId17"/>
    <p:sldId id="608" r:id="rId18"/>
    <p:sldId id="596" r:id="rId19"/>
    <p:sldId id="689" r:id="rId20"/>
    <p:sldId id="690" r:id="rId21"/>
    <p:sldId id="748" r:id="rId22"/>
    <p:sldId id="691" r:id="rId23"/>
    <p:sldId id="692" r:id="rId24"/>
    <p:sldId id="730" r:id="rId25"/>
    <p:sldId id="733" r:id="rId26"/>
    <p:sldId id="734" r:id="rId27"/>
    <p:sldId id="735" r:id="rId28"/>
    <p:sldId id="736" r:id="rId29"/>
    <p:sldId id="737" r:id="rId30"/>
    <p:sldId id="738" r:id="rId31"/>
    <p:sldId id="739" r:id="rId32"/>
    <p:sldId id="728" r:id="rId33"/>
    <p:sldId id="731" r:id="rId34"/>
    <p:sldId id="732" r:id="rId35"/>
    <p:sldId id="747" r:id="rId36"/>
    <p:sldId id="743" r:id="rId37"/>
    <p:sldId id="744" r:id="rId38"/>
    <p:sldId id="746" r:id="rId39"/>
    <p:sldId id="745" r:id="rId40"/>
    <p:sldId id="614" r:id="rId41"/>
    <p:sldId id="615" r:id="rId42"/>
    <p:sldId id="616" r:id="rId43"/>
    <p:sldId id="726" r:id="rId44"/>
    <p:sldId id="645" r:id="rId45"/>
  </p:sldIdLst>
  <p:sldSz cx="12192000" cy="6858000"/>
  <p:notesSz cx="6797675" cy="9926638"/>
  <p:custDataLst>
    <p:tags r:id="rId48"/>
  </p:custDataLst>
  <p:defaultTextStyle>
    <a:defPPr>
      <a:defRPr lang="zh-CN"/>
    </a:defPPr>
    <a:lvl1pPr marL="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819F3"/>
    <a:srgbClr val="0A1EB6"/>
    <a:srgbClr val="FFFFFF"/>
    <a:srgbClr val="4F80BD"/>
    <a:srgbClr val="E3E3E3"/>
    <a:srgbClr val="3DCFFF"/>
    <a:srgbClr val="FFD23C"/>
    <a:srgbClr val="FF0000"/>
    <a:srgbClr val="4BD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0" autoAdjust="0"/>
    <p:restoredTop sz="86370" autoAdjust="0"/>
  </p:normalViewPr>
  <p:slideViewPr>
    <p:cSldViewPr snapToGrid="0" showGuides="1">
      <p:cViewPr>
        <p:scale>
          <a:sx n="70" d="100"/>
          <a:sy n="70" d="100"/>
        </p:scale>
        <p:origin x="-1262" y="-178"/>
      </p:cViewPr>
      <p:guideLst>
        <p:guide orient="horz" pos="2160"/>
        <p:guide pos="3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2736" y="-90"/>
      </p:cViewPr>
      <p:guideLst>
        <p:guide orient="horz" pos="3126"/>
        <p:guide pos="21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ags" Target="tags/tag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4C64B-8929-4A24-86DF-182F757FAA8C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84C01-B9C2-4E72-A1E2-8532F89810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454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F49E8-4E33-4348-A4CF-4F3C3F017E33}" type="datetimeFigureOut">
              <a:rPr lang="zh-CN" altLang="en-US" smtClean="0"/>
              <a:t>2024/5/10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75EEA-C375-435C-B448-CE1A853E5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98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5EEA-C375-435C-B448-CE1A853E5AD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540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5EEA-C375-435C-B448-CE1A853E5AD6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74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19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20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21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5EEA-C375-435C-B448-CE1A853E5AD6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26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4107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435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475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942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65"/>
            <a:ext cx="812800" cy="365125"/>
          </a:xfrm>
        </p:spPr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40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806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549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948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4442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88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100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09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79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79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254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85976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411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746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368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3255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3"/>
            <a:ext cx="812800" cy="365125"/>
          </a:xfrm>
        </p:spPr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8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3542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0555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9064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1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8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9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1B84-1E5C-4FC5-BC05-C7A743CF2F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0BFF-482E-494F-8DA2-7FFD5CC08E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5257800"/>
            <a:ext cx="10363200" cy="549274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" y="5867400"/>
            <a:ext cx="8534400" cy="381000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CCB3F-15D5-4FBB-85BA-C3702F3B2B4E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115B9-9EB2-4819-81FC-043C4459ED0F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6635A-B1D4-4408-B184-7A8232873136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E6E4C-6203-4946-96F2-003074A13B12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1B49F-1D9E-4963-88E5-4CD824BCF889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A5580-D14A-45BF-9F4E-94513337CBCA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A8E5C-A754-438E-BEB3-F64F59EC8A48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EB03A-9931-4C2E-BE77-70410E2971F5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93B59-7B84-4CC5-A239-8ADACBD0F713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CCE63-7E6D-4426-A729-56FBE7EBB423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7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7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80400-A0C1-430D-B434-59D58B6BDBF6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5257800"/>
            <a:ext cx="10363200" cy="549274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" y="5867400"/>
            <a:ext cx="8534400" cy="381000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CCB3F-15D5-4FBB-85BA-C3702F3B2B4E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115B9-9EB2-4819-81FC-043C4459ED0F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6635A-B1D4-4408-B184-7A8232873136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E6E4C-6203-4946-96F2-003074A13B12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1B49F-1D9E-4963-88E5-4CD824BCF889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A5580-D14A-45BF-9F4E-94513337CBCA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9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51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A8E5C-A754-438E-BEB3-F64F59EC8A48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EB03A-9931-4C2E-BE77-70410E2971F5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93B59-7B84-4CC5-A239-8ADACBD0F713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CCE63-7E6D-4426-A729-56FBE7EBB423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3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3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80400-A0C1-430D-B434-59D58B6BDBF6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05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821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17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998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98" y="1859804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161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960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7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97"/>
            <a:ext cx="812800" cy="365125"/>
          </a:xfrm>
        </p:spPr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72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52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32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722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9641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62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843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90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502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96" y="185980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6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018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664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411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034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93"/>
            <a:ext cx="812800" cy="365125"/>
          </a:xfrm>
        </p:spPr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68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27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338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145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806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96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15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83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474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93" y="1859796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166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8540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855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321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89"/>
            <a:ext cx="812800" cy="365125"/>
          </a:xfrm>
        </p:spPr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6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421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248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5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5619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70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470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56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74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89" y="185979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9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92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904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176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249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83"/>
            <a:ext cx="812800" cy="365125"/>
          </a:xfrm>
        </p:spPr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58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8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2565" indent="0">
              <a:buNone/>
              <a:defRPr sz="1100"/>
            </a:lvl7pPr>
            <a:lvl8pPr marL="3199765" indent="0">
              <a:buNone/>
              <a:defRPr sz="1100"/>
            </a:lvl8pPr>
            <a:lvl9pPr marL="3656965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754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111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5143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6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363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27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515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84" y="1859782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425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341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59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8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2565" indent="0">
              <a:buNone/>
              <a:defRPr sz="1100"/>
            </a:lvl7pPr>
            <a:lvl8pPr marL="3199765" indent="0">
              <a:buNone/>
              <a:defRPr sz="1100"/>
            </a:lvl8pPr>
            <a:lvl9pPr marL="3656965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332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75"/>
            <a:ext cx="812800" cy="365125"/>
          </a:xfrm>
        </p:spPr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50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861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121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083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5696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95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425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21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442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7" y="1859772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9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395A7-C5DF-4180-B6CE-AD279863669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400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164A-D509-4402-AFC7-1C044C3A8D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2F2F2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042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 smtClean="0"/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 smtClean="0"/>
              <a:t>单击此处编辑母版文本样式</a:t>
            </a:r>
          </a:p>
          <a:p>
            <a:pPr lvl="1"/>
            <a:r>
              <a:rPr lang="zh-TW" altLang="en-US" smtClean="0"/>
              <a:t>第二级</a:t>
            </a:r>
          </a:p>
          <a:p>
            <a:pPr lvl="2"/>
            <a:r>
              <a:rPr lang="zh-TW" altLang="en-US" smtClean="0"/>
              <a:t>第三级</a:t>
            </a:r>
          </a:p>
          <a:p>
            <a:pPr lvl="3"/>
            <a:r>
              <a:rPr lang="zh-TW" altLang="en-US" smtClean="0"/>
              <a:t>第四级</a:t>
            </a:r>
          </a:p>
          <a:p>
            <a:pPr lvl="4"/>
            <a:r>
              <a:rPr lang="zh-TW" altLang="en-US" smtClean="0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buFontTx/>
              <a:buNone/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9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buFontTx/>
              <a:buNone/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3E091E64-CE6C-4D09-883F-1F0D1F433535}" type="slidenum">
              <a:rPr lang="en-US" altLang="zh-TW" smtClean="0"/>
              <a:t>‹#›</a:t>
            </a:fld>
            <a:endParaRPr lang="en-US" altLang="zh-TW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Tahoma" panose="020B0604030504040204" pitchFamily="34" charset="0"/>
          <a:ea typeface="+mj-ea"/>
          <a:cs typeface="Tahom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 smtClean="0"/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 smtClean="0"/>
              <a:t>单击此处编辑母版文本样式</a:t>
            </a:r>
          </a:p>
          <a:p>
            <a:pPr lvl="1"/>
            <a:r>
              <a:rPr lang="zh-TW" altLang="en-US" smtClean="0"/>
              <a:t>第二级</a:t>
            </a:r>
          </a:p>
          <a:p>
            <a:pPr lvl="2"/>
            <a:r>
              <a:rPr lang="zh-TW" altLang="en-US" smtClean="0"/>
              <a:t>第三级</a:t>
            </a:r>
          </a:p>
          <a:p>
            <a:pPr lvl="3"/>
            <a:r>
              <a:rPr lang="zh-TW" altLang="en-US" smtClean="0"/>
              <a:t>第四级</a:t>
            </a:r>
          </a:p>
          <a:p>
            <a:pPr lvl="4"/>
            <a:r>
              <a:rPr lang="zh-TW" altLang="en-US" smtClean="0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buFontTx/>
              <a:buNone/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5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buFontTx/>
              <a:buNone/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3E091E64-CE6C-4D09-883F-1F0D1F433535}" type="slidenum">
              <a:rPr lang="en-US" altLang="zh-TW" smtClean="0"/>
              <a:t>‹#›</a:t>
            </a:fld>
            <a:endParaRPr lang="en-US" altLang="zh-TW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Tahoma" panose="020B0604030504040204" pitchFamily="34" charset="0"/>
          <a:ea typeface="+mj-ea"/>
          <a:cs typeface="Tahom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97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97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97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82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93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93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93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317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89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89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89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88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83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83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83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018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75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75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7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60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2024/5/10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65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916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ne.ouchn.c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7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72389" y="0"/>
            <a:ext cx="12265025" cy="6858635"/>
          </a:xfrm>
          <a:prstGeom prst="rect">
            <a:avLst/>
          </a:prstGeom>
        </p:spPr>
      </p:pic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2635885" y="3666149"/>
            <a:ext cx="8534400" cy="381000"/>
          </a:xfrm>
        </p:spPr>
        <p:txBody>
          <a:bodyPr/>
          <a:lstStyle/>
          <a:p>
            <a:r>
              <a:rPr lang="zh-CN" altLang="en-US" noProof="1"/>
              <a:t>　</a:t>
            </a:r>
            <a:r>
              <a:rPr lang="zh-CN" altLang="en-US" noProof="1" smtClean="0"/>
              <a:t>　　　　</a:t>
            </a:r>
            <a:r>
              <a:rPr lang="en-US" altLang="zh-CN" noProof="1" smtClean="0"/>
              <a:t>              </a:t>
            </a:r>
            <a:r>
              <a:rPr lang="zh-CN" altLang="en-US" noProof="1" smtClean="0">
                <a:solidFill>
                  <a:schemeClr val="bg1"/>
                </a:solidFill>
              </a:rPr>
              <a:t>辅导教师：张安妮</a:t>
            </a:r>
          </a:p>
        </p:txBody>
      </p:sp>
      <p:pic>
        <p:nvPicPr>
          <p:cNvPr id="1026" name="Picture 2" descr="https://lms.ouchn.cn/api/uploads/8856625/modified-image?thumbnail=700x3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73" y="2"/>
            <a:ext cx="9557659" cy="361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流程图: 延期 3"/>
          <p:cNvSpPr/>
          <p:nvPr/>
        </p:nvSpPr>
        <p:spPr>
          <a:xfrm>
            <a:off x="402160" y="345067"/>
            <a:ext cx="1612173" cy="432048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4305" y="1133450"/>
            <a:ext cx="11214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第一步：</a:t>
            </a:r>
            <a:r>
              <a:rPr lang="zh-CN" altLang="en-US" sz="2000" b="1" dirty="0"/>
              <a:t>在浏览器地址栏中输入</a:t>
            </a:r>
            <a:r>
              <a:rPr lang="zh-CN" altLang="zh-CN" sz="2000" b="1" dirty="0"/>
              <a:t>网址：</a:t>
            </a:r>
            <a:r>
              <a:rPr lang="en-US" altLang="zh-CN" sz="2000" b="1" u="sng" dirty="0">
                <a:hlinkClick r:id="rId3"/>
              </a:rPr>
              <a:t>http</a:t>
            </a:r>
            <a:r>
              <a:rPr lang="en-US" altLang="zh-CN" sz="2000" b="1" u="sng" dirty="0" smtClean="0">
                <a:hlinkClick r:id="rId3"/>
              </a:rPr>
              <a:t>://one.ouchn.cn/</a:t>
            </a:r>
            <a:r>
              <a:rPr lang="zh-CN" altLang="en-US" sz="2000" b="1" dirty="0" smtClean="0"/>
              <a:t>　，在打开的学习网首页点击　　　　　　右侧的“登录” 按钮。</a:t>
            </a:r>
            <a:r>
              <a:rPr lang="en-US" altLang="zh-CN" sz="2000" b="1" dirty="0" smtClean="0"/>
              <a:t> 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Straight Connector 10"/>
          <p:cNvSpPr/>
          <p:nvPr/>
        </p:nvSpPr>
        <p:spPr>
          <a:xfrm>
            <a:off x="715620" y="1864860"/>
            <a:ext cx="1064627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矩形 1"/>
          <p:cNvSpPr/>
          <p:nvPr/>
        </p:nvSpPr>
        <p:spPr>
          <a:xfrm>
            <a:off x="2346498" y="411474"/>
            <a:ext cx="8122759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完成</a:t>
            </a:r>
            <a:r>
              <a:rPr lang="en-US" altLang="zh-CN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《</a:t>
            </a:r>
            <a: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商务英语</a:t>
            </a:r>
            <a:r>
              <a:rPr lang="en-US" altLang="zh-CN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4》</a:t>
            </a:r>
            <a: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课程</a:t>
            </a:r>
            <a:endParaRPr lang="zh-CN" altLang="en-US" sz="24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形成性考核操作步骤</a:t>
            </a:r>
            <a:r>
              <a:rPr lang="en-US" altLang="zh-CN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:</a:t>
            </a:r>
            <a:endParaRPr lang="en-US" altLang="zh-CN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23" y="1881093"/>
            <a:ext cx="10375288" cy="461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流程图: 延期 3"/>
          <p:cNvSpPr/>
          <p:nvPr/>
        </p:nvSpPr>
        <p:spPr>
          <a:xfrm>
            <a:off x="402160" y="345067"/>
            <a:ext cx="1612173" cy="432048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Straight Connector 10"/>
          <p:cNvSpPr/>
          <p:nvPr/>
        </p:nvSpPr>
        <p:spPr>
          <a:xfrm>
            <a:off x="927844" y="1778421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Content Placeholder 2"/>
          <p:cNvSpPr txBox="1"/>
          <p:nvPr/>
        </p:nvSpPr>
        <p:spPr bwMode="auto">
          <a:xfrm>
            <a:off x="831880" y="776605"/>
            <a:ext cx="10959465" cy="116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000" b="1" dirty="0">
                <a:latin typeface="+mn-lt"/>
              </a:rPr>
              <a:t>第二步：</a:t>
            </a:r>
            <a:r>
              <a:rPr lang="zh-CN" altLang="zh-CN" sz="2000" b="1" dirty="0">
                <a:latin typeface="+mn-lt"/>
              </a:rPr>
              <a:t>登录</a:t>
            </a:r>
            <a:r>
              <a:rPr lang="zh-CN" altLang="zh-CN" sz="2000" b="1" dirty="0" smtClean="0">
                <a:latin typeface="+mn-lt"/>
              </a:rPr>
              <a:t>。</a:t>
            </a:r>
            <a:r>
              <a:rPr lang="zh-CN" altLang="en-US" sz="2000" b="1" dirty="0" smtClean="0">
                <a:latin typeface="+mn-lt"/>
              </a:rPr>
              <a:t>在</a:t>
            </a:r>
            <a:r>
              <a:rPr lang="zh-CN" altLang="zh-CN" sz="2000" b="1" dirty="0" smtClean="0">
                <a:latin typeface="+mn-lt"/>
              </a:rPr>
              <a:t>“登录”</a:t>
            </a:r>
            <a:r>
              <a:rPr lang="zh-CN" altLang="en-US" sz="2000" b="1" dirty="0" smtClean="0">
                <a:latin typeface="+mn-lt"/>
              </a:rPr>
              <a:t>页面</a:t>
            </a:r>
            <a:r>
              <a:rPr lang="zh-CN" altLang="zh-CN" sz="2000" b="1" dirty="0" smtClean="0">
                <a:latin typeface="+mn-lt"/>
              </a:rPr>
              <a:t>，</a:t>
            </a:r>
            <a:r>
              <a:rPr lang="zh-CN" altLang="zh-CN" sz="2000" b="1" dirty="0">
                <a:latin typeface="+mn-lt"/>
              </a:rPr>
              <a:t>输入用户名、密码和验证码</a:t>
            </a:r>
            <a:r>
              <a:rPr lang="zh-CN" altLang="en-US" sz="2000" b="1" dirty="0">
                <a:latin typeface="+mn-lt"/>
                <a:sym typeface="+mn-ea"/>
              </a:rPr>
              <a:t>即可登录学习网，</a:t>
            </a:r>
            <a:r>
              <a:rPr lang="zh-CN" altLang="zh-CN" sz="2000" b="1" dirty="0">
                <a:latin typeface="+mn-lt"/>
              </a:rPr>
              <a:t>进入学生空间。用户名是学生的学号，密码是</a:t>
            </a:r>
            <a:r>
              <a:rPr lang="en-US" altLang="zh-CN" sz="2000" b="1" dirty="0" err="1" smtClean="0">
                <a:latin typeface="Adobe 宋体 Std L" pitchFamily="18" charset="-122"/>
                <a:ea typeface="Adobe 宋体 Std L" pitchFamily="18" charset="-122"/>
              </a:rPr>
              <a:t>Ouchn</a:t>
            </a:r>
            <a:r>
              <a:rPr lang="en-US" altLang="zh-CN" sz="2000" b="1" dirty="0" smtClean="0">
                <a:latin typeface="Adobe 宋体 Std L" pitchFamily="18" charset="-122"/>
                <a:ea typeface="Adobe 宋体 Std L" pitchFamily="18" charset="-122"/>
              </a:rPr>
              <a:t>@+</a:t>
            </a:r>
            <a:r>
              <a:rPr lang="en-US" altLang="zh-CN" sz="2000" b="1" dirty="0" smtClean="0">
                <a:latin typeface="+mn-lt"/>
              </a:rPr>
              <a:t>8</a:t>
            </a:r>
            <a:r>
              <a:rPr lang="zh-CN" altLang="en-US" sz="2000" b="1" dirty="0" smtClean="0">
                <a:latin typeface="+mn-lt"/>
              </a:rPr>
              <a:t>位出生年月日（</a:t>
            </a:r>
            <a:r>
              <a:rPr lang="zh-CN" altLang="en-US" sz="2000" b="1" dirty="0">
                <a:latin typeface="+mn-lt"/>
              </a:rPr>
              <a:t>注意：第一个字母是大写Ｏ</a:t>
            </a:r>
            <a:r>
              <a:rPr lang="zh-CN" altLang="en-US" sz="2000" b="1" dirty="0" smtClean="0">
                <a:latin typeface="+mn-lt"/>
              </a:rPr>
              <a:t>）。</a:t>
            </a:r>
          </a:p>
          <a:p>
            <a:r>
              <a:rPr lang="zh-CN" altLang="en-US" sz="2000" b="1" dirty="0" smtClean="0">
                <a:latin typeface="+mn-lt"/>
              </a:rPr>
              <a:t>例如：登录用户名：</a:t>
            </a:r>
            <a:r>
              <a:rPr lang="en-US" altLang="zh-CN" sz="2000" b="1" dirty="0" smtClean="0">
                <a:latin typeface="+mn-lt"/>
              </a:rPr>
              <a:t>2361001451875</a:t>
            </a:r>
            <a:r>
              <a:rPr lang="zh-CN" altLang="en-US" sz="2000" b="1" dirty="0" smtClean="0">
                <a:latin typeface="+mn-lt"/>
              </a:rPr>
              <a:t>　密码：</a:t>
            </a:r>
            <a:r>
              <a:rPr lang="en-US" altLang="zh-CN" sz="2000" b="1" dirty="0">
                <a:latin typeface="Adobe 宋体 Std L" pitchFamily="18" charset="-122"/>
                <a:ea typeface="Adobe 宋体 Std L" pitchFamily="18" charset="-122"/>
              </a:rPr>
              <a:t> Ouchn@</a:t>
            </a:r>
            <a:r>
              <a:rPr lang="en-US" altLang="zh-CN" sz="2000" b="1" dirty="0" smtClean="0">
                <a:latin typeface="+mn-lt"/>
              </a:rPr>
              <a:t>19980623   </a:t>
            </a:r>
            <a:r>
              <a:rPr lang="en-US" altLang="zh-CN" sz="2000" b="1" dirty="0" smtClean="0">
                <a:latin typeface="+mn-lt"/>
              </a:rPr>
              <a:t>  </a:t>
            </a:r>
            <a:r>
              <a:rPr lang="zh-CN" altLang="en-US" sz="2000" b="1" dirty="0" smtClean="0">
                <a:latin typeface="+mn-lt"/>
              </a:rPr>
              <a:t>然后点击登陆</a:t>
            </a:r>
            <a:endParaRPr lang="en-US" altLang="zh-CN" sz="2000" b="1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4" y="2205264"/>
            <a:ext cx="9740156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06286" y="774020"/>
            <a:ext cx="9144000" cy="662894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依次点击图形验证，点击确定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313" y="2013630"/>
            <a:ext cx="9252857" cy="353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996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流程图: 延期 3"/>
          <p:cNvSpPr/>
          <p:nvPr/>
        </p:nvSpPr>
        <p:spPr>
          <a:xfrm>
            <a:off x="402160" y="345067"/>
            <a:ext cx="1612173" cy="432048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010" y="715054"/>
            <a:ext cx="10986135" cy="968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第三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步：学习。</a:t>
            </a:r>
            <a:r>
              <a:rPr lang="zh-CN" altLang="en-US" b="1" dirty="0"/>
              <a:t>学生在个人空间中，可以了解课程的学习、查阅数字图书馆、</a:t>
            </a:r>
            <a:r>
              <a:rPr lang="zh-CN" altLang="en-US" b="1" dirty="0">
                <a:sym typeface="+mn-ea"/>
              </a:rPr>
              <a:t>下载准考证、</a:t>
            </a:r>
            <a:r>
              <a:rPr lang="zh-CN" altLang="en-US" b="1" dirty="0"/>
              <a:t>查询成绩等。在</a:t>
            </a:r>
            <a:r>
              <a:rPr lang="en-US" altLang="zh-CN" b="1" dirty="0"/>
              <a:t>”</a:t>
            </a:r>
            <a:r>
              <a:rPr lang="zh-CN" altLang="en-US" b="1" dirty="0"/>
              <a:t>我的课程</a:t>
            </a:r>
            <a:r>
              <a:rPr lang="en-US" altLang="zh-CN" b="1" dirty="0"/>
              <a:t>“</a:t>
            </a:r>
            <a:r>
              <a:rPr lang="zh-CN" altLang="en-US" b="1" dirty="0"/>
              <a:t>中，学生可以查看自己正在学习的课程，点击课程右侧</a:t>
            </a:r>
            <a:r>
              <a:rPr lang="en-US" altLang="zh-CN" b="1" dirty="0"/>
              <a:t>”</a:t>
            </a:r>
            <a:r>
              <a:rPr lang="zh-CN" altLang="en-US" b="1" dirty="0"/>
              <a:t>去学习</a:t>
            </a:r>
            <a:r>
              <a:rPr lang="en-US" altLang="zh-CN" b="1" dirty="0"/>
              <a:t>“</a:t>
            </a:r>
            <a:r>
              <a:rPr lang="zh-CN" altLang="en-US" b="1" dirty="0"/>
              <a:t>按钮就可以进入课程</a:t>
            </a:r>
            <a:r>
              <a:rPr lang="zh-CN" altLang="en-US" b="1" dirty="0" smtClean="0"/>
              <a:t>页面进行学习了。</a:t>
            </a:r>
            <a:endParaRPr lang="en-US" altLang="zh-CN" b="1" dirty="0"/>
          </a:p>
        </p:txBody>
      </p:sp>
      <p:sp>
        <p:nvSpPr>
          <p:cNvPr id="8" name="Straight Connector 10"/>
          <p:cNvSpPr/>
          <p:nvPr/>
        </p:nvSpPr>
        <p:spPr>
          <a:xfrm>
            <a:off x="927844" y="1669836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8360" y="1703070"/>
            <a:ext cx="11106785" cy="48641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27765" y="5833789"/>
            <a:ext cx="8734425" cy="73342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70" y="5007430"/>
            <a:ext cx="8734319" cy="145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流程图: 延期 3"/>
          <p:cNvSpPr/>
          <p:nvPr/>
        </p:nvSpPr>
        <p:spPr>
          <a:xfrm>
            <a:off x="402160" y="176157"/>
            <a:ext cx="1612173" cy="432048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2515" y="175916"/>
            <a:ext cx="1038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000" b="1" dirty="0" smtClean="0"/>
          </a:p>
          <a:p>
            <a:r>
              <a:rPr lang="zh-CN" altLang="en-US" sz="2000" b="1" dirty="0" smtClean="0"/>
              <a:t>第四步</a:t>
            </a:r>
            <a:r>
              <a:rPr lang="zh-CN" altLang="en-US" sz="2000" b="1" dirty="0"/>
              <a:t>：进入学习课程主页面，</a:t>
            </a:r>
            <a:r>
              <a:rPr lang="zh-CN" altLang="en-US" sz="2000" b="1" dirty="0">
                <a:sym typeface="+mn-ea"/>
              </a:rPr>
              <a:t>点击</a:t>
            </a:r>
            <a:r>
              <a:rPr lang="zh-CN" altLang="en-US" sz="2000" b="1" dirty="0" smtClean="0">
                <a:sym typeface="+mn-ea"/>
              </a:rPr>
              <a:t>“形考作业”，即可看到八次形考作业及学习过程表现。学生依次完成形考作业</a:t>
            </a:r>
            <a:r>
              <a:rPr lang="en-US" altLang="zh-CN" sz="2000" b="1" dirty="0" smtClean="0">
                <a:sym typeface="+mn-ea"/>
              </a:rPr>
              <a:t>1</a:t>
            </a:r>
            <a:r>
              <a:rPr lang="zh-CN" altLang="en-US" sz="2000" b="1" dirty="0" smtClean="0">
                <a:sym typeface="+mn-ea"/>
              </a:rPr>
              <a:t>、</a:t>
            </a:r>
            <a:r>
              <a:rPr lang="en-US" altLang="zh-CN" sz="2000" b="1" dirty="0" smtClean="0">
                <a:sym typeface="+mn-ea"/>
              </a:rPr>
              <a:t>2</a:t>
            </a:r>
            <a:r>
              <a:rPr lang="zh-CN" altLang="en-US" sz="2000" b="1" dirty="0" smtClean="0">
                <a:sym typeface="+mn-ea"/>
              </a:rPr>
              <a:t>、</a:t>
            </a:r>
            <a:r>
              <a:rPr lang="en-US" altLang="zh-CN" sz="2000" b="1" dirty="0" smtClean="0">
                <a:sym typeface="+mn-ea"/>
              </a:rPr>
              <a:t>3</a:t>
            </a:r>
            <a:r>
              <a:rPr lang="zh-CN" altLang="en-US" sz="2000" b="1" dirty="0" smtClean="0">
                <a:sym typeface="+mn-ea"/>
              </a:rPr>
              <a:t>、</a:t>
            </a:r>
            <a:r>
              <a:rPr lang="en-US" altLang="zh-CN" sz="2000" b="1" dirty="0" smtClean="0">
                <a:sym typeface="+mn-ea"/>
              </a:rPr>
              <a:t>4</a:t>
            </a:r>
            <a:r>
              <a:rPr lang="zh-CN" altLang="en-US" sz="2000" b="1" dirty="0" smtClean="0">
                <a:sym typeface="+mn-ea"/>
              </a:rPr>
              <a:t>、</a:t>
            </a:r>
            <a:r>
              <a:rPr lang="en-US" altLang="zh-CN" sz="2000" b="1" dirty="0" smtClean="0">
                <a:sym typeface="+mn-ea"/>
              </a:rPr>
              <a:t>5</a:t>
            </a:r>
            <a:r>
              <a:rPr lang="zh-CN" altLang="en-US" sz="2000" b="1" dirty="0" smtClean="0">
                <a:sym typeface="+mn-ea"/>
              </a:rPr>
              <a:t>、</a:t>
            </a:r>
            <a:r>
              <a:rPr lang="en-US" altLang="zh-CN" sz="2000" b="1" dirty="0" smtClean="0">
                <a:sym typeface="+mn-ea"/>
              </a:rPr>
              <a:t>6</a:t>
            </a:r>
            <a:r>
              <a:rPr lang="zh-CN" altLang="en-US" sz="2000" b="1" dirty="0" smtClean="0">
                <a:sym typeface="+mn-ea"/>
              </a:rPr>
              <a:t>、</a:t>
            </a:r>
            <a:r>
              <a:rPr lang="en-US" altLang="zh-CN" sz="2000" b="1" dirty="0" smtClean="0">
                <a:sym typeface="+mn-ea"/>
              </a:rPr>
              <a:t>7</a:t>
            </a:r>
            <a:r>
              <a:rPr lang="zh-CN" altLang="en-US" sz="2000" b="1" dirty="0" smtClean="0">
                <a:sym typeface="+mn-ea"/>
              </a:rPr>
              <a:t>、</a:t>
            </a:r>
            <a:r>
              <a:rPr lang="en-US" altLang="zh-CN" sz="2000" b="1" dirty="0" smtClean="0">
                <a:sym typeface="+mn-ea"/>
              </a:rPr>
              <a:t>8</a:t>
            </a:r>
            <a:r>
              <a:rPr lang="zh-CN" altLang="en-US" sz="2000" b="1" dirty="0" smtClean="0">
                <a:sym typeface="+mn-ea"/>
              </a:rPr>
              <a:t>以及学习过程表现。</a:t>
            </a:r>
            <a:endParaRPr lang="zh-CN" altLang="en-US" sz="2000" b="1" dirty="0"/>
          </a:p>
          <a:p>
            <a:endParaRPr lang="zh-CN" altLang="en-US" sz="2000" b="1" dirty="0"/>
          </a:p>
        </p:txBody>
      </p:sp>
      <p:sp>
        <p:nvSpPr>
          <p:cNvPr id="8" name="Straight Connector 10"/>
          <p:cNvSpPr/>
          <p:nvPr/>
        </p:nvSpPr>
        <p:spPr>
          <a:xfrm flipV="1">
            <a:off x="927763" y="1167765"/>
            <a:ext cx="10669271" cy="5588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15" y="1223646"/>
            <a:ext cx="9639028" cy="455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4000" b="1" kern="100" dirty="0" smtClean="0">
                <a:solidFill>
                  <a:srgbClr val="FF0000"/>
                </a:solidFill>
                <a:ea typeface="黑体"/>
                <a:cs typeface="Times New Roman"/>
              </a:rPr>
              <a:t>点击课程考核</a:t>
            </a:r>
            <a:r>
              <a:rPr lang="en-US" altLang="zh-CN" sz="4000" b="1" kern="100" dirty="0" smtClean="0">
                <a:solidFill>
                  <a:srgbClr val="FF0000"/>
                </a:solidFill>
                <a:ea typeface="黑体"/>
                <a:cs typeface="Times New Roman"/>
              </a:rPr>
              <a:t>――</a:t>
            </a:r>
            <a:r>
              <a:rPr lang="zh-CN" altLang="en-US" sz="4000" b="1" kern="100" dirty="0" smtClean="0">
                <a:solidFill>
                  <a:srgbClr val="FF0000"/>
                </a:solidFill>
                <a:ea typeface="黑体"/>
                <a:cs typeface="Times New Roman"/>
              </a:rPr>
              <a:t>依次完成形考任务一至八</a:t>
            </a:r>
            <a:r>
              <a:rPr lang="en-US" sz="4000" b="1" kern="100" dirty="0" smtClean="0">
                <a:solidFill>
                  <a:srgbClr val="FF0000"/>
                </a:solidFill>
                <a:ea typeface="黑体"/>
                <a:cs typeface="Times New Roman"/>
              </a:rPr>
              <a:t>---</a:t>
            </a:r>
            <a:r>
              <a:rPr lang="zh-CN" altLang="en-US" sz="4000" b="1" kern="100" dirty="0" smtClean="0">
                <a:solidFill>
                  <a:srgbClr val="FF0000"/>
                </a:solidFill>
                <a:ea typeface="黑体"/>
                <a:cs typeface="Times New Roman"/>
              </a:rPr>
              <a:t>结束答题</a:t>
            </a:r>
            <a:r>
              <a:rPr lang="en-US" sz="4000" b="1" kern="100" dirty="0" smtClean="0">
                <a:solidFill>
                  <a:srgbClr val="FF0000"/>
                </a:solidFill>
                <a:ea typeface="黑体"/>
                <a:cs typeface="Times New Roman"/>
              </a:rPr>
              <a:t>----</a:t>
            </a:r>
            <a:r>
              <a:rPr lang="zh-CN" altLang="en-US" sz="4000" b="1" kern="100" dirty="0" smtClean="0">
                <a:solidFill>
                  <a:srgbClr val="FF0000"/>
                </a:solidFill>
                <a:ea typeface="黑体"/>
                <a:cs typeface="Times New Roman"/>
              </a:rPr>
              <a:t>提交答案</a:t>
            </a:r>
            <a:endParaRPr lang="zh-CN" altLang="en-US" sz="4000" b="1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12192000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524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800" b="1" kern="100" dirty="0" smtClean="0">
                <a:solidFill>
                  <a:srgbClr val="FF0000"/>
                </a:solidFill>
                <a:ea typeface="黑体"/>
                <a:cs typeface="Times New Roman"/>
              </a:rPr>
              <a:t>点击课程考核</a:t>
            </a:r>
            <a:r>
              <a:rPr lang="en-US" altLang="zh-CN" sz="4800" b="1" kern="100" dirty="0" smtClean="0">
                <a:solidFill>
                  <a:srgbClr val="FF0000"/>
                </a:solidFill>
                <a:ea typeface="黑体"/>
                <a:cs typeface="Times New Roman"/>
              </a:rPr>
              <a:t>――</a:t>
            </a:r>
            <a:r>
              <a:rPr lang="zh-CN" altLang="en-US" sz="4800" b="1" kern="100" dirty="0" smtClean="0">
                <a:solidFill>
                  <a:srgbClr val="FF0000"/>
                </a:solidFill>
                <a:ea typeface="黑体"/>
                <a:cs typeface="Times New Roman"/>
              </a:rPr>
              <a:t>依次完成形考任务一至八</a:t>
            </a:r>
            <a:r>
              <a:rPr lang="en-US" sz="4800" b="1" kern="100" dirty="0" smtClean="0">
                <a:solidFill>
                  <a:srgbClr val="FF0000"/>
                </a:solidFill>
                <a:ea typeface="黑体"/>
                <a:cs typeface="Times New Roman"/>
              </a:rPr>
              <a:t>---</a:t>
            </a:r>
            <a:r>
              <a:rPr lang="zh-CN" altLang="en-US" sz="4800" b="1" kern="100" dirty="0" smtClean="0">
                <a:solidFill>
                  <a:srgbClr val="FF0000"/>
                </a:solidFill>
                <a:ea typeface="黑体"/>
                <a:cs typeface="Times New Roman"/>
              </a:rPr>
              <a:t>结束答题</a:t>
            </a:r>
            <a:r>
              <a:rPr lang="en-US" sz="4800" b="1" kern="100" dirty="0" smtClean="0">
                <a:solidFill>
                  <a:srgbClr val="FF0000"/>
                </a:solidFill>
                <a:ea typeface="黑体"/>
                <a:cs typeface="Times New Roman"/>
              </a:rPr>
              <a:t>----</a:t>
            </a:r>
            <a:r>
              <a:rPr lang="zh-CN" altLang="en-US" sz="4800" b="1" kern="100" dirty="0" smtClean="0">
                <a:solidFill>
                  <a:srgbClr val="FF0000"/>
                </a:solidFill>
                <a:ea typeface="黑体"/>
                <a:cs typeface="Times New Roman"/>
              </a:rPr>
              <a:t>提交答案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3"/>
            <a:ext cx="12192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346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12001541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21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6600" b="1" dirty="0" smtClean="0">
                <a:solidFill>
                  <a:srgbClr val="04617B"/>
                </a:solidFill>
                <a:latin typeface="隶书"/>
              </a:rPr>
              <a:t>学习方法引导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400" dirty="0" smtClean="0">
                <a:solidFill>
                  <a:srgbClr val="FF0000"/>
                </a:solidFill>
              </a:rPr>
              <a:t>查找答案的方法：在榆林开放大学官网里点击导学助学</a:t>
            </a:r>
            <a:r>
              <a:rPr lang="en-US" altLang="zh-CN" sz="4400" dirty="0" smtClean="0">
                <a:solidFill>
                  <a:srgbClr val="FF0000"/>
                </a:solidFill>
              </a:rPr>
              <a:t>――</a:t>
            </a:r>
            <a:r>
              <a:rPr lang="zh-CN" altLang="en-US" sz="4400" dirty="0" smtClean="0">
                <a:solidFill>
                  <a:srgbClr val="FF0000"/>
                </a:solidFill>
              </a:rPr>
              <a:t>点击查看更多</a:t>
            </a:r>
            <a:r>
              <a:rPr lang="en-US" altLang="zh-CN" sz="4400" dirty="0" smtClean="0">
                <a:solidFill>
                  <a:srgbClr val="FF0000"/>
                </a:solidFill>
              </a:rPr>
              <a:t>――</a:t>
            </a:r>
            <a:r>
              <a:rPr lang="zh-CN" altLang="en-US" sz="4400" dirty="0" smtClean="0">
                <a:solidFill>
                  <a:srgbClr val="FF0000"/>
                </a:solidFill>
              </a:rPr>
              <a:t>输入课程名字</a:t>
            </a:r>
            <a:r>
              <a:rPr lang="en-US" altLang="zh-CN" sz="4400" dirty="0" smtClean="0">
                <a:solidFill>
                  <a:srgbClr val="FF0000"/>
                </a:solidFill>
              </a:rPr>
              <a:t>――</a:t>
            </a:r>
            <a:r>
              <a:rPr lang="zh-CN" altLang="en-US" sz="4400" dirty="0" smtClean="0">
                <a:solidFill>
                  <a:srgbClr val="FF0000"/>
                </a:solidFill>
              </a:rPr>
              <a:t>点击形考答案</a:t>
            </a:r>
            <a:r>
              <a:rPr lang="en-US" altLang="zh-CN" sz="4400" dirty="0" smtClean="0">
                <a:solidFill>
                  <a:srgbClr val="FF0000"/>
                </a:solidFill>
              </a:rPr>
              <a:t>――</a:t>
            </a:r>
            <a:r>
              <a:rPr lang="zh-CN" altLang="en-US" sz="4400" dirty="0" smtClean="0">
                <a:solidFill>
                  <a:srgbClr val="FF0000"/>
                </a:solidFill>
              </a:rPr>
              <a:t>下载</a:t>
            </a:r>
            <a:r>
              <a:rPr lang="en-US" sz="4400" dirty="0" smtClean="0">
                <a:solidFill>
                  <a:srgbClr val="FF0000"/>
                </a:solidFill>
              </a:rPr>
              <a:t>(</a:t>
            </a:r>
            <a:r>
              <a:rPr lang="zh-CN" altLang="en-US" sz="4400" dirty="0" smtClean="0">
                <a:solidFill>
                  <a:srgbClr val="FF0000"/>
                </a:solidFill>
              </a:rPr>
              <a:t>直接给同学们分享</a:t>
            </a:r>
            <a:r>
              <a:rPr lang="en-US" sz="4400" dirty="0" smtClean="0">
                <a:solidFill>
                  <a:srgbClr val="FF0000"/>
                </a:solidFill>
              </a:rPr>
              <a:t>)</a:t>
            </a:r>
            <a:endParaRPr lang="zh-CN" altLang="en-US" sz="4400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98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59454" y="420433"/>
            <a:ext cx="10170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导学助学：进入“榆林市开放大学”网站主页，点击“导学助学”按钮</a:t>
            </a:r>
            <a:endParaRPr lang="zh-CN" altLang="en-US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Straight Connector 10"/>
          <p:cNvSpPr/>
          <p:nvPr/>
        </p:nvSpPr>
        <p:spPr>
          <a:xfrm>
            <a:off x="927844" y="1374536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1510751"/>
            <a:ext cx="11617291" cy="494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61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193453" y="675823"/>
            <a:ext cx="7162619" cy="4668913"/>
            <a:chOff x="1045820" y="188913"/>
            <a:chExt cx="7162618" cy="4668913"/>
          </a:xfrm>
        </p:grpSpPr>
        <p:grpSp>
          <p:nvGrpSpPr>
            <p:cNvPr id="7" name="Group 2"/>
            <p:cNvGrpSpPr/>
            <p:nvPr/>
          </p:nvGrpSpPr>
          <p:grpSpPr bwMode="auto">
            <a:xfrm>
              <a:off x="1045820" y="188913"/>
              <a:ext cx="2387320" cy="580714"/>
              <a:chOff x="526" y="0"/>
              <a:chExt cx="2471" cy="913"/>
            </a:xfrm>
          </p:grpSpPr>
          <p:sp>
            <p:nvSpPr>
              <p:cNvPr id="26" name="AutoShape 3"/>
              <p:cNvSpPr>
                <a:spLocks noChangeArrowheads="1"/>
              </p:cNvSpPr>
              <p:nvPr/>
            </p:nvSpPr>
            <p:spPr bwMode="auto">
              <a:xfrm rot="10800000" flipV="1">
                <a:off x="664" y="0"/>
                <a:ext cx="2333" cy="907"/>
              </a:xfrm>
              <a:prstGeom prst="wedgeRectCallout">
                <a:avLst>
                  <a:gd name="adj1" fmla="val -43750"/>
                  <a:gd name="adj2" fmla="val 70000"/>
                </a:avLst>
              </a:prstGeom>
              <a:solidFill>
                <a:srgbClr val="FF6600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800" smtClean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27" name="Text Box 4"/>
              <p:cNvSpPr txBox="1">
                <a:spLocks noChangeArrowheads="1"/>
              </p:cNvSpPr>
              <p:nvPr/>
            </p:nvSpPr>
            <p:spPr bwMode="auto">
              <a:xfrm>
                <a:off x="526" y="163"/>
                <a:ext cx="2470" cy="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2500" b="1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　　目       录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2488413" y="981075"/>
              <a:ext cx="5720025" cy="3876751"/>
              <a:chOff x="2488413" y="981075"/>
              <a:chExt cx="5720025" cy="3876751"/>
            </a:xfrm>
          </p:grpSpPr>
          <p:grpSp>
            <p:nvGrpSpPr>
              <p:cNvPr id="9" name="Group 5"/>
              <p:cNvGrpSpPr/>
              <p:nvPr/>
            </p:nvGrpSpPr>
            <p:grpSpPr bwMode="auto">
              <a:xfrm>
                <a:off x="2499789" y="981075"/>
                <a:ext cx="5708648" cy="515634"/>
                <a:chOff x="0" y="0"/>
                <a:chExt cx="6743" cy="813"/>
              </a:xfrm>
            </p:grpSpPr>
            <p:sp>
              <p:nvSpPr>
                <p:cNvPr id="24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743" cy="8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dist="3592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>
                    <a:solidFill>
                      <a:schemeClr val="accent4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2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80" y="68"/>
                  <a:ext cx="4217" cy="7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r>
                    <a:rPr lang="zh-CN" altLang="en-US" sz="2400" dirty="0" smtClean="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atin typeface="Microsoft Himalaya" panose="01010100010101010101" pitchFamily="2" charset="0"/>
                      <a:ea typeface="微软雅黑" panose="020B0503020204020204" pitchFamily="34" charset="-122"/>
                    </a:rPr>
                    <a:t>一、课程性质及主要内容</a:t>
                  </a:r>
                </a:p>
              </p:txBody>
            </p:sp>
          </p:grpSp>
          <p:grpSp>
            <p:nvGrpSpPr>
              <p:cNvPr id="10" name="Group 8"/>
              <p:cNvGrpSpPr/>
              <p:nvPr/>
            </p:nvGrpSpPr>
            <p:grpSpPr bwMode="auto">
              <a:xfrm>
                <a:off x="2499789" y="1616075"/>
                <a:ext cx="5708649" cy="515634"/>
                <a:chOff x="0" y="0"/>
                <a:chExt cx="6743" cy="813"/>
              </a:xfrm>
            </p:grpSpPr>
            <p:sp>
              <p:nvSpPr>
                <p:cNvPr id="22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743" cy="8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dist="3592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>
                    <a:solidFill>
                      <a:schemeClr val="accent4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2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80" y="68"/>
                  <a:ext cx="3490" cy="7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400" dirty="0" smtClean="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atin typeface="Microsoft Himalaya" panose="01010100010101010101" pitchFamily="2" charset="0"/>
                      <a:ea typeface="微软雅黑" panose="020B0503020204020204" pitchFamily="34" charset="-122"/>
                    </a:rPr>
                    <a:t>二</a:t>
                  </a:r>
                  <a:r>
                    <a:rPr lang="zh-CN" altLang="en-US" sz="2400" dirty="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atin typeface="Microsoft Himalaya" panose="01010100010101010101" pitchFamily="2" charset="0"/>
                      <a:ea typeface="微软雅黑" panose="020B0503020204020204" pitchFamily="34" charset="-122"/>
                    </a:rPr>
                    <a:t>、学习重点、难点</a:t>
                  </a:r>
                  <a:endParaRPr lang="zh-CN" altLang="en-US" sz="1800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p:grpSp>
          <p:grpSp>
            <p:nvGrpSpPr>
              <p:cNvPr id="11" name="Group 11"/>
              <p:cNvGrpSpPr/>
              <p:nvPr/>
            </p:nvGrpSpPr>
            <p:grpSpPr bwMode="auto">
              <a:xfrm>
                <a:off x="2499789" y="2276475"/>
                <a:ext cx="5708649" cy="781993"/>
                <a:chOff x="0" y="0"/>
                <a:chExt cx="6743" cy="1230"/>
              </a:xfrm>
            </p:grpSpPr>
            <p:sp>
              <p:nvSpPr>
                <p:cNvPr id="20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743" cy="8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dist="3592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>
                    <a:solidFill>
                      <a:schemeClr val="accent4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2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80" y="68"/>
                  <a:ext cx="3126" cy="1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400" dirty="0" smtClean="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atin typeface="Microsoft Himalaya" panose="01010100010101010101" pitchFamily="2" charset="0"/>
                      <a:ea typeface="微软雅黑" panose="020B0503020204020204" pitchFamily="34" charset="-122"/>
                    </a:rPr>
                    <a:t>三、</a:t>
                  </a:r>
                  <a:r>
                    <a:rPr lang="zh-CN" altLang="en-US" sz="2400" dirty="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atin typeface="Microsoft Himalaya" panose="01010100010101010101" pitchFamily="2" charset="0"/>
                      <a:ea typeface="微软雅黑" panose="020B0503020204020204" pitchFamily="34" charset="-122"/>
                    </a:rPr>
                    <a:t>学习方法引导</a:t>
                  </a:r>
                </a:p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18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p:grpSp>
          <p:grpSp>
            <p:nvGrpSpPr>
              <p:cNvPr id="12" name="Group 14"/>
              <p:cNvGrpSpPr/>
              <p:nvPr/>
            </p:nvGrpSpPr>
            <p:grpSpPr bwMode="auto">
              <a:xfrm>
                <a:off x="2499789" y="2911475"/>
                <a:ext cx="5708649" cy="781993"/>
                <a:chOff x="0" y="0"/>
                <a:chExt cx="6743" cy="1230"/>
              </a:xfrm>
            </p:grpSpPr>
            <p:sp>
              <p:nvSpPr>
                <p:cNvPr id="18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743" cy="8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dist="3592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>
                    <a:solidFill>
                      <a:schemeClr val="accent4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80" y="68"/>
                  <a:ext cx="2399" cy="1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400" dirty="0" smtClean="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atin typeface="Microsoft Himalaya" panose="01010100010101010101" pitchFamily="2" charset="0"/>
                      <a:ea typeface="微软雅黑" panose="020B0503020204020204" pitchFamily="34" charset="-122"/>
                    </a:rPr>
                    <a:t>四、</a:t>
                  </a:r>
                  <a:r>
                    <a:rPr lang="zh-CN" altLang="en-US" sz="2400" dirty="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atin typeface="Microsoft Himalaya" panose="01010100010101010101" pitchFamily="2" charset="0"/>
                      <a:ea typeface="微软雅黑" panose="020B0503020204020204" pitchFamily="34" charset="-122"/>
                    </a:rPr>
                    <a:t>考核方式</a:t>
                  </a:r>
                </a:p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18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p:grpSp>
          <p:grpSp>
            <p:nvGrpSpPr>
              <p:cNvPr id="13" name="Group 17"/>
              <p:cNvGrpSpPr/>
              <p:nvPr/>
            </p:nvGrpSpPr>
            <p:grpSpPr bwMode="auto">
              <a:xfrm>
                <a:off x="2499789" y="3500438"/>
                <a:ext cx="5708649" cy="781993"/>
                <a:chOff x="0" y="0"/>
                <a:chExt cx="6743" cy="1230"/>
              </a:xfrm>
            </p:grpSpPr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743" cy="8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dist="3592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>
                    <a:solidFill>
                      <a:schemeClr val="accent4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80" y="68"/>
                  <a:ext cx="2399" cy="1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400" dirty="0" smtClean="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atin typeface="Microsoft Himalaya" panose="01010100010101010101" pitchFamily="2" charset="0"/>
                      <a:ea typeface="微软雅黑" panose="020B0503020204020204" pitchFamily="34" charset="-122"/>
                    </a:rPr>
                    <a:t>五、</a:t>
                  </a:r>
                  <a:r>
                    <a:rPr lang="zh-CN" altLang="en-US" sz="2400" dirty="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atin typeface="Microsoft Himalaya" panose="01010100010101010101" pitchFamily="2" charset="0"/>
                      <a:ea typeface="微软雅黑" panose="020B0503020204020204" pitchFamily="34" charset="-122"/>
                    </a:rPr>
                    <a:t>试题解析</a:t>
                  </a:r>
                </a:p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18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p:grpSp>
          <p:sp>
            <p:nvSpPr>
              <p:cNvPr id="14" name="Rectangle 18"/>
              <p:cNvSpPr>
                <a:spLocks noChangeArrowheads="1"/>
              </p:cNvSpPr>
              <p:nvPr/>
            </p:nvSpPr>
            <p:spPr bwMode="auto">
              <a:xfrm>
                <a:off x="2488413" y="4103222"/>
                <a:ext cx="5708649" cy="5175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dist="35921" dir="2700000" algn="ctr" rotWithShape="0">
                  <a:schemeClr val="bg1">
                    <a:gamma/>
                    <a:shade val="60000"/>
                    <a:invGamma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80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5" name="Text Box 19"/>
              <p:cNvSpPr txBox="1">
                <a:spLocks noChangeArrowheads="1"/>
              </p:cNvSpPr>
              <p:nvPr/>
            </p:nvSpPr>
            <p:spPr bwMode="auto">
              <a:xfrm>
                <a:off x="2739110" y="4119162"/>
                <a:ext cx="2031325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Microsoft Himalaya" panose="01010100010101010101" pitchFamily="2" charset="0"/>
                    <a:ea typeface="微软雅黑" panose="020B0503020204020204" pitchFamily="34" charset="-122"/>
                  </a:rPr>
                  <a:t>六</a:t>
                </a:r>
                <a:r>
                  <a:rPr lang="zh-CN" altLang="en-US" sz="24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Microsoft Himalaya" panose="01010100010101010101" pitchFamily="2" charset="0"/>
                    <a:ea typeface="微软雅黑" panose="020B0503020204020204" pitchFamily="34" charset="-122"/>
                  </a:rPr>
                  <a:t>、</a:t>
                </a:r>
                <a:r>
                  <a:rPr lang="zh-CN" altLang="en-US" sz="2400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Microsoft Himalaya" panose="01010100010101010101" pitchFamily="2" charset="0"/>
                    <a:ea typeface="微软雅黑" panose="020B0503020204020204" pitchFamily="34" charset="-122"/>
                  </a:rPr>
                  <a:t>支持服务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8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89593" y="619209"/>
            <a:ext cx="1045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在“导学助学”栏目里，点击“查看更多”按钮</a:t>
            </a:r>
            <a:endParaRPr lang="zh-CN" altLang="en-US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Straight Connector 10"/>
          <p:cNvSpPr/>
          <p:nvPr/>
        </p:nvSpPr>
        <p:spPr>
          <a:xfrm>
            <a:off x="927844" y="1573316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2" y="1573316"/>
            <a:ext cx="11713301" cy="495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70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19404" y="327268"/>
            <a:ext cx="10849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在“信息搜索”框中，</a:t>
            </a:r>
            <a:r>
              <a:rPr lang="zh-CN" altLang="en-US" sz="2800" b="1" dirty="0">
                <a:solidFill>
                  <a:prstClr val="black"/>
                </a:solidFill>
              </a:rPr>
              <a:t>输入课程名称或者课程</a:t>
            </a:r>
            <a:r>
              <a:rPr lang="en-US" altLang="zh-CN" sz="2800" b="1" dirty="0">
                <a:solidFill>
                  <a:prstClr val="black"/>
                </a:solidFill>
              </a:rPr>
              <a:t>ID</a:t>
            </a:r>
            <a:r>
              <a:rPr lang="zh-CN" altLang="en-US" sz="2800" b="1" dirty="0">
                <a:solidFill>
                  <a:prstClr val="black"/>
                </a:solidFill>
              </a:rPr>
              <a:t>号（通过专业规则查看），搜索所需课程资源，一般包括导学方案和形考</a:t>
            </a:r>
            <a:r>
              <a:rPr lang="zh-CN" altLang="en-US" sz="2800" b="1" dirty="0" smtClean="0">
                <a:solidFill>
                  <a:prstClr val="black"/>
                </a:solidFill>
              </a:rPr>
              <a:t>辅导。</a:t>
            </a:r>
            <a:endParaRPr lang="zh-CN" altLang="en-US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Straight Connector 10"/>
          <p:cNvSpPr/>
          <p:nvPr/>
        </p:nvSpPr>
        <p:spPr>
          <a:xfrm>
            <a:off x="927844" y="1573316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682198"/>
            <a:ext cx="11713301" cy="498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83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48131" name="副标题 2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609600" y="404664"/>
            <a:ext cx="10972800" cy="93610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6000" b="1" dirty="0" smtClean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隶书"/>
              </a:rPr>
              <a:t>论坛发帖方法</a:t>
            </a:r>
            <a:endParaRPr lang="zh-CN" altLang="en-US" sz="6000" b="1" dirty="0">
              <a:solidFill>
                <a:srgbClr val="0BD0D9">
                  <a:tint val="90000"/>
                  <a:satMod val="12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  <a:ea typeface="隶书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9"/>
            <a:ext cx="12001541" cy="542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48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635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9001156" cy="446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912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885828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809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" y="76879"/>
            <a:ext cx="1095375" cy="13239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6518"/>
            <a:ext cx="10972800" cy="1143000"/>
          </a:xfrm>
        </p:spPr>
        <p:txBody>
          <a:bodyPr/>
          <a:lstStyle/>
          <a:p>
            <a:pPr algn="l" eaLnBrk="1" hangingPunct="1">
              <a:buClrTx/>
              <a:buSzTx/>
              <a:buFontTx/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四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、课程考核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方式</a:t>
            </a:r>
            <a:endParaRPr lang="zh-CN" altLang="en-US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1335" y="616585"/>
            <a:ext cx="11234420" cy="4526280"/>
          </a:xfrm>
        </p:spPr>
        <p:txBody>
          <a:bodyPr/>
          <a:lstStyle/>
          <a:p>
            <a:endParaRPr dirty="0"/>
          </a:p>
          <a:p>
            <a:r>
              <a:rPr lang="zh-CN" altLang="en-US" dirty="0"/>
              <a:t>本课程考核采用形成性考核与终结性考试相结合的方式。形成性考核占课程综合成绩的</a:t>
            </a:r>
            <a:r>
              <a:rPr lang="en-US" altLang="zh-CN" dirty="0"/>
              <a:t>50%</a:t>
            </a:r>
            <a:r>
              <a:rPr lang="zh-CN" altLang="en-US" dirty="0"/>
              <a:t>，终结性考试占课程综合成绩的</a:t>
            </a:r>
            <a:r>
              <a:rPr lang="en-US" altLang="zh-CN" dirty="0"/>
              <a:t>50%</a:t>
            </a:r>
            <a:r>
              <a:rPr lang="zh-CN" altLang="en-US" dirty="0"/>
              <a:t>。课程考核成绩统一采用百分制，即形成性考核、终结性考试、课程综合成绩均采用百分制。终结性考试成绩和最终综合成绩须同时及格（≥</a:t>
            </a:r>
            <a:r>
              <a:rPr lang="en-US" altLang="zh-CN" dirty="0"/>
              <a:t>60</a:t>
            </a:r>
            <a:r>
              <a:rPr lang="zh-CN" altLang="en-US" dirty="0"/>
              <a:t>分），可获得本课程相应学分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r>
              <a:rPr lang="zh-CN" altLang="en-US" b="1" dirty="0"/>
              <a:t>形成性考核</a:t>
            </a:r>
          </a:p>
          <a:p>
            <a:r>
              <a:rPr lang="zh-CN" altLang="en-US" dirty="0"/>
              <a:t>形成性考核按百分制计，包括以下内容：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）学习单元自测 （</a:t>
            </a:r>
            <a:r>
              <a:rPr lang="en-US" altLang="zh-CN" dirty="0"/>
              <a:t>80%</a:t>
            </a:r>
            <a:r>
              <a:rPr lang="zh-CN" altLang="en-US" dirty="0"/>
              <a:t>）</a:t>
            </a:r>
          </a:p>
          <a:p>
            <a:r>
              <a:rPr lang="zh-CN" altLang="en-US" dirty="0"/>
              <a:t>评价方式：完成</a:t>
            </a:r>
            <a:r>
              <a:rPr lang="en-US" altLang="zh-CN" dirty="0"/>
              <a:t>8</a:t>
            </a:r>
            <a:r>
              <a:rPr lang="zh-CN" altLang="en-US" dirty="0"/>
              <a:t>个学习单元的自测练习并按时提交，后台会对学习任务给予实时计分，其中每个单元的自测成绩在形成性考核中各占</a:t>
            </a:r>
            <a:r>
              <a:rPr lang="en-US" altLang="zh-CN" dirty="0"/>
              <a:t>10%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）在线学习情况综合评价（</a:t>
            </a:r>
            <a:r>
              <a:rPr lang="en-US" altLang="zh-CN" dirty="0"/>
              <a:t>20%</a:t>
            </a:r>
            <a:r>
              <a:rPr lang="zh-CN" altLang="en-US" dirty="0"/>
              <a:t>）</a:t>
            </a:r>
          </a:p>
          <a:p>
            <a:r>
              <a:rPr lang="zh-CN" altLang="en-US" dirty="0"/>
              <a:t>评价方式：由辅导教师根据后台客观数据对学员学习情况进行综合评价，如学习资源的访问次数，在线学习时间以及课程论坛表现等情况综合评分。</a:t>
            </a:r>
          </a:p>
          <a:p>
            <a:r>
              <a:rPr lang="zh-CN" altLang="en-US" b="1" dirty="0"/>
              <a:t>终结性考试</a:t>
            </a:r>
          </a:p>
          <a:p>
            <a:r>
              <a:rPr lang="zh-CN" altLang="en-US" dirty="0" smtClean="0"/>
              <a:t>参加我校组织的闭卷上机考试，时长为</a:t>
            </a:r>
            <a:r>
              <a:rPr lang="en-US" altLang="zh-CN" dirty="0" smtClean="0"/>
              <a:t>60</a:t>
            </a:r>
            <a:r>
              <a:rPr lang="zh-CN" altLang="en-US" dirty="0" smtClean="0"/>
              <a:t>分钟。</a:t>
            </a:r>
            <a:endParaRPr lang="zh-CN" altLang="en-US" dirty="0"/>
          </a:p>
          <a:p>
            <a:endParaRPr lang="en-US" altLang="zh-CN" sz="2200" dirty="0" smtClean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373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304800"/>
            <a:ext cx="10972800" cy="5821369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  <a:latin typeface="Microsoft Himalaya" panose="01010100010101010101" pitchFamily="2" charset="0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Microsoft Himalaya" panose="01010100010101010101" pitchFamily="2" charset="0"/>
                <a:ea typeface="微软雅黑" panose="020B0503020204020204" pitchFamily="34" charset="-122"/>
              </a:rPr>
              <a:t>五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、终结性考试试题类型及规范解答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举例</a:t>
            </a:r>
            <a:endParaRPr lang="en-US" altLang="zh-CN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dirty="0"/>
              <a:t>If you are intending ____________ just one Schengen country, you will need to apply for the Schengen visa directly with the embassy or consulate of that particular country.</a:t>
            </a:r>
            <a:endParaRPr lang="zh-CN" altLang="zh-CN" dirty="0"/>
          </a:p>
          <a:p>
            <a:r>
              <a:rPr lang="zh-CN" altLang="zh-CN" dirty="0"/>
              <a:t>选择一项：</a:t>
            </a:r>
          </a:p>
          <a:p>
            <a:r>
              <a:rPr lang="en-US" altLang="zh-CN" dirty="0"/>
              <a:t>A. to visit </a:t>
            </a:r>
            <a:endParaRPr lang="zh-CN" altLang="zh-CN" dirty="0"/>
          </a:p>
          <a:p>
            <a:r>
              <a:rPr lang="en-US" altLang="zh-CN" dirty="0"/>
              <a:t>B. visiting </a:t>
            </a:r>
            <a:endParaRPr lang="zh-CN" altLang="zh-CN" dirty="0"/>
          </a:p>
          <a:p>
            <a:r>
              <a:rPr lang="en-US" altLang="zh-CN" dirty="0"/>
              <a:t>C. visited </a:t>
            </a:r>
            <a:endParaRPr lang="zh-CN" altLang="zh-CN" dirty="0"/>
          </a:p>
          <a:p>
            <a:r>
              <a:rPr lang="zh-CN" altLang="zh-CN" dirty="0"/>
              <a:t>译文：如果你打算只去一个申根国家旅行，那么你需要直接从这个国家的大使馆或领事馆申请申根签证。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zh-CN" dirty="0"/>
              <a:t>解析：动词</a:t>
            </a:r>
            <a:r>
              <a:rPr lang="en-US" altLang="zh-CN" dirty="0"/>
              <a:t>intend </a:t>
            </a:r>
            <a:r>
              <a:rPr lang="zh-CN" altLang="zh-CN" dirty="0"/>
              <a:t>后面需接动词不定式作宾语，即</a:t>
            </a:r>
            <a:r>
              <a:rPr lang="en-US" altLang="zh-CN" dirty="0"/>
              <a:t>intend to do </a:t>
            </a:r>
            <a:r>
              <a:rPr lang="en-US" altLang="zh-CN" dirty="0" err="1"/>
              <a:t>sth</a:t>
            </a:r>
            <a:r>
              <a:rPr lang="en-US" altLang="zh-CN" dirty="0"/>
              <a:t>.</a:t>
            </a:r>
            <a:r>
              <a:rPr lang="zh-CN" altLang="zh-CN" dirty="0"/>
              <a:t>…，“打算做某事”，所以答案是</a:t>
            </a:r>
            <a:r>
              <a:rPr lang="en-US" altLang="zh-CN" dirty="0"/>
              <a:t>A</a:t>
            </a:r>
            <a:r>
              <a:rPr lang="zh-CN" altLang="zh-CN" dirty="0"/>
              <a:t>。</a:t>
            </a:r>
          </a:p>
          <a:p>
            <a:r>
              <a:rPr lang="zh-CN" altLang="zh-CN" dirty="0"/>
              <a:t>正确答案是：</a:t>
            </a:r>
            <a:r>
              <a:rPr lang="en-US" altLang="zh-CN" dirty="0"/>
              <a:t>to visit</a:t>
            </a:r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97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304800"/>
            <a:ext cx="10972800" cy="5821369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  <a:latin typeface="Microsoft Himalaya" panose="01010100010101010101" pitchFamily="2" charset="0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Microsoft Himalaya" panose="01010100010101010101" pitchFamily="2" charset="0"/>
                <a:ea typeface="微软雅黑" panose="020B0503020204020204" pitchFamily="34" charset="-122"/>
              </a:rPr>
              <a:t>五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、终结性考试试题类型及规范解答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举例</a:t>
            </a:r>
            <a:endParaRPr lang="en-US" altLang="zh-CN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zh-CN" dirty="0"/>
              <a:t>—</a:t>
            </a:r>
            <a:r>
              <a:rPr lang="en-US" altLang="zh-CN" dirty="0"/>
              <a:t>__________________?</a:t>
            </a:r>
            <a:br>
              <a:rPr lang="en-US" altLang="zh-CN" dirty="0"/>
            </a:br>
            <a:r>
              <a:rPr lang="zh-CN" altLang="zh-CN" dirty="0"/>
              <a:t>—</a:t>
            </a:r>
            <a:r>
              <a:rPr lang="en-US" altLang="zh-CN" dirty="0"/>
              <a:t> Sure, no problem. First, go see Cindy and tell her where you're going and when.</a:t>
            </a:r>
            <a:endParaRPr lang="zh-CN" altLang="zh-CN" dirty="0"/>
          </a:p>
          <a:p>
            <a:r>
              <a:rPr lang="zh-CN" altLang="zh-CN" dirty="0"/>
              <a:t>选择一项：</a:t>
            </a:r>
          </a:p>
          <a:p>
            <a:r>
              <a:rPr lang="en-US" altLang="zh-CN" dirty="0"/>
              <a:t>A. Will the company reimburse everything </a:t>
            </a:r>
            <a:endParaRPr lang="zh-CN" altLang="zh-CN" dirty="0"/>
          </a:p>
          <a:p>
            <a:r>
              <a:rPr lang="en-US" altLang="zh-CN" dirty="0"/>
              <a:t>B. Will I use the card for everything </a:t>
            </a:r>
            <a:endParaRPr lang="zh-CN" altLang="zh-CN" dirty="0"/>
          </a:p>
          <a:p>
            <a:r>
              <a:rPr lang="en-US" altLang="zh-CN" dirty="0"/>
              <a:t>C. Can you fill me in </a:t>
            </a:r>
            <a:endParaRPr lang="zh-CN" altLang="zh-CN" dirty="0"/>
          </a:p>
          <a:p>
            <a:r>
              <a:rPr lang="zh-CN" altLang="zh-CN" dirty="0"/>
              <a:t>解析：本题考核“请求帮助”的交际用语。选项</a:t>
            </a:r>
            <a:r>
              <a:rPr lang="en-US" altLang="zh-CN" dirty="0"/>
              <a:t>A</a:t>
            </a:r>
            <a:r>
              <a:rPr lang="zh-CN" altLang="zh-CN" dirty="0"/>
              <a:t>询问公司报销的情况，选项</a:t>
            </a:r>
            <a:r>
              <a:rPr lang="en-US" altLang="zh-CN" dirty="0"/>
              <a:t>B</a:t>
            </a:r>
            <a:r>
              <a:rPr lang="zh-CN" altLang="zh-CN" dirty="0"/>
              <a:t>询问公司卡的使用范围，选项</a:t>
            </a:r>
            <a:r>
              <a:rPr lang="en-US" altLang="zh-CN" dirty="0"/>
              <a:t>C</a:t>
            </a:r>
            <a:r>
              <a:rPr lang="zh-CN" altLang="zh-CN" dirty="0"/>
              <a:t>请求帮助。根据答复“当然没问题，首先找</a:t>
            </a:r>
            <a:r>
              <a:rPr lang="en-US" altLang="zh-CN" dirty="0"/>
              <a:t>Cindy</a:t>
            </a:r>
            <a:r>
              <a:rPr lang="zh-CN" altLang="zh-CN" dirty="0"/>
              <a:t>告知其出差的时间和地点”，确定这里是寻求帮助，所以答案是</a:t>
            </a:r>
            <a:r>
              <a:rPr lang="en-US" altLang="zh-CN" dirty="0"/>
              <a:t>C</a:t>
            </a:r>
            <a:r>
              <a:rPr lang="zh-CN" altLang="zh-CN" dirty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97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304800"/>
            <a:ext cx="10972800" cy="5821369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  <a:latin typeface="Microsoft Himalaya" panose="01010100010101010101" pitchFamily="2" charset="0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Microsoft Himalaya" panose="01010100010101010101" pitchFamily="2" charset="0"/>
                <a:ea typeface="微软雅黑" panose="020B0503020204020204" pitchFamily="34" charset="-122"/>
              </a:rPr>
              <a:t>五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、终结性考试试题类型及规范解答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举例</a:t>
            </a:r>
            <a:endParaRPr lang="en-US" altLang="zh-CN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dirty="0"/>
              <a:t>We used to ____________ cash advances.</a:t>
            </a:r>
            <a:endParaRPr lang="zh-CN" altLang="zh-CN" dirty="0"/>
          </a:p>
          <a:p>
            <a:r>
              <a:rPr lang="zh-CN" altLang="zh-CN" dirty="0"/>
              <a:t>选择一项：</a:t>
            </a:r>
          </a:p>
          <a:p>
            <a:r>
              <a:rPr lang="en-US" altLang="zh-CN" dirty="0"/>
              <a:t>A. had </a:t>
            </a:r>
            <a:endParaRPr lang="zh-CN" altLang="zh-CN" dirty="0"/>
          </a:p>
          <a:p>
            <a:r>
              <a:rPr lang="en-US" altLang="zh-CN" dirty="0"/>
              <a:t>B. having </a:t>
            </a:r>
            <a:endParaRPr lang="zh-CN" altLang="zh-CN" dirty="0"/>
          </a:p>
          <a:p>
            <a:r>
              <a:rPr lang="en-US" altLang="zh-CN" dirty="0"/>
              <a:t>C. have </a:t>
            </a:r>
            <a:endParaRPr lang="zh-CN" altLang="zh-CN" dirty="0"/>
          </a:p>
          <a:p>
            <a:r>
              <a:rPr lang="zh-CN" altLang="zh-CN" dirty="0"/>
              <a:t>译文：我们以前是预支现金。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zh-CN" dirty="0"/>
              <a:t>解析：</a:t>
            </a:r>
            <a:r>
              <a:rPr lang="en-US" altLang="zh-CN" dirty="0"/>
              <a:t>used to do</a:t>
            </a:r>
            <a:r>
              <a:rPr lang="zh-CN" altLang="zh-CN" dirty="0"/>
              <a:t>…意思是“过去常常做某事”，表示过去经常做或一直做而现在不做，它只用于过去时态，所以正确答案应该是</a:t>
            </a:r>
            <a:r>
              <a:rPr lang="en-US" altLang="zh-CN" dirty="0"/>
              <a:t>C</a:t>
            </a:r>
            <a:r>
              <a:rPr lang="zh-CN" altLang="zh-CN" dirty="0"/>
              <a:t>。</a:t>
            </a:r>
          </a:p>
          <a:p>
            <a:r>
              <a:rPr lang="zh-CN" altLang="zh-CN" dirty="0"/>
              <a:t>正确答案是：</a:t>
            </a:r>
            <a:r>
              <a:rPr lang="en-US" altLang="zh-CN" dirty="0"/>
              <a:t>have</a:t>
            </a:r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97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>
          <a:xfrm>
            <a:off x="1128560" y="752309"/>
            <a:ext cx="8432800" cy="1143000"/>
          </a:xfrm>
        </p:spPr>
        <p:txBody>
          <a:bodyPr/>
          <a:lstStyle/>
          <a:p>
            <a:pPr algn="l" eaLnBrk="1" hangingPunct="1"/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一、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课程的性质和任务</a:t>
            </a:r>
          </a:p>
        </p:txBody>
      </p:sp>
      <p:sp>
        <p:nvSpPr>
          <p:cNvPr id="614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218141" y="1664793"/>
            <a:ext cx="10314305" cy="4525645"/>
          </a:xfrm>
        </p:spPr>
        <p:txBody>
          <a:bodyPr/>
          <a:lstStyle/>
          <a:p>
            <a:pPr marL="0" indent="0" eaLnBrk="1" hangingPunct="1">
              <a:lnSpc>
                <a:spcPts val="4500"/>
              </a:lnSpc>
              <a:buNone/>
            </a:pPr>
            <a:r>
              <a:rPr lang="zh-CN" altLang="en-US" sz="1600" b="1" dirty="0" smtClean="0"/>
              <a:t>性质：“商务英语</a:t>
            </a:r>
            <a:r>
              <a:rPr lang="en-US" altLang="zh-CN" sz="1600" b="1" dirty="0" smtClean="0"/>
              <a:t>4”</a:t>
            </a:r>
            <a:r>
              <a:rPr lang="zh-CN" altLang="en-US" sz="1600" b="1" dirty="0"/>
              <a:t>是为国家开放大学经济类专业（专科起点本科）开设的公共英语课程；计</a:t>
            </a:r>
            <a:r>
              <a:rPr lang="en-US" altLang="zh-CN" sz="1600" b="1" dirty="0"/>
              <a:t>3</a:t>
            </a:r>
            <a:r>
              <a:rPr lang="zh-CN" altLang="en-US" sz="1600" b="1" dirty="0"/>
              <a:t>学分，</a:t>
            </a:r>
            <a:r>
              <a:rPr lang="en-US" altLang="zh-CN" sz="1600" b="1" dirty="0"/>
              <a:t>54</a:t>
            </a:r>
            <a:r>
              <a:rPr lang="zh-CN" altLang="en-US" sz="1600" b="1" dirty="0"/>
              <a:t>学时，开设一学期，建议第二学期开设。本课程将英语学习与金融、会计、市场营销、物流、工商管理等专业的职场活动相结合，以真实的语言素材为载体创设职场情景，在进行英语语言基础知识和基本技能训练的同时，培养学生在职场情景下使用英语进行交流的一般能力</a:t>
            </a:r>
            <a:r>
              <a:rPr lang="zh-CN" altLang="en-US" sz="1600" b="1" dirty="0" smtClean="0"/>
              <a:t>。</a:t>
            </a:r>
            <a:endParaRPr lang="en-US" altLang="zh-CN" sz="1600" b="1" dirty="0" smtClean="0"/>
          </a:p>
          <a:p>
            <a:pPr marL="0" indent="0" eaLnBrk="1" hangingPunct="1">
              <a:lnSpc>
                <a:spcPts val="4500"/>
              </a:lnSpc>
              <a:buNone/>
            </a:pPr>
            <a:r>
              <a:rPr lang="zh-CN" altLang="en-US" sz="1600" b="1" smtClean="0"/>
              <a:t>任务：通过</a:t>
            </a:r>
            <a:r>
              <a:rPr lang="zh-CN" altLang="en-US" sz="1600" b="1" dirty="0"/>
              <a:t>“商务英语</a:t>
            </a:r>
            <a:r>
              <a:rPr lang="en-US" altLang="zh-CN" sz="1600" b="1" dirty="0"/>
              <a:t>4”</a:t>
            </a:r>
            <a:r>
              <a:rPr lang="zh-CN" altLang="en-US" sz="1600" b="1" dirty="0"/>
              <a:t>课程的学习，学生应能掌握一定英语语言基础知识和基本技能，具有一定读、听、说、写能力；同时，了解商务活动中最基本的英语词语及表达方式，能在涉及金融、会计、市场营销、物流、工商管理等专业的职场活动中进行基本交流；并为在今后职场英语应用能力的进一步提高奠定基础。</a:t>
            </a:r>
            <a:endParaRPr lang="zh-CN" altLang="en-US" sz="1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304800"/>
            <a:ext cx="10972800" cy="5821369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  <a:latin typeface="Microsoft Himalaya" panose="01010100010101010101" pitchFamily="2" charset="0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Microsoft Himalaya" panose="01010100010101010101" pitchFamily="2" charset="0"/>
                <a:ea typeface="微软雅黑" panose="020B0503020204020204" pitchFamily="34" charset="-122"/>
              </a:rPr>
              <a:t>五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、终结性考试试题类型及规范解答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举例</a:t>
            </a:r>
            <a:endParaRPr lang="en-US" altLang="zh-CN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dirty="0"/>
              <a:t>____________ behalf of Vancouver C&amp;S Int'l Trade Corp., I am pleased to invite you and your colleagues to visit us.</a:t>
            </a:r>
            <a:endParaRPr lang="zh-CN" altLang="zh-CN" dirty="0"/>
          </a:p>
          <a:p>
            <a:r>
              <a:rPr lang="zh-CN" altLang="zh-CN" dirty="0"/>
              <a:t>选择一项：</a:t>
            </a:r>
          </a:p>
          <a:p>
            <a:r>
              <a:rPr lang="en-US" altLang="zh-CN" dirty="0"/>
              <a:t>A. For </a:t>
            </a:r>
            <a:endParaRPr lang="zh-CN" altLang="zh-CN" dirty="0"/>
          </a:p>
          <a:p>
            <a:r>
              <a:rPr lang="en-US" altLang="zh-CN" dirty="0"/>
              <a:t>B. On </a:t>
            </a:r>
            <a:endParaRPr lang="zh-CN" altLang="zh-CN" dirty="0"/>
          </a:p>
          <a:p>
            <a:r>
              <a:rPr lang="en-US" altLang="zh-CN" dirty="0"/>
              <a:t>C. In </a:t>
            </a:r>
            <a:endParaRPr lang="zh-CN" altLang="zh-CN" dirty="0"/>
          </a:p>
          <a:p>
            <a:r>
              <a:rPr lang="zh-CN" altLang="zh-CN" dirty="0"/>
              <a:t>译文：我谨代表温哥华</a:t>
            </a:r>
            <a:r>
              <a:rPr lang="en-US" altLang="zh-CN" dirty="0"/>
              <a:t>C&amp;S</a:t>
            </a:r>
            <a:r>
              <a:rPr lang="zh-CN" altLang="zh-CN" dirty="0"/>
              <a:t>国际贸易有限公司，非常高兴地邀请您及您的同事到访我公司。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zh-CN" dirty="0"/>
              <a:t>解析：介词短语</a:t>
            </a:r>
            <a:r>
              <a:rPr lang="en-US" altLang="zh-CN" dirty="0"/>
              <a:t>on behalf of</a:t>
            </a:r>
            <a:r>
              <a:rPr lang="zh-CN" altLang="zh-CN" dirty="0"/>
              <a:t>…是固定搭配，意为“代表”，所以答案是</a:t>
            </a:r>
            <a:r>
              <a:rPr lang="en-US" altLang="zh-CN" dirty="0"/>
              <a:t>B</a:t>
            </a:r>
            <a:r>
              <a:rPr lang="zh-CN" altLang="zh-CN" dirty="0"/>
              <a:t>。</a:t>
            </a:r>
          </a:p>
          <a:p>
            <a:r>
              <a:rPr lang="zh-CN" altLang="zh-CN" dirty="0"/>
              <a:t>正确答案是：</a:t>
            </a:r>
            <a:r>
              <a:rPr lang="en-US" altLang="zh-CN" dirty="0"/>
              <a:t>On</a:t>
            </a:r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97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8431" y="97158"/>
            <a:ext cx="1219200" cy="80962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46500" y="1420316"/>
            <a:ext cx="10354103" cy="91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zh-CN" altLang="zh-CN" sz="2000" dirty="0"/>
          </a:p>
          <a:p>
            <a:pPr>
              <a:lnSpc>
                <a:spcPts val="4000"/>
              </a:lnSpc>
            </a:pP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27" name="Title 1"/>
          <p:cNvSpPr>
            <a:spLocks noGrp="1" noChangeArrowheads="1"/>
          </p:cNvSpPr>
          <p:nvPr>
            <p:ph type="title"/>
          </p:nvPr>
        </p:nvSpPr>
        <p:spPr>
          <a:xfrm>
            <a:off x="1246500" y="501970"/>
            <a:ext cx="8432800" cy="1143000"/>
          </a:xfrm>
        </p:spPr>
        <p:txBody>
          <a:bodyPr/>
          <a:lstStyle/>
          <a:p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五、终结性考试试题类型及规范解答举例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zh-CN" sz="2400" dirty="0"/>
              <a:t>—</a:t>
            </a:r>
            <a:r>
              <a:rPr lang="en-US" altLang="zh-CN" sz="2400" dirty="0"/>
              <a:t> How would you like to go?</a:t>
            </a:r>
            <a:br>
              <a:rPr lang="en-US" altLang="zh-CN" sz="2400" dirty="0"/>
            </a:br>
            <a:r>
              <a:rPr lang="zh-CN" altLang="zh-CN" sz="2400" dirty="0"/>
              <a:t>—</a:t>
            </a:r>
            <a:r>
              <a:rPr lang="en-US" altLang="zh-CN" sz="2400" dirty="0"/>
              <a:t>__________________.</a:t>
            </a:r>
            <a:r>
              <a:rPr lang="zh-CN" altLang="zh-CN" sz="2400" dirty="0"/>
              <a:t/>
            </a:r>
            <a:br>
              <a:rPr lang="zh-CN" altLang="zh-CN" sz="2400" dirty="0"/>
            </a:br>
            <a:r>
              <a:rPr lang="zh-CN" altLang="zh-CN" sz="2400" dirty="0"/>
              <a:t>选择一项：</a:t>
            </a:r>
            <a:br>
              <a:rPr lang="zh-CN" altLang="zh-CN" sz="2400" dirty="0"/>
            </a:br>
            <a:r>
              <a:rPr lang="en-US" altLang="zh-CN" sz="2400" dirty="0"/>
              <a:t>A. I'll get in touch with the railroad </a:t>
            </a:r>
            <a:r>
              <a:rPr lang="zh-CN" altLang="zh-CN" sz="2400" dirty="0"/>
              <a:t/>
            </a:r>
            <a:br>
              <a:rPr lang="zh-CN" altLang="zh-CN" sz="2400" dirty="0"/>
            </a:br>
            <a:r>
              <a:rPr lang="en-US" altLang="zh-CN" sz="2400" dirty="0"/>
              <a:t>B. I'd like to fly to Frankfurt for a stay of two days </a:t>
            </a:r>
            <a:r>
              <a:rPr lang="zh-CN" altLang="zh-CN" sz="2400" dirty="0"/>
              <a:t/>
            </a:r>
            <a:br>
              <a:rPr lang="zh-CN" altLang="zh-CN" sz="2400" dirty="0"/>
            </a:br>
            <a:r>
              <a:rPr lang="en-US" altLang="zh-CN" sz="2400" dirty="0"/>
              <a:t>C. I expect to depart for Frankfurt on Sunday, September 1</a:t>
            </a:r>
            <a:r>
              <a:rPr lang="en-US" altLang="zh-CN" sz="2400" baseline="30000" dirty="0"/>
              <a:t>st</a:t>
            </a:r>
            <a:r>
              <a:rPr lang="en-US" altLang="zh-CN" sz="2400" dirty="0"/>
              <a:t> </a:t>
            </a:r>
            <a:r>
              <a:rPr lang="zh-CN" altLang="zh-CN" sz="2400" dirty="0"/>
              <a:t/>
            </a:r>
            <a:br>
              <a:rPr lang="zh-CN" altLang="zh-CN" sz="2400" dirty="0"/>
            </a:br>
            <a:r>
              <a:rPr lang="zh-CN" altLang="zh-CN" sz="2400" dirty="0"/>
              <a:t>解析：本题考核“交通方式”的交际用语。选项</a:t>
            </a:r>
            <a:r>
              <a:rPr lang="en-US" altLang="zh-CN" sz="2400" dirty="0"/>
              <a:t>A</a:t>
            </a:r>
            <a:r>
              <a:rPr lang="zh-CN" altLang="zh-CN" sz="2400" dirty="0"/>
              <a:t>表达联系火车站，选项</a:t>
            </a:r>
            <a:r>
              <a:rPr lang="en-US" altLang="zh-CN" sz="2400" dirty="0"/>
              <a:t>B</a:t>
            </a:r>
            <a:r>
              <a:rPr lang="zh-CN" altLang="zh-CN" sz="2400" dirty="0"/>
              <a:t>表达乘坐飞机去法兰克福待两天，选项</a:t>
            </a:r>
            <a:r>
              <a:rPr lang="en-US" altLang="zh-CN" sz="2400" dirty="0"/>
              <a:t>C</a:t>
            </a:r>
            <a:r>
              <a:rPr lang="zh-CN" altLang="zh-CN" sz="2400" dirty="0"/>
              <a:t>表达出发时间为</a:t>
            </a:r>
            <a:r>
              <a:rPr lang="en-US" altLang="zh-CN" sz="2400" dirty="0"/>
              <a:t>9</a:t>
            </a:r>
            <a:r>
              <a:rPr lang="zh-CN" altLang="zh-CN" sz="2400" dirty="0"/>
              <a:t>月</a:t>
            </a:r>
            <a:r>
              <a:rPr lang="en-US" altLang="zh-CN" sz="2400" dirty="0"/>
              <a:t>1</a:t>
            </a:r>
            <a:r>
              <a:rPr lang="zh-CN" altLang="zh-CN" sz="2400" dirty="0"/>
              <a:t>日（周日）。根据提问“你想怎么去呢？”，确定这里是询问交通方式，所以答案是</a:t>
            </a:r>
            <a:r>
              <a:rPr lang="en-US" altLang="zh-CN" sz="2400" dirty="0"/>
              <a:t>B</a:t>
            </a:r>
            <a:r>
              <a:rPr lang="zh-CN" altLang="zh-CN" sz="2400" dirty="0"/>
              <a:t>。</a:t>
            </a:r>
            <a:br>
              <a:rPr lang="zh-CN" altLang="zh-CN" sz="2400" dirty="0"/>
            </a:br>
            <a:r>
              <a:rPr lang="zh-CN" altLang="zh-CN" sz="2400" dirty="0"/>
              <a:t>正确答案是：</a:t>
            </a:r>
            <a:r>
              <a:rPr lang="en-US" altLang="zh-CN" sz="2400" dirty="0"/>
              <a:t>I'd like to fly to Frankfurt for a stay of two days</a:t>
            </a:r>
            <a:r>
              <a:rPr lang="zh-CN" altLang="zh-CN" sz="2400" dirty="0"/>
              <a:t/>
            </a:r>
            <a:br>
              <a:rPr lang="zh-CN" altLang="zh-CN" sz="2400" dirty="0"/>
            </a:b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sz="1800" dirty="0"/>
              <a:t/>
            </a:r>
            <a:br>
              <a:rPr lang="zh-CN" altLang="zh-CN" sz="1800" dirty="0"/>
            </a:br>
            <a:r>
              <a:rPr lang="en-US" altLang="zh-CN" sz="1800" dirty="0"/>
              <a:t> 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2305" y="1345148"/>
            <a:ext cx="10972800" cy="4525963"/>
          </a:xfrm>
        </p:spPr>
        <p:txBody>
          <a:bodyPr/>
          <a:lstStyle/>
          <a:p>
            <a:r>
              <a:rPr lang="zh-CN" altLang="zh-CN" sz="1800" dirty="0"/>
              <a:t>—</a:t>
            </a:r>
            <a:r>
              <a:rPr lang="en-US" altLang="zh-CN" sz="1800" dirty="0"/>
              <a:t> How do you calculate the fee if we ask you to move the office furniture?</a:t>
            </a:r>
            <a:br>
              <a:rPr lang="en-US" altLang="zh-CN" sz="1800" dirty="0"/>
            </a:br>
            <a:r>
              <a:rPr lang="zh-CN" altLang="zh-CN" sz="1800" dirty="0"/>
              <a:t>—</a:t>
            </a:r>
            <a:r>
              <a:rPr lang="en-US" altLang="zh-CN" sz="1800" dirty="0"/>
              <a:t> _________________.</a:t>
            </a:r>
            <a:endParaRPr lang="zh-CN" altLang="zh-CN" sz="1800" dirty="0"/>
          </a:p>
          <a:p>
            <a:r>
              <a:rPr lang="zh-CN" altLang="zh-CN" sz="1800" dirty="0"/>
              <a:t>选择一项：</a:t>
            </a:r>
          </a:p>
          <a:p>
            <a:r>
              <a:rPr lang="en-US" altLang="zh-CN" sz="1800" dirty="0"/>
              <a:t>A. We can give you a 10% discount </a:t>
            </a:r>
            <a:endParaRPr lang="zh-CN" altLang="zh-CN" sz="1800" dirty="0"/>
          </a:p>
          <a:p>
            <a:r>
              <a:rPr lang="en-US" altLang="zh-CN" sz="1800" dirty="0"/>
              <a:t>B. Sorry, we are not available these days </a:t>
            </a:r>
            <a:endParaRPr lang="zh-CN" altLang="zh-CN" sz="1800" dirty="0"/>
          </a:p>
          <a:p>
            <a:r>
              <a:rPr lang="en-US" altLang="zh-CN" sz="1800" dirty="0"/>
              <a:t>C. The cost depends on the floor to move to, the distance between two places and the amount of the furniture to move </a:t>
            </a:r>
            <a:endParaRPr lang="zh-CN" altLang="zh-CN" sz="1800" dirty="0"/>
          </a:p>
          <a:p>
            <a:r>
              <a:rPr lang="zh-CN" altLang="zh-CN" sz="1800" dirty="0"/>
              <a:t>解析：本题考核“计算费用”的交际用语。第一说话人问搬办公用具如何计算费用，选项</a:t>
            </a:r>
            <a:r>
              <a:rPr lang="en-US" altLang="zh-CN" sz="1800" dirty="0"/>
              <a:t>A</a:t>
            </a:r>
            <a:r>
              <a:rPr lang="zh-CN" altLang="zh-CN" sz="1800" dirty="0"/>
              <a:t>表示给</a:t>
            </a:r>
            <a:r>
              <a:rPr lang="en-US" altLang="zh-CN" sz="1800" dirty="0"/>
              <a:t>10%</a:t>
            </a:r>
            <a:r>
              <a:rPr lang="zh-CN" altLang="zh-CN" sz="1800" dirty="0"/>
              <a:t>的优惠；选项</a:t>
            </a:r>
            <a:r>
              <a:rPr lang="en-US" altLang="zh-CN" sz="1800" dirty="0"/>
              <a:t>B</a:t>
            </a:r>
            <a:r>
              <a:rPr lang="zh-CN" altLang="zh-CN" sz="1800" dirty="0"/>
              <a:t>表示最近几天不方便；选项</a:t>
            </a:r>
            <a:r>
              <a:rPr lang="en-US" altLang="zh-CN" sz="1800" dirty="0"/>
              <a:t>C</a:t>
            </a:r>
            <a:r>
              <a:rPr lang="zh-CN" altLang="zh-CN" sz="1800" dirty="0"/>
              <a:t>表示费用取决于目的地所在的楼层、两个场所之间的距离以及要搬运的家具的数量，所以答案是</a:t>
            </a:r>
            <a:r>
              <a:rPr lang="en-US" altLang="zh-CN" sz="1800" dirty="0"/>
              <a:t>C</a:t>
            </a:r>
            <a:r>
              <a:rPr lang="zh-CN" altLang="zh-CN" sz="1800" dirty="0"/>
              <a:t>。</a:t>
            </a:r>
          </a:p>
          <a:p>
            <a:endParaRPr lang="zh-CN" altLang="en-US" sz="1800" dirty="0">
              <a:sym typeface="+mn-ea"/>
            </a:endParaRPr>
          </a:p>
        </p:txBody>
      </p:sp>
      <p:sp>
        <p:nvSpPr>
          <p:cNvPr id="27" name="Title 1"/>
          <p:cNvSpPr>
            <a:spLocks noGrp="1" noChangeArrowheads="1"/>
          </p:cNvSpPr>
          <p:nvPr>
            <p:custDataLst>
              <p:tags r:id="rId1"/>
            </p:custDataLst>
          </p:nvPr>
        </p:nvSpPr>
        <p:spPr>
          <a:xfrm>
            <a:off x="769279" y="473938"/>
            <a:ext cx="843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ahoma" panose="020B0604030504040204" pitchFamily="34" charset="0"/>
                <a:ea typeface="+mj-ea"/>
                <a:cs typeface="Tahoma" panose="020B060403050404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lvl="0" algn="l" eaLnBrk="1" hangingPunct="1"/>
            <a:r>
              <a:rPr lang="en-US" altLang="zh-CN" sz="2400" dirty="0" smtClean="0">
                <a:solidFill>
                  <a:schemeClr val="bg1"/>
                </a:solidFill>
                <a:latin typeface="Microsoft Himalaya" panose="01010100010101010101" pitchFamily="2" charset="0"/>
                <a:ea typeface="微软雅黑" panose="020B0503020204020204" pitchFamily="34" charset="-122"/>
              </a:rPr>
              <a:t>      </a:t>
            </a:r>
            <a:r>
              <a:rPr lang="zh-CN" altLang="en-US" sz="2400" dirty="0" smtClean="0">
                <a:solidFill>
                  <a:schemeClr val="bg1"/>
                </a:solidFill>
                <a:latin typeface="Microsoft Himalaya" panose="01010100010101010101" pitchFamily="2" charset="0"/>
                <a:ea typeface="微软雅黑" panose="020B0503020204020204" pitchFamily="34" charset="-122"/>
              </a:rPr>
              <a:t>五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终结性考试试题类型及规范解答举例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1120" y="116843"/>
            <a:ext cx="1219200" cy="80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0020" y="111125"/>
            <a:ext cx="1219200" cy="809625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4825" y="1209040"/>
            <a:ext cx="11094720" cy="4526280"/>
          </a:xfrm>
        </p:spPr>
        <p:txBody>
          <a:bodyPr/>
          <a:lstStyle/>
          <a:p>
            <a:r>
              <a:rPr lang="zh-CN" altLang="zh-CN" dirty="0"/>
              <a:t>—</a:t>
            </a:r>
            <a:r>
              <a:rPr lang="en-US" altLang="zh-CN" dirty="0"/>
              <a:t> Hello, is that Sail Moving Company?</a:t>
            </a:r>
            <a:br>
              <a:rPr lang="en-US" altLang="zh-CN" dirty="0"/>
            </a:br>
            <a:r>
              <a:rPr lang="zh-CN" altLang="zh-CN" dirty="0"/>
              <a:t>—</a:t>
            </a:r>
            <a:r>
              <a:rPr lang="en-US" altLang="zh-CN" dirty="0"/>
              <a:t> _________________?</a:t>
            </a:r>
            <a:endParaRPr lang="zh-CN" altLang="zh-CN" dirty="0"/>
          </a:p>
          <a:p>
            <a:r>
              <a:rPr lang="zh-CN" altLang="zh-CN" dirty="0"/>
              <a:t>选择一项：</a:t>
            </a:r>
          </a:p>
          <a:p>
            <a:r>
              <a:rPr lang="en-US" altLang="zh-CN" dirty="0"/>
              <a:t>A. Yes, this is Jack speaking. Thanks for calling. What can we do for you </a:t>
            </a:r>
            <a:endParaRPr lang="zh-CN" altLang="zh-CN" dirty="0"/>
          </a:p>
          <a:p>
            <a:r>
              <a:rPr lang="en-US" altLang="zh-CN" dirty="0"/>
              <a:t>B. Yes, I'm Jack. Thanks for calling. What can we do for you </a:t>
            </a:r>
            <a:endParaRPr lang="zh-CN" altLang="zh-CN" dirty="0"/>
          </a:p>
          <a:p>
            <a:r>
              <a:rPr lang="en-US" altLang="zh-CN" dirty="0"/>
              <a:t>C. Yes, speaking. What can I do for you </a:t>
            </a:r>
            <a:endParaRPr lang="zh-CN" altLang="zh-CN" dirty="0"/>
          </a:p>
          <a:p>
            <a:r>
              <a:rPr lang="zh-CN" altLang="zh-CN" dirty="0"/>
              <a:t>解析：本题考核“接听电话”的交际用语。在接听电话时，当第一说话人问对方是否是某人</a:t>
            </a:r>
            <a:r>
              <a:rPr lang="en-US" altLang="zh-CN" dirty="0"/>
              <a:t>/</a:t>
            </a:r>
            <a:r>
              <a:rPr lang="zh-CN" altLang="zh-CN" dirty="0"/>
              <a:t>单位，听者应明确说明自己是谁。</a:t>
            </a:r>
            <a:r>
              <a:rPr lang="en-US" altLang="zh-CN" dirty="0"/>
              <a:t>B</a:t>
            </a:r>
            <a:r>
              <a:rPr lang="zh-CN" altLang="zh-CN" dirty="0"/>
              <a:t>选项 “我是杰克”应说成</a:t>
            </a:r>
            <a:r>
              <a:rPr lang="en-US" altLang="zh-CN" dirty="0"/>
              <a:t>This is Jack</a:t>
            </a:r>
            <a:r>
              <a:rPr lang="zh-CN" altLang="zh-CN" dirty="0"/>
              <a:t>而并非</a:t>
            </a:r>
            <a:r>
              <a:rPr lang="en-US" altLang="zh-CN" dirty="0"/>
              <a:t>I am Jack</a:t>
            </a:r>
            <a:r>
              <a:rPr lang="zh-CN" altLang="zh-CN" dirty="0"/>
              <a:t>；</a:t>
            </a:r>
            <a:r>
              <a:rPr lang="en-US" altLang="zh-CN" dirty="0"/>
              <a:t>C</a:t>
            </a:r>
            <a:r>
              <a:rPr lang="zh-CN" altLang="zh-CN" dirty="0"/>
              <a:t>选项没有说接电话的是谁，不正确。所以答案是</a:t>
            </a:r>
            <a:r>
              <a:rPr lang="en-US" altLang="zh-CN" dirty="0"/>
              <a:t>A</a:t>
            </a:r>
            <a:r>
              <a:rPr lang="zh-CN" altLang="zh-CN" dirty="0"/>
              <a:t>。</a:t>
            </a:r>
          </a:p>
          <a:p>
            <a:endParaRPr lang="zh-CN" dirty="0"/>
          </a:p>
        </p:txBody>
      </p:sp>
      <p:sp>
        <p:nvSpPr>
          <p:cNvPr id="2" name="文本框 1"/>
          <p:cNvSpPr txBox="1"/>
          <p:nvPr/>
        </p:nvSpPr>
        <p:spPr>
          <a:xfrm>
            <a:off x="728980" y="673773"/>
            <a:ext cx="615124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zh-CN" altLang="en-US" sz="2400" dirty="0">
                <a:solidFill>
                  <a:schemeClr val="bg1"/>
                </a:solidFill>
                <a:latin typeface="Microsoft Himalaya" panose="01010100010101010101" pitchFamily="2" charset="0"/>
                <a:ea typeface="微软雅黑" panose="020B0503020204020204" pitchFamily="34" charset="-122"/>
              </a:rPr>
              <a:t>五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终结性考试试题类型及规范解答举例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4825" y="1531620"/>
            <a:ext cx="11094720" cy="4526280"/>
          </a:xfrm>
        </p:spPr>
        <p:txBody>
          <a:bodyPr/>
          <a:lstStyle/>
          <a:p>
            <a:r>
              <a:rPr lang="en-US" altLang="zh-CN" dirty="0"/>
              <a:t>Some of the customers' complaints seem _________ .</a:t>
            </a:r>
            <a:endParaRPr lang="zh-CN" altLang="zh-CN" dirty="0"/>
          </a:p>
          <a:p>
            <a:r>
              <a:rPr lang="zh-CN" altLang="zh-CN" dirty="0"/>
              <a:t>选择一项：</a:t>
            </a:r>
          </a:p>
          <a:p>
            <a:r>
              <a:rPr lang="en-US" altLang="zh-CN" dirty="0"/>
              <a:t>A. inacceptable </a:t>
            </a:r>
            <a:endParaRPr lang="zh-CN" altLang="zh-CN" dirty="0"/>
          </a:p>
          <a:p>
            <a:r>
              <a:rPr lang="en-US" altLang="zh-CN" dirty="0"/>
              <a:t>B. unacceptable </a:t>
            </a:r>
            <a:endParaRPr lang="zh-CN" altLang="zh-CN" dirty="0"/>
          </a:p>
          <a:p>
            <a:r>
              <a:rPr lang="en-US" altLang="zh-CN" dirty="0"/>
              <a:t>C. unaccepted </a:t>
            </a:r>
            <a:endParaRPr lang="zh-CN" altLang="zh-CN" dirty="0"/>
          </a:p>
          <a:p>
            <a:r>
              <a:rPr lang="zh-CN" altLang="zh-CN" dirty="0"/>
              <a:t>译文：某些顾客的投诉看起来很难让人接受。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zh-CN" dirty="0"/>
              <a:t>解析：</a:t>
            </a:r>
            <a:r>
              <a:rPr lang="en-US" altLang="zh-CN" dirty="0"/>
              <a:t>inacceptable</a:t>
            </a:r>
            <a:r>
              <a:rPr lang="zh-CN" altLang="zh-CN" dirty="0"/>
              <a:t>构词有误；</a:t>
            </a:r>
            <a:r>
              <a:rPr lang="en-US" altLang="zh-CN" dirty="0"/>
              <a:t>unacceptable</a:t>
            </a:r>
            <a:r>
              <a:rPr lang="zh-CN" altLang="zh-CN" dirty="0"/>
              <a:t>意为“难以接受的；不能容忍的”；</a:t>
            </a:r>
            <a:r>
              <a:rPr lang="en-US" altLang="zh-CN" dirty="0"/>
              <a:t>unaccepted</a:t>
            </a:r>
            <a:r>
              <a:rPr lang="zh-CN" altLang="zh-CN" dirty="0"/>
              <a:t>意为“未被接纳的；被拒绝的”，所以答案是</a:t>
            </a:r>
            <a:r>
              <a:rPr lang="en-US" altLang="zh-CN" dirty="0"/>
              <a:t>B</a:t>
            </a:r>
            <a:r>
              <a:rPr lang="zh-CN" altLang="zh-CN" dirty="0"/>
              <a:t>。</a:t>
            </a:r>
          </a:p>
          <a:p>
            <a:endParaRPr altLang="zh-CN" dirty="0"/>
          </a:p>
        </p:txBody>
      </p:sp>
      <p:sp>
        <p:nvSpPr>
          <p:cNvPr id="2" name="文本框 1"/>
          <p:cNvSpPr txBox="1"/>
          <p:nvPr/>
        </p:nvSpPr>
        <p:spPr>
          <a:xfrm>
            <a:off x="985521" y="816647"/>
            <a:ext cx="700087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fontAlgn="base"/>
            <a:r>
              <a:rPr lang="zh-CN" altLang="en-US" sz="2400" dirty="0">
                <a:solidFill>
                  <a:schemeClr val="bg1"/>
                </a:solidFill>
                <a:latin typeface="Microsoft Himalaya" panose="01010100010101010101" pitchFamily="2" charset="0"/>
                <a:ea typeface="微软雅黑" panose="020B0503020204020204" pitchFamily="34" charset="-122"/>
              </a:rPr>
              <a:t>五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  <a:sym typeface="+mn-ea"/>
              </a:rPr>
              <a:t>、终结性考试试题类型及规范解答举例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9225" y="105412"/>
            <a:ext cx="1219200" cy="80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1"/>
          <p:cNvSpPr>
            <a:spLocks noGrp="1"/>
          </p:cNvSpPr>
          <p:nvPr>
            <p:ph idx="1"/>
          </p:nvPr>
        </p:nvSpPr>
        <p:spPr>
          <a:xfrm>
            <a:off x="2897467" y="955368"/>
            <a:ext cx="10972800" cy="4525963"/>
          </a:xfrm>
        </p:spPr>
        <p:txBody>
          <a:bodyPr/>
          <a:lstStyle/>
          <a:p>
            <a:pPr marL="0" indent="0">
              <a:lnSpc>
                <a:spcPts val="3500"/>
              </a:lnSpc>
              <a:buNone/>
            </a:pPr>
            <a:r>
              <a:rPr lang="en-US" altLang="zh-CN" b="1" dirty="0">
                <a:latin typeface="FrankRuehl" pitchFamily="34" charset="-79"/>
                <a:cs typeface="FrankRuehl" pitchFamily="34" charset="-79"/>
              </a:rPr>
              <a:t>       </a:t>
            </a:r>
          </a:p>
          <a:p>
            <a:pPr marL="0" indent="0">
              <a:lnSpc>
                <a:spcPts val="3500"/>
              </a:lnSpc>
              <a:buNone/>
            </a:pPr>
            <a:r>
              <a:rPr lang="en-US" altLang="zh-CN" b="1" dirty="0">
                <a:latin typeface="FrankRuehl" pitchFamily="34" charset="-79"/>
                <a:cs typeface="FrankRuehl" pitchFamily="34" charset="-79"/>
              </a:rPr>
              <a:t>  </a:t>
            </a:r>
            <a:r>
              <a:rPr lang="en-US" altLang="zh-CN" b="1" dirty="0">
                <a:solidFill>
                  <a:srgbClr val="3819F3"/>
                </a:solidFill>
                <a:latin typeface="FrankRuehl" pitchFamily="34" charset="-79"/>
                <a:cs typeface="FrankRuehl" pitchFamily="34" charset="-79"/>
              </a:rPr>
              <a:t>如学习中遇到问题，可通过以下方式向老师寻求帮助</a:t>
            </a:r>
          </a:p>
          <a:p>
            <a:pPr marL="0" indent="0">
              <a:lnSpc>
                <a:spcPts val="3500"/>
              </a:lnSpc>
              <a:buNone/>
            </a:pPr>
            <a:r>
              <a:rPr lang="en-US" altLang="zh-CN" b="1" dirty="0">
                <a:latin typeface="FrankRuehl" pitchFamily="34" charset="-79"/>
                <a:cs typeface="FrankRuehl" pitchFamily="34" charset="-79"/>
              </a:rPr>
              <a:t>   </a:t>
            </a:r>
            <a:r>
              <a:rPr lang="zh-CN" altLang="en-US" b="1" dirty="0">
                <a:latin typeface="FrankRuehl" pitchFamily="34" charset="-79"/>
                <a:cs typeface="FrankRuehl" pitchFamily="34" charset="-79"/>
              </a:rPr>
              <a:t>主持教师刘占荣老师</a:t>
            </a:r>
          </a:p>
          <a:p>
            <a:pPr marL="0" indent="0">
              <a:lnSpc>
                <a:spcPts val="3500"/>
              </a:lnSpc>
              <a:buNone/>
            </a:pPr>
            <a:r>
              <a:rPr lang="en-US" altLang="zh-CN" b="1" dirty="0">
                <a:latin typeface="FrankRuehl" pitchFamily="34" charset="-79"/>
                <a:cs typeface="FrankRuehl" pitchFamily="34" charset="-79"/>
              </a:rPr>
              <a:t>   </a:t>
            </a:r>
            <a:r>
              <a:rPr lang="zh-CN" altLang="en-US" b="1" dirty="0">
                <a:latin typeface="FrankRuehl" pitchFamily="34" charset="-79"/>
                <a:cs typeface="FrankRuehl" pitchFamily="34" charset="-79"/>
              </a:rPr>
              <a:t>联系电话：010-57519613</a:t>
            </a:r>
          </a:p>
          <a:p>
            <a:pPr marL="0" indent="0">
              <a:lnSpc>
                <a:spcPts val="3500"/>
              </a:lnSpc>
              <a:buNone/>
            </a:pPr>
            <a:r>
              <a:rPr lang="en-US" altLang="zh-CN" b="1" dirty="0">
                <a:latin typeface="FrankRuehl" pitchFamily="34" charset="-79"/>
                <a:cs typeface="FrankRuehl" pitchFamily="34" charset="-79"/>
              </a:rPr>
              <a:t>   </a:t>
            </a:r>
            <a:r>
              <a:rPr lang="zh-CN" altLang="en-US" b="1" dirty="0">
                <a:latin typeface="FrankRuehl" pitchFamily="34" charset="-79"/>
                <a:cs typeface="FrankRuehl" pitchFamily="34" charset="-79"/>
              </a:rPr>
              <a:t>邮</a:t>
            </a:r>
            <a:r>
              <a:rPr lang="en-US" altLang="zh-CN" b="1" dirty="0">
                <a:latin typeface="FrankRuehl" pitchFamily="34" charset="-79"/>
                <a:cs typeface="FrankRuehl" pitchFamily="34" charset="-79"/>
              </a:rPr>
              <a:t>     </a:t>
            </a:r>
            <a:r>
              <a:rPr lang="zh-CN" altLang="en-US" b="1" dirty="0">
                <a:latin typeface="FrankRuehl" pitchFamily="34" charset="-79"/>
                <a:cs typeface="FrankRuehl" pitchFamily="34" charset="-79"/>
              </a:rPr>
              <a:t>箱</a:t>
            </a:r>
            <a:r>
              <a:rPr lang="zh-CN" altLang="en-US" b="1" dirty="0" smtClean="0">
                <a:latin typeface="FrankRuehl" pitchFamily="34" charset="-79"/>
                <a:cs typeface="FrankRuehl" pitchFamily="34" charset="-79"/>
              </a:rPr>
              <a:t>：</a:t>
            </a:r>
            <a:r>
              <a:rPr lang="en-US" altLang="zh-CN" b="1" dirty="0" err="1" smtClean="0">
                <a:latin typeface="FrankRuehl" pitchFamily="34" charset="-79"/>
                <a:cs typeface="FrankRuehl" pitchFamily="34" charset="-79"/>
              </a:rPr>
              <a:t>liuzhanrong</a:t>
            </a:r>
            <a:r>
              <a:rPr lang="zh-CN" altLang="en-US" b="1" dirty="0" smtClean="0">
                <a:latin typeface="FrankRuehl" pitchFamily="34" charset="-79"/>
                <a:cs typeface="FrankRuehl" pitchFamily="34" charset="-79"/>
              </a:rPr>
              <a:t>@</a:t>
            </a:r>
            <a:r>
              <a:rPr lang="zh-CN" altLang="en-US" b="1" dirty="0">
                <a:latin typeface="FrankRuehl" pitchFamily="34" charset="-79"/>
                <a:cs typeface="FrankRuehl" pitchFamily="34" charset="-79"/>
              </a:rPr>
              <a:t>ouchn.edu.cn</a:t>
            </a:r>
          </a:p>
          <a:p>
            <a:pPr marL="0" indent="0">
              <a:lnSpc>
                <a:spcPts val="3500"/>
              </a:lnSpc>
              <a:buNone/>
            </a:pPr>
            <a:r>
              <a:rPr lang="zh-CN" altLang="en-US" b="1" dirty="0" smtClean="0">
                <a:latin typeface="FrankRuehl" pitchFamily="34" charset="-79"/>
                <a:cs typeface="FrankRuehl" pitchFamily="34" charset="-79"/>
              </a:rPr>
              <a:t>　</a:t>
            </a:r>
            <a:r>
              <a:rPr lang="zh-CN" altLang="zh-CN" b="1" dirty="0" smtClean="0">
                <a:latin typeface="FrankRuehl" pitchFamily="34" charset="-79"/>
                <a:cs typeface="FrankRuehl" pitchFamily="34" charset="-79"/>
              </a:rPr>
              <a:t>辅导</a:t>
            </a:r>
            <a:r>
              <a:rPr lang="zh-CN" altLang="zh-CN" b="1" dirty="0">
                <a:latin typeface="FrankRuehl" pitchFamily="34" charset="-79"/>
                <a:cs typeface="FrankRuehl" pitchFamily="34" charset="-79"/>
              </a:rPr>
              <a:t>教师</a:t>
            </a:r>
            <a:r>
              <a:rPr lang="zh-CN" altLang="zh-CN" b="1" dirty="0" smtClean="0">
                <a:latin typeface="FrankRuehl" pitchFamily="34" charset="-79"/>
                <a:cs typeface="FrankRuehl" pitchFamily="34" charset="-79"/>
              </a:rPr>
              <a:t>：</a:t>
            </a:r>
            <a:r>
              <a:rPr lang="zh-CN" altLang="en-US" b="1" dirty="0" smtClean="0">
                <a:latin typeface="FrankRuehl" pitchFamily="34" charset="-79"/>
                <a:cs typeface="FrankRuehl" pitchFamily="34" charset="-79"/>
              </a:rPr>
              <a:t>张安妮</a:t>
            </a:r>
            <a:endParaRPr lang="zh-CN" altLang="zh-CN" dirty="0">
              <a:latin typeface="FrankRuehl" pitchFamily="34" charset="-79"/>
              <a:cs typeface="FrankRuehl" pitchFamily="34" charset="-79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zh-CN" altLang="en-US" b="1" dirty="0" smtClean="0">
                <a:latin typeface="FrankRuehl" pitchFamily="34" charset="-79"/>
                <a:cs typeface="FrankRuehl" pitchFamily="34" charset="-79"/>
              </a:rPr>
              <a:t>　联系</a:t>
            </a:r>
            <a:r>
              <a:rPr lang="zh-CN" altLang="zh-CN" b="1" dirty="0" smtClean="0">
                <a:latin typeface="FrankRuehl" pitchFamily="34" charset="-79"/>
                <a:cs typeface="FrankRuehl" pitchFamily="34" charset="-79"/>
              </a:rPr>
              <a:t>电</a:t>
            </a:r>
            <a:r>
              <a:rPr lang="zh-CN" altLang="zh-CN" b="1" dirty="0">
                <a:latin typeface="FrankRuehl" pitchFamily="34" charset="-79"/>
                <a:cs typeface="FrankRuehl" pitchFamily="34" charset="-79"/>
              </a:rPr>
              <a:t>话：</a:t>
            </a:r>
            <a:r>
              <a:rPr lang="en-US" altLang="zh-CN" b="1" dirty="0" smtClean="0">
                <a:latin typeface="FrankRuehl" pitchFamily="34" charset="-79"/>
                <a:cs typeface="FrankRuehl" pitchFamily="34" charset="-79"/>
              </a:rPr>
              <a:t>18166682909</a:t>
            </a:r>
            <a:endParaRPr lang="zh-CN" altLang="zh-CN" dirty="0">
              <a:latin typeface="FrankRuehl" pitchFamily="34" charset="-79"/>
              <a:cs typeface="FrankRuehl" pitchFamily="34" charset="-79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zh-CN" altLang="en-US" b="1" dirty="0" smtClean="0">
                <a:latin typeface="FrankRuehl" pitchFamily="34" charset="-79"/>
                <a:cs typeface="FrankRuehl" pitchFamily="34" charset="-79"/>
              </a:rPr>
              <a:t>　</a:t>
            </a:r>
            <a:r>
              <a:rPr lang="en-US" altLang="zh-CN" b="1" dirty="0" smtClean="0">
                <a:latin typeface="FrankRuehl" pitchFamily="34" charset="-79"/>
                <a:cs typeface="FrankRuehl" pitchFamily="34" charset="-79"/>
              </a:rPr>
              <a:t>QQ</a:t>
            </a:r>
            <a:r>
              <a:rPr lang="zh-CN" altLang="zh-CN" b="1" dirty="0" smtClean="0">
                <a:latin typeface="FrankRuehl" pitchFamily="34" charset="-79"/>
                <a:cs typeface="FrankRuehl" pitchFamily="34" charset="-79"/>
              </a:rPr>
              <a:t>号</a:t>
            </a:r>
            <a:r>
              <a:rPr lang="zh-CN" altLang="en-US" b="1" dirty="0" smtClean="0">
                <a:latin typeface="FrankRuehl" pitchFamily="34" charset="-79"/>
                <a:cs typeface="FrankRuehl" pitchFamily="34" charset="-79"/>
              </a:rPr>
              <a:t>码</a:t>
            </a:r>
            <a:r>
              <a:rPr lang="zh-CN" altLang="zh-CN" b="1" dirty="0" smtClean="0">
                <a:latin typeface="FrankRuehl" pitchFamily="34" charset="-79"/>
                <a:cs typeface="FrankRuehl" pitchFamily="34" charset="-79"/>
              </a:rPr>
              <a:t>：</a:t>
            </a:r>
            <a:r>
              <a:rPr lang="zh-CN" altLang="en-US" b="1" dirty="0" smtClean="0">
                <a:latin typeface="FrankRuehl" pitchFamily="34" charset="-79"/>
                <a:cs typeface="FrankRuehl" pitchFamily="34" charset="-79"/>
              </a:rPr>
              <a:t>　</a:t>
            </a:r>
            <a:r>
              <a:rPr lang="en-US" altLang="zh-CN" b="1" dirty="0" smtClean="0">
                <a:latin typeface="FrankRuehl" pitchFamily="34" charset="-79"/>
                <a:cs typeface="FrankRuehl" pitchFamily="34" charset="-79"/>
              </a:rPr>
              <a:t>1805631543</a:t>
            </a:r>
            <a:endParaRPr lang="zh-CN" altLang="zh-CN" dirty="0">
              <a:latin typeface="FrankRuehl" pitchFamily="34" charset="-79"/>
              <a:cs typeface="FrankRuehl" pitchFamily="34" charset="-79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zh-CN" altLang="en-US" b="1" dirty="0" smtClean="0">
                <a:latin typeface="FrankRuehl" pitchFamily="34" charset="-79"/>
                <a:cs typeface="FrankRuehl" pitchFamily="34" charset="-79"/>
              </a:rPr>
              <a:t>　</a:t>
            </a:r>
            <a:r>
              <a:rPr lang="zh-CN" altLang="zh-CN" b="1" dirty="0" smtClean="0">
                <a:latin typeface="FrankRuehl" pitchFamily="34" charset="-79"/>
                <a:cs typeface="FrankRuehl" pitchFamily="34" charset="-79"/>
              </a:rPr>
              <a:t>邮</a:t>
            </a:r>
            <a:r>
              <a:rPr lang="zh-CN" altLang="zh-CN" b="1" dirty="0">
                <a:latin typeface="FrankRuehl" pitchFamily="34" charset="-79"/>
                <a:cs typeface="FrankRuehl" pitchFamily="34" charset="-79"/>
              </a:rPr>
              <a:t>　</a:t>
            </a:r>
            <a:r>
              <a:rPr lang="zh-CN" altLang="en-US" b="1" dirty="0" smtClean="0">
                <a:latin typeface="FrankRuehl" pitchFamily="34" charset="-79"/>
                <a:cs typeface="FrankRuehl" pitchFamily="34" charset="-79"/>
              </a:rPr>
              <a:t>　</a:t>
            </a:r>
            <a:r>
              <a:rPr lang="zh-CN" altLang="zh-CN" b="1" dirty="0" smtClean="0">
                <a:latin typeface="FrankRuehl" pitchFamily="34" charset="-79"/>
                <a:cs typeface="FrankRuehl" pitchFamily="34" charset="-79"/>
              </a:rPr>
              <a:t>箱：</a:t>
            </a:r>
            <a:r>
              <a:rPr lang="en-US" altLang="zh-CN" b="1" dirty="0" smtClean="0">
                <a:latin typeface="FrankRuehl" pitchFamily="34" charset="-79"/>
                <a:cs typeface="FrankRuehl" pitchFamily="34" charset="-79"/>
              </a:rPr>
              <a:t>1805631543@qq.com</a:t>
            </a:r>
            <a:endParaRPr lang="zh-CN" altLang="zh-CN" dirty="0">
              <a:latin typeface="FrankRuehl" pitchFamily="34" charset="-79"/>
              <a:cs typeface="FrankRuehl" pitchFamily="34" charset="-79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en-US" altLang="zh-CN" dirty="0">
                <a:latin typeface="FrankRuehl" pitchFamily="34" charset="-79"/>
                <a:cs typeface="FrankRuehl" pitchFamily="34" charset="-79"/>
              </a:rPr>
              <a:t> </a:t>
            </a:r>
            <a:endParaRPr lang="zh-CN" altLang="zh-CN" dirty="0">
              <a:latin typeface="FrankRuehl" pitchFamily="34" charset="-79"/>
              <a:cs typeface="FrankRuehl" pitchFamily="34" charset="-79"/>
            </a:endParaRPr>
          </a:p>
          <a:p>
            <a:pPr>
              <a:lnSpc>
                <a:spcPts val="3500"/>
              </a:lnSpc>
            </a:pPr>
            <a:endParaRPr lang="zh-CN" altLang="en-US" dirty="0"/>
          </a:p>
        </p:txBody>
      </p:sp>
      <p:pic>
        <p:nvPicPr>
          <p:cNvPr id="5" name="Picture 2" descr="E:\2016P素材\123\512个各行各业背景透明人物头像png图标素材\image5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00660" y="906824"/>
            <a:ext cx="3834131" cy="273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020696" y="939165"/>
            <a:ext cx="61512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eaLnBrk="1" fontAlgn="base" hangingPunct="1">
              <a:buClrTx/>
              <a:buSzTx/>
              <a:buFontTx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  <a:sym typeface="+mn-ea"/>
              </a:rPr>
              <a:t>六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  <a:sym typeface="+mn-ea"/>
              </a:rPr>
              <a:t>、支持服务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3355" y="76835"/>
            <a:ext cx="1300480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970296" y="1198253"/>
            <a:ext cx="10630535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ts val="3000"/>
              </a:lnSpc>
            </a:pPr>
            <a:r>
              <a:rPr lang="zh-CN" altLang="en-US" sz="2000" dirty="0"/>
              <a:t>　</a:t>
            </a:r>
            <a:r>
              <a:rPr lang="en-US" altLang="zh-CN" sz="2800" b="1" dirty="0" smtClean="0"/>
              <a:t>1</a:t>
            </a:r>
            <a:r>
              <a:rPr lang="en-US" altLang="zh-CN" sz="2800" b="1" dirty="0"/>
              <a:t>.</a:t>
            </a:r>
            <a:r>
              <a:rPr lang="zh-CN" altLang="en-US" sz="2800" b="1" dirty="0"/>
              <a:t>语言基础</a:t>
            </a:r>
            <a:r>
              <a:rPr lang="zh-CN" altLang="en-US" sz="2800" b="1" dirty="0" smtClean="0"/>
              <a:t>知识</a:t>
            </a:r>
            <a:endParaRPr lang="zh-CN" altLang="en-US" sz="2800" dirty="0"/>
          </a:p>
          <a:p>
            <a:r>
              <a:rPr lang="zh-CN" altLang="en-US" sz="2000" dirty="0" smtClean="0"/>
              <a:t>●</a:t>
            </a:r>
            <a:r>
              <a:rPr lang="zh-CN" altLang="en-US" sz="2800" dirty="0" smtClean="0"/>
              <a:t>在</a:t>
            </a:r>
            <a:r>
              <a:rPr lang="zh-CN" altLang="en-US" sz="2800" dirty="0"/>
              <a:t>词汇认知方面，应能认知</a:t>
            </a:r>
            <a:r>
              <a:rPr lang="en-US" altLang="zh-CN" sz="2800" dirty="0"/>
              <a:t>4,000</a:t>
            </a:r>
            <a:r>
              <a:rPr lang="zh-CN" altLang="en-US" sz="2800" dirty="0"/>
              <a:t>个左右的词汇（含入学时认知的</a:t>
            </a:r>
            <a:r>
              <a:rPr lang="en-US" altLang="zh-CN" sz="2800" dirty="0"/>
              <a:t>3,200</a:t>
            </a:r>
            <a:r>
              <a:rPr lang="zh-CN" altLang="en-US" sz="2800" dirty="0"/>
              <a:t>个左右）及其常见短语或固定搭配，以及一定量的职场相关词汇和短语；</a:t>
            </a:r>
          </a:p>
          <a:p>
            <a:r>
              <a:rPr lang="zh-CN" altLang="en-US" sz="2800" dirty="0"/>
              <a:t>●在词汇掌握方面，应能熟练使用其中的</a:t>
            </a:r>
            <a:r>
              <a:rPr lang="en-US" altLang="zh-CN" sz="2800" dirty="0"/>
              <a:t>2,500</a:t>
            </a:r>
            <a:r>
              <a:rPr lang="zh-CN" altLang="en-US" sz="2800" dirty="0"/>
              <a:t>个左右词汇（含入学时掌握的</a:t>
            </a:r>
            <a:r>
              <a:rPr lang="en-US" altLang="zh-CN" sz="2800" dirty="0"/>
              <a:t>2,000</a:t>
            </a:r>
            <a:r>
              <a:rPr lang="zh-CN" altLang="en-US" sz="2800" dirty="0"/>
              <a:t>个左右）及其常见短语或固定搭配，以及一定量的职场相关词汇和短语；</a:t>
            </a:r>
          </a:p>
          <a:p>
            <a:r>
              <a:rPr lang="zh-CN" altLang="en-US" sz="2800" dirty="0"/>
              <a:t>●在语法知识方面，应能掌握基础语法知识（见教材细目表）；</a:t>
            </a:r>
          </a:p>
          <a:p>
            <a:r>
              <a:rPr lang="zh-CN" altLang="en-US" sz="2800" dirty="0"/>
              <a:t>●在功能意念方面，应能掌握常见功能意念（见教材细目表）及其惯用表达方法等</a:t>
            </a:r>
            <a:r>
              <a:rPr lang="zh-CN" altLang="en-US" sz="2000" dirty="0"/>
              <a:t>。</a:t>
            </a:r>
          </a:p>
        </p:txBody>
      </p:sp>
      <p:sp>
        <p:nvSpPr>
          <p:cNvPr id="27" name="Title 1"/>
          <p:cNvSpPr>
            <a:spLocks noGrp="1" noChangeArrowheads="1"/>
          </p:cNvSpPr>
          <p:nvPr>
            <p:ph type="title"/>
          </p:nvPr>
        </p:nvSpPr>
        <p:spPr>
          <a:xfrm>
            <a:off x="1136109" y="301933"/>
            <a:ext cx="8432800" cy="1143000"/>
          </a:xfrm>
        </p:spPr>
        <p:txBody>
          <a:bodyPr/>
          <a:lstStyle/>
          <a:p>
            <a:pPr algn="l" eaLnBrk="1" hangingPunct="1"/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二、学习重点</a:t>
            </a:r>
            <a:endParaRPr lang="en-US" altLang="zh-TW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3355" y="76835"/>
            <a:ext cx="1300480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1052829" y="1243966"/>
            <a:ext cx="104241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2.</a:t>
            </a:r>
            <a:r>
              <a:rPr lang="zh-CN" altLang="en-US" sz="2800" b="1" dirty="0"/>
              <a:t>语言基本技能</a:t>
            </a:r>
            <a:endParaRPr lang="zh-CN" altLang="en-US" sz="2800" dirty="0"/>
          </a:p>
          <a:p>
            <a:r>
              <a:rPr lang="zh-CN" altLang="en-US" sz="2800" dirty="0"/>
              <a:t>●在听力方面，应能基本听懂发音清楚、语速接近正常的日常生活和商务活动中的常见对话或其他素材，能够获取对话的主旨要义和具体事实性信息，基本理解说话者的意图、观点或态度；</a:t>
            </a:r>
          </a:p>
          <a:p>
            <a:r>
              <a:rPr lang="zh-CN" altLang="en-US" sz="2800" dirty="0"/>
              <a:t>●在口语方面，能就日常话题和商务情景话题进行一般性交谈，交流基本顺畅，并能用简单的补救措施解决交流的困难；</a:t>
            </a:r>
          </a:p>
          <a:p>
            <a:r>
              <a:rPr lang="zh-CN" altLang="en-US" sz="2800" dirty="0"/>
              <a:t>●在阅读方面，能够基本读懂所学词汇和语法范围内的短文、通知、便条、介绍、广告、图表、信函、产品介绍、操作说明等，能够理解阅读内容的主旨要义、具体信息；能够根据上下文推测生词词义，基本推断作者的意图、观点或态度；</a:t>
            </a:r>
          </a:p>
        </p:txBody>
      </p:sp>
      <p:sp>
        <p:nvSpPr>
          <p:cNvPr id="27" name="Title 1"/>
          <p:cNvSpPr>
            <a:spLocks noGrp="1" noChangeArrowheads="1"/>
          </p:cNvSpPr>
          <p:nvPr>
            <p:ph type="title"/>
          </p:nvPr>
        </p:nvSpPr>
        <p:spPr>
          <a:xfrm>
            <a:off x="1209769" y="374958"/>
            <a:ext cx="8432800" cy="1143000"/>
          </a:xfrm>
        </p:spPr>
        <p:txBody>
          <a:bodyPr/>
          <a:lstStyle/>
          <a:p>
            <a:pPr eaLnBrk="1" hangingPunct="1"/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学习重点</a:t>
            </a:r>
            <a:endParaRPr lang="en-US" altLang="zh-TW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3355" y="76835"/>
            <a:ext cx="1300480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1032509" y="1346203"/>
            <a:ext cx="10595611" cy="476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ts val="2600"/>
              </a:lnSpc>
            </a:pPr>
            <a:r>
              <a:rPr lang="en-US" altLang="zh-CN" sz="2400" b="1" dirty="0"/>
              <a:t>2.</a:t>
            </a:r>
            <a:r>
              <a:rPr lang="zh-CN" altLang="en-US" sz="2400" b="1" dirty="0"/>
              <a:t>语言基本</a:t>
            </a:r>
            <a:r>
              <a:rPr lang="zh-CN" altLang="en-US" sz="2400" b="1" dirty="0" smtClean="0"/>
              <a:t>技能</a:t>
            </a:r>
            <a:endParaRPr lang="en-US" altLang="zh-CN" sz="2400" b="1" dirty="0" smtClean="0"/>
          </a:p>
          <a:p>
            <a:r>
              <a:rPr lang="zh-CN" altLang="en-US" sz="2000" dirty="0"/>
              <a:t>在听力方面，应能基本听懂发音清楚、语速接近正常的日常生活和商务活动中的常见对话或其他素材，能够获取对话的主旨要义和具体事实性信息，基本理解说话者的意图、观点或态度；</a:t>
            </a:r>
          </a:p>
          <a:p>
            <a:r>
              <a:rPr lang="zh-CN" altLang="en-US" sz="2000" dirty="0"/>
              <a:t>●在口语方面，能就日常话题和商务情景话题进行一般性交谈，交流基本顺畅，并能用简单的补救措施解决交流的困难；</a:t>
            </a:r>
          </a:p>
          <a:p>
            <a:r>
              <a:rPr lang="zh-CN" altLang="en-US" sz="2000" dirty="0"/>
              <a:t>●在阅读方面，能够基本读懂所学词汇和语法范围内的短文、通知、便条、介绍、广告、图表、信函、产品介绍、操作说明等，能够理解阅读内容的主旨要义、具体信息；能够根据上下文推测生词词义，基本推断作者的意图、观点或态度；</a:t>
            </a:r>
          </a:p>
          <a:p>
            <a:r>
              <a:rPr lang="zh-CN" altLang="en-US" sz="2000" dirty="0"/>
              <a:t>●在写作方面，能够完成指定话题和内容的短文写作，能够进行日常生活和职场相关的一般性应用文写作（如便条、简历、信函、通知、电子邮件、表格等），格式符合规范，语句基本正确，行文基本通顺，语义基本连贯；</a:t>
            </a:r>
          </a:p>
          <a:p>
            <a:r>
              <a:rPr lang="zh-CN" altLang="en-US" sz="2000" dirty="0"/>
              <a:t>●在翻译方面，能借助词典将日常生活题材或商务活动中常见英语资料译成汉语，译文基本达意，表述基本恰当，行文基本通顺。汉译英要求略低于此。</a:t>
            </a:r>
          </a:p>
          <a:p>
            <a:pPr indent="0" fontAlgn="auto">
              <a:lnSpc>
                <a:spcPts val="2600"/>
              </a:lnSpc>
            </a:pPr>
            <a:endParaRPr sz="2000" dirty="0"/>
          </a:p>
        </p:txBody>
      </p:sp>
      <p:sp>
        <p:nvSpPr>
          <p:cNvPr id="27" name="Title 1"/>
          <p:cNvSpPr>
            <a:spLocks noGrp="1" noChangeArrowheads="1"/>
          </p:cNvSpPr>
          <p:nvPr>
            <p:ph type="title"/>
          </p:nvPr>
        </p:nvSpPr>
        <p:spPr>
          <a:xfrm>
            <a:off x="1032604" y="410518"/>
            <a:ext cx="8432800" cy="1143000"/>
          </a:xfrm>
        </p:spPr>
        <p:txBody>
          <a:bodyPr/>
          <a:lstStyle/>
          <a:p>
            <a:pPr algn="l" eaLnBrk="1" hangingPunct="1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、学习重点</a:t>
            </a:r>
            <a:endParaRPr lang="en-US" altLang="zh-TW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3355" y="76835"/>
            <a:ext cx="1300480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1047115" y="1144905"/>
            <a:ext cx="105841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通过职场环境下的英语语言知识的学习以及英语交流技能的训练，学生应能够参与职业环境中常见的口头和书面交流活动；能够合理运用所学语言知识和技能，模仿所学内容参与中等难度以下的商务情景活动。</a:t>
            </a:r>
            <a:endParaRPr lang="en-US" altLang="zh-CN" sz="2400" dirty="0" smtClean="0"/>
          </a:p>
          <a:p>
            <a:r>
              <a:rPr lang="en-US" altLang="zh-CN" sz="2400" dirty="0"/>
              <a:t>Guidance</a:t>
            </a:r>
            <a:r>
              <a:rPr lang="zh-CN" altLang="en-US" sz="2400" dirty="0"/>
              <a:t>（学习引导）：列举本单元的主要学习任务、学习目标。</a:t>
            </a:r>
          </a:p>
          <a:p>
            <a:r>
              <a:rPr lang="en-US" altLang="zh-CN" sz="2400" dirty="0"/>
              <a:t>•Listening and Speaking</a:t>
            </a:r>
            <a:r>
              <a:rPr lang="zh-CN" altLang="en-US" sz="2400" dirty="0"/>
              <a:t>（听说活动）：包括两段对话，并结合对话内容提供教师讲解、练习活动，使听、说训练相结合。</a:t>
            </a:r>
          </a:p>
          <a:p>
            <a:r>
              <a:rPr lang="en-US" altLang="zh-CN" sz="2400" dirty="0"/>
              <a:t>•Reading</a:t>
            </a:r>
            <a:r>
              <a:rPr lang="zh-CN" altLang="en-US" sz="2400" dirty="0"/>
              <a:t>（阅读活动）：包括两个阅读训练，并结合相应内容提供教师讲解及练习活动。</a:t>
            </a:r>
          </a:p>
          <a:p>
            <a:r>
              <a:rPr lang="en-US" altLang="zh-CN" sz="2400" dirty="0"/>
              <a:t>•Writing</a:t>
            </a:r>
            <a:r>
              <a:rPr lang="zh-CN" altLang="en-US" sz="2400" dirty="0"/>
              <a:t>（写作活动）：为写作训练。</a:t>
            </a:r>
          </a:p>
          <a:p>
            <a:r>
              <a:rPr lang="en-US" altLang="zh-CN" sz="2400" dirty="0"/>
              <a:t>•Testing</a:t>
            </a:r>
            <a:r>
              <a:rPr lang="zh-CN" altLang="en-US" sz="2400" dirty="0"/>
              <a:t>（单元测试）：形考任务，均为即时反馈型自测题。</a:t>
            </a:r>
          </a:p>
          <a:p>
            <a:endParaRPr lang="zh-CN" altLang="en-US" sz="2000" dirty="0"/>
          </a:p>
        </p:txBody>
      </p:sp>
      <p:sp>
        <p:nvSpPr>
          <p:cNvPr id="27" name="Title 1"/>
          <p:cNvSpPr>
            <a:spLocks noGrp="1" noChangeArrowheads="1"/>
          </p:cNvSpPr>
          <p:nvPr>
            <p:ph type="title"/>
          </p:nvPr>
        </p:nvSpPr>
        <p:spPr>
          <a:xfrm>
            <a:off x="1047209" y="301933"/>
            <a:ext cx="8432800" cy="1143000"/>
          </a:xfrm>
        </p:spPr>
        <p:txBody>
          <a:bodyPr/>
          <a:lstStyle/>
          <a:p>
            <a:pPr algn="l" eaLnBrk="1" hangingPunct="1">
              <a:buClrTx/>
              <a:buSzTx/>
              <a:buFontTx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二、学习难点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3355" y="76835"/>
            <a:ext cx="1300480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894716" y="1384937"/>
            <a:ext cx="105556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•Useful Expressions</a:t>
            </a:r>
            <a:r>
              <a:rPr lang="zh-CN" altLang="en-US" sz="2800" dirty="0"/>
              <a:t>（常用语句）：针对单元话题或语言功能，提供常见用语或句式，供你拓展练习之用。</a:t>
            </a:r>
          </a:p>
          <a:p>
            <a:r>
              <a:rPr lang="en-US" altLang="zh-CN" sz="2800" dirty="0"/>
              <a:t>•Check It Out</a:t>
            </a:r>
            <a:r>
              <a:rPr lang="zh-CN" altLang="en-US" sz="2800" dirty="0"/>
              <a:t>（语法提示）：从本单元语料中选取语法项目，对语法点进行简单提示，非系统学习。</a:t>
            </a:r>
          </a:p>
          <a:p>
            <a:r>
              <a:rPr lang="en-US" altLang="zh-CN" sz="2800" dirty="0"/>
              <a:t>•Culture Note</a:t>
            </a:r>
            <a:r>
              <a:rPr lang="zh-CN" altLang="en-US" sz="2800" dirty="0"/>
              <a:t>（文化点滴）：旨在进行知识拓展，非考核内容。</a:t>
            </a:r>
          </a:p>
          <a:p>
            <a:r>
              <a:rPr lang="en-US" altLang="zh-CN" sz="2800" dirty="0"/>
              <a:t>•Workplace Tip</a:t>
            </a:r>
            <a:r>
              <a:rPr lang="zh-CN" altLang="en-US" sz="2800" dirty="0"/>
              <a:t>（职场点滴）：职场相关小知识点的提示。</a:t>
            </a:r>
          </a:p>
          <a:p>
            <a:r>
              <a:rPr lang="en-US" altLang="zh-CN" sz="2800" dirty="0"/>
              <a:t>•Language Notes</a:t>
            </a:r>
            <a:r>
              <a:rPr lang="zh-CN" altLang="en-US" sz="2800" dirty="0"/>
              <a:t>（语言注解）：位于各学习模块中，重点讲解语料中的语言点、固定用法、习语、词组、文化现象等，帮助你理解语料。</a:t>
            </a:r>
          </a:p>
        </p:txBody>
      </p:sp>
      <p:sp>
        <p:nvSpPr>
          <p:cNvPr id="27" name="Title 1"/>
          <p:cNvSpPr>
            <a:spLocks noGrp="1" noChangeArrowheads="1"/>
          </p:cNvSpPr>
          <p:nvPr>
            <p:ph type="title"/>
          </p:nvPr>
        </p:nvSpPr>
        <p:spPr>
          <a:xfrm>
            <a:off x="961484" y="368608"/>
            <a:ext cx="8432800" cy="1143000"/>
          </a:xfrm>
        </p:spPr>
        <p:txBody>
          <a:bodyPr/>
          <a:lstStyle/>
          <a:p>
            <a:pPr algn="l" eaLnBrk="1" hangingPunct="1">
              <a:buClrTx/>
              <a:buSzTx/>
              <a:buFontTx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二、学习难点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93"/>
          <a:stretch>
            <a:fillRect/>
          </a:stretch>
        </p:blipFill>
        <p:spPr>
          <a:xfrm rot="18961360">
            <a:off x="210214" y="-339725"/>
            <a:ext cx="1989455" cy="3255010"/>
          </a:xfrm>
          <a:prstGeom prst="rect">
            <a:avLst/>
          </a:prstGeom>
        </p:spPr>
      </p:pic>
      <p:sp>
        <p:nvSpPr>
          <p:cNvPr id="5121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buClrTx/>
              <a:buSzTx/>
              <a:buFontTx/>
            </a:pP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、学习方法引导</a:t>
            </a:r>
          </a:p>
        </p:txBody>
      </p:sp>
      <p:sp>
        <p:nvSpPr>
          <p:cNvPr id="5122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09600" y="1276361"/>
            <a:ext cx="1097280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</a:t>
            </a:r>
            <a:r>
              <a:rPr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学习任务的布置以各个模块作为一个学习单元，每个模块下的各个学习任务的完成步骤依次为“模块导学—视频和文本学习—形考作业”，完成学习任务的具体建议如下：</a:t>
            </a:r>
          </a:p>
          <a:p>
            <a:pPr eaLnBrk="1" hangingPunct="1"/>
            <a:endParaRPr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/>
            <a:r>
              <a:rPr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第一，认真学习模块导学。明确学习目标，从总体上了解模块的学习内容和要求。</a:t>
            </a:r>
          </a:p>
          <a:p>
            <a:pPr eaLnBrk="1" hangingPunct="1"/>
            <a:endParaRPr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/>
            <a:r>
              <a:rPr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第二，完成视频和文本学习任务。阅读文本学习材料和收看专题精讲微视频，每个文本标注了总页数，每个视频标注了时长，请你根据其做好自己的学习时间和进度安排。</a:t>
            </a:r>
          </a:p>
          <a:p>
            <a:pPr eaLnBrk="1" hangingPunct="1"/>
            <a:endParaRPr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/>
            <a:r>
              <a:rPr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第三，</a:t>
            </a:r>
            <a:r>
              <a:rPr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完成</a:t>
            </a:r>
            <a:r>
              <a:rPr 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</a:t>
            </a:r>
            <a:r>
              <a:rPr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次形成性考核作业</a:t>
            </a:r>
            <a:r>
              <a:rPr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。每次形考作业都有对应的学习模块，考题均为客观题，学习平台自动评判成绩，你可以反复作答，系统取你的最高成绩。</a:t>
            </a:r>
          </a:p>
          <a:p>
            <a:pPr eaLnBrk="1" hangingPunct="1"/>
            <a:endParaRPr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/>
            <a:r>
              <a:rPr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你在学习过程中有任何问题或有经验分享，请进入网络课程首页的课程论坛发表留言，老师和同学们会在一起交流讨论。</a:t>
            </a:r>
          </a:p>
          <a:p>
            <a:pPr eaLnBrk="1" hangingPunct="1"/>
            <a:endParaRPr lang="en-US" altLang="zh-TW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5fce27fe-2a85-447c-8715-6aa6fad2e14c"/>
  <p:tag name="COMMONDATA" val="eyJoZGlkIjoiMmY0Mzc4YzYwZjI5YzhiMzFiNDg3MmU0MWYyNjVkOG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strucation">
  <a:themeElements>
    <a:clrScheme name="Custom 3">
      <a:dk1>
        <a:sysClr val="windowText" lastClr="000000"/>
      </a:dk1>
      <a:lt1>
        <a:srgbClr val="000000"/>
      </a:lt1>
      <a:dk2>
        <a:srgbClr val="1F497D"/>
      </a:dk2>
      <a:lt2>
        <a:srgbClr val="C19359"/>
      </a:lt2>
      <a:accent1>
        <a:srgbClr val="FFD63C"/>
      </a:accent1>
      <a:accent2>
        <a:srgbClr val="0B437D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FFF9DA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strucation">
  <a:themeElements>
    <a:clrScheme name="Custom 3">
      <a:dk1>
        <a:sysClr val="windowText" lastClr="000000"/>
      </a:dk1>
      <a:lt1>
        <a:srgbClr val="000000"/>
      </a:lt1>
      <a:dk2>
        <a:srgbClr val="1F497D"/>
      </a:dk2>
      <a:lt2>
        <a:srgbClr val="C19359"/>
      </a:lt2>
      <a:accent1>
        <a:srgbClr val="FFD63C"/>
      </a:accent1>
      <a:accent2>
        <a:srgbClr val="0B437D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FFF9DA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1898</Words>
  <Application>Microsoft Office PowerPoint</Application>
  <PresentationFormat>自定义</PresentationFormat>
  <Paragraphs>164</Paragraphs>
  <Slides>35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10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Office 主题​​</vt:lpstr>
      <vt:lpstr>construcation</vt:lpstr>
      <vt:lpstr>1_construcation</vt:lpstr>
      <vt:lpstr>2_流畅</vt:lpstr>
      <vt:lpstr>3_流畅</vt:lpstr>
      <vt:lpstr>4_流畅</vt:lpstr>
      <vt:lpstr>5_流畅</vt:lpstr>
      <vt:lpstr>6_流畅</vt:lpstr>
      <vt:lpstr>7_流畅</vt:lpstr>
      <vt:lpstr>8_流畅</vt:lpstr>
      <vt:lpstr>PowerPoint 演示文稿</vt:lpstr>
      <vt:lpstr>PowerPoint 演示文稿</vt:lpstr>
      <vt:lpstr> 一、课程的性质和任务</vt:lpstr>
      <vt:lpstr>二、学习重点</vt:lpstr>
      <vt:lpstr>二、学习重点</vt:lpstr>
      <vt:lpstr>二、学习重点</vt:lpstr>
      <vt:lpstr>二、学习难点</vt:lpstr>
      <vt:lpstr>二、学习难点</vt:lpstr>
      <vt:lpstr>      三、学习方法引导</vt:lpstr>
      <vt:lpstr>PowerPoint 演示文稿</vt:lpstr>
      <vt:lpstr>PowerPoint 演示文稿</vt:lpstr>
      <vt:lpstr>依次点击图形验证，点击确定</vt:lpstr>
      <vt:lpstr>PowerPoint 演示文稿</vt:lpstr>
      <vt:lpstr>PowerPoint 演示文稿</vt:lpstr>
      <vt:lpstr>点击课程考核――依次完成形考任务一至八---结束答题----提交答案</vt:lpstr>
      <vt:lpstr>点击课程考核――依次完成形考任务一至八---结束答题----提交答案</vt:lpstr>
      <vt:lpstr>PowerPoint 演示文稿</vt:lpstr>
      <vt:lpstr>学习方法引导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四、课程考核方式</vt:lpstr>
      <vt:lpstr>PowerPoint 演示文稿</vt:lpstr>
      <vt:lpstr>PowerPoint 演示文稿</vt:lpstr>
      <vt:lpstr>PowerPoint 演示文稿</vt:lpstr>
      <vt:lpstr>PowerPoint 演示文稿</vt:lpstr>
      <vt:lpstr>            五、终结性考试试题类型及规范解答举例 — How would you like to go? —__________________. 选择一项： A. I'll get in touch with the railroad  B. I'd like to fly to Frankfurt for a stay of two days  C. I expect to depart for Frankfurt on Sunday, September 1st  解析：本题考核“交通方式”的交际用语。选项A表达联系火车站，选项B表达乘坐飞机去法兰克福待两天，选项C表达出发时间为9月1日（周日）。根据提问“你想怎么去呢？”，确定这里是询问交通方式，所以答案是B。 正确答案是：I'd like to fly to Frankfurt for a stay of two days  </vt:lpstr>
      <vt:lpstr>  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王凌燕</dc:creator>
  <cp:lastModifiedBy>DELL</cp:lastModifiedBy>
  <cp:revision>752</cp:revision>
  <dcterms:created xsi:type="dcterms:W3CDTF">2018-04-18T07:04:00Z</dcterms:created>
  <dcterms:modified xsi:type="dcterms:W3CDTF">2024-05-10T02:48:55Z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79C7D0AE09F747BE98A570EF567A12FA_13</vt:lpwstr>
  </property>
</Properties>
</file>