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3"/>
    <p:sldId id="287" r:id="rId4"/>
    <p:sldId id="288" r:id="rId5"/>
    <p:sldId id="303" r:id="rId6"/>
    <p:sldId id="291" r:id="rId7"/>
    <p:sldId id="292" r:id="rId8"/>
    <p:sldId id="294" r:id="rId9"/>
    <p:sldId id="295" r:id="rId10"/>
    <p:sldId id="297" r:id="rId11"/>
    <p:sldId id="298" r:id="rId12"/>
    <p:sldId id="299" r:id="rId13"/>
    <p:sldId id="293" r:id="rId14"/>
    <p:sldId id="279" r:id="rId15"/>
    <p:sldId id="284" r:id="rId16"/>
    <p:sldId id="273" r:id="rId17"/>
    <p:sldId id="304" r:id="rId18"/>
    <p:sldId id="306" r:id="rId19"/>
    <p:sldId id="307" r:id="rId20"/>
    <p:sldId id="309" r:id="rId21"/>
    <p:sldId id="263" r:id="rId22"/>
    <p:sldId id="275" r:id="rId23"/>
    <p:sldId id="286" r:id="rId24"/>
  </p:sldIdLst>
  <p:sldSz cx="9144000" cy="6858000" type="screen4x3"/>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4DEC4-3E99-430B-894E-1673DD6FCA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69379-74D2-424F-858D-D87C7713355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p:spPr>
        <p:txBody>
          <a:bodyPr anchor="b"/>
          <a:lstStyle>
            <a:lvl1pPr algn="l">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BE5EAB33-4D7C-4EBF-89E9-144BAFEEA7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03E0CD-6062-4E45-B246-08BC20AE9798}"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BE5EAB33-4D7C-4EBF-89E9-144BAFEEA7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03E0CD-6062-4E45-B246-08BC20AE979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9"/>
            <a:ext cx="6615130" cy="5851525"/>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BE5EAB33-4D7C-4EBF-89E9-144BAFEEA7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03E0CD-6062-4E45-B246-08BC20AE979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BE5EAB33-4D7C-4EBF-89E9-144BAFEEA7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03E0CD-6062-4E45-B246-08BC20AE979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BE5EAB33-4D7C-4EBF-89E9-144BAFEEA7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03E0CD-6062-4E45-B246-08BC20AE9798}"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BE5EAB33-4D7C-4EBF-89E9-144BAFEEA7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03E0CD-6062-4E45-B246-08BC20AE979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BE5EAB33-4D7C-4EBF-89E9-144BAFEEA75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003E0CD-6062-4E45-B246-08BC20AE979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BE5EAB33-4D7C-4EBF-89E9-144BAFEEA75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003E0CD-6062-4E45-B246-08BC20AE979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E5EAB33-4D7C-4EBF-89E9-144BAFEEA75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003E0CD-6062-4E45-B246-08BC20AE979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BE5EAB33-4D7C-4EBF-89E9-144BAFEEA7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03E0CD-6062-4E45-B246-08BC20AE9798}" type="slidenum">
              <a:rPr lang="zh-CN" altLang="en-US" smtClean="0"/>
            </a:fld>
            <a:endParaRPr lang="zh-CN" altLang="en-US"/>
          </a:p>
        </p:txBody>
      </p:sp>
      <p:sp>
        <p:nvSpPr>
          <p:cNvPr id="2" name="标题 1"/>
          <p:cNvSpPr>
            <a:spLocks noGrp="1"/>
          </p:cNvSpPr>
          <p:nvPr>
            <p:ph type="title"/>
          </p:nvPr>
        </p:nvSpPr>
        <p:spPr>
          <a:xfrm>
            <a:off x="457205" y="285728"/>
            <a:ext cx="8230993" cy="696626"/>
          </a:xfrm>
        </p:spPr>
        <p:txBody>
          <a:bodyPr anchor="ctr"/>
          <a:lstStyle>
            <a:lvl1pPr algn="ctr">
              <a:defRPr sz="3600" b="0"/>
            </a:lvl1pPr>
          </a:lstStyle>
          <a:p>
            <a:r>
              <a:rPr kumimoji="0" lang="zh-CN" altLang="en-US" smtClean="0"/>
              <a:t>单击此处编辑母版标题样式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BE5EAB33-4D7C-4EBF-89E9-144BAFEEA7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03E0CD-6062-4E45-B246-08BC20AE979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12" cstate="print">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图片 8"/>
          <p:cNvPicPr>
            <a:picLocks noChangeAspect="1"/>
          </p:cNvPicPr>
          <p:nvPr/>
        </p:nvPicPr>
        <p:blipFill>
          <a:blip r:embed="rId13" cstate="print">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BE5EAB33-4D7C-4EBF-89E9-144BAFEEA753}"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7003E0CD-6062-4E45-B246-08BC20AE979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0" y="1772816"/>
            <a:ext cx="7772400" cy="1872208"/>
          </a:xfrm>
        </p:spPr>
        <p:txBody>
          <a:bodyPr>
            <a:normAutofit/>
          </a:bodyPr>
          <a:lstStyle/>
          <a:p>
            <a:pPr algn="ctr"/>
            <a:r>
              <a:rPr lang="zh-CN" altLang="en-US" b="1" dirty="0">
                <a:solidFill>
                  <a:srgbClr val="002060"/>
                </a:solidFill>
                <a:latin typeface="+mj-ea"/>
              </a:rPr>
              <a:t>现代管理专题</a:t>
            </a:r>
            <a:endParaRPr lang="zh-CN" altLang="en-US" b="1" dirty="0">
              <a:solidFill>
                <a:srgbClr val="002060"/>
              </a:solidFill>
              <a:latin typeface="+mj-ea"/>
            </a:endParaRPr>
          </a:p>
        </p:txBody>
      </p:sp>
      <p:sp>
        <p:nvSpPr>
          <p:cNvPr id="3" name="副标题 2"/>
          <p:cNvSpPr>
            <a:spLocks noGrp="1"/>
          </p:cNvSpPr>
          <p:nvPr>
            <p:ph type="subTitle" idx="4294967295"/>
          </p:nvPr>
        </p:nvSpPr>
        <p:spPr>
          <a:xfrm>
            <a:off x="0" y="2643188"/>
            <a:ext cx="9108504" cy="3594124"/>
          </a:xfrm>
        </p:spPr>
        <p:txBody>
          <a:bodyPr>
            <a:normAutofit lnSpcReduction="10000"/>
          </a:bodyPr>
          <a:lstStyle/>
          <a:p>
            <a:pPr algn="ctr"/>
            <a:endParaRPr lang="en-US" altLang="zh-CN" sz="4400" b="1" dirty="0">
              <a:solidFill>
                <a:srgbClr val="002060"/>
              </a:solidFill>
            </a:endParaRPr>
          </a:p>
          <a:p>
            <a:pPr algn="ctr"/>
            <a:endParaRPr lang="en-US" altLang="zh-CN" sz="4400" b="1" dirty="0">
              <a:solidFill>
                <a:srgbClr val="002060"/>
              </a:solidFill>
            </a:endParaRPr>
          </a:p>
          <a:p>
            <a:pPr algn="ctr"/>
            <a:r>
              <a:rPr lang="zh-CN" altLang="en-US" sz="3600" b="1" dirty="0" smtClean="0">
                <a:solidFill>
                  <a:srgbClr val="002060"/>
                </a:solidFill>
                <a:ea typeface="黑体" panose="02010609060101010101" pitchFamily="2" charset="-122"/>
              </a:rPr>
              <a:t>实施方案</a:t>
            </a:r>
            <a:endParaRPr lang="en-US" altLang="zh-CN" sz="3600" b="1" dirty="0" smtClean="0">
              <a:solidFill>
                <a:srgbClr val="002060"/>
              </a:solidFill>
              <a:ea typeface="黑体" panose="02010609060101010101" pitchFamily="2" charset="-122"/>
            </a:endParaRPr>
          </a:p>
          <a:p>
            <a:pPr algn="ctr"/>
            <a:endParaRPr lang="en-US" altLang="zh-CN" sz="4400" b="1" dirty="0">
              <a:solidFill>
                <a:srgbClr val="002060"/>
              </a:solidFill>
            </a:endParaRPr>
          </a:p>
          <a:p>
            <a:pPr algn="ctr"/>
            <a:r>
              <a:rPr lang="zh-CN" altLang="en-US" sz="3200" b="1" dirty="0">
                <a:solidFill>
                  <a:srgbClr val="002060"/>
                </a:solidFill>
              </a:rPr>
              <a:t> </a:t>
            </a:r>
            <a:r>
              <a:rPr lang="zh-CN" altLang="en-US" sz="3200" b="1" dirty="0" smtClean="0">
                <a:solidFill>
                  <a:srgbClr val="002060"/>
                </a:solidFill>
              </a:rPr>
              <a:t>                              </a:t>
            </a:r>
            <a:r>
              <a:rPr lang="en-US" altLang="zh-CN" sz="3200" b="1" dirty="0" smtClean="0">
                <a:solidFill>
                  <a:srgbClr val="002060"/>
                </a:solidFill>
              </a:rPr>
              <a:t>2023</a:t>
            </a:r>
            <a:r>
              <a:rPr lang="zh-CN" altLang="en-US" sz="3200" b="1" dirty="0" smtClean="0">
                <a:solidFill>
                  <a:srgbClr val="002060"/>
                </a:solidFill>
              </a:rPr>
              <a:t>年</a:t>
            </a:r>
            <a:r>
              <a:rPr lang="en-US" altLang="zh-CN" sz="3200" b="1" dirty="0" smtClean="0">
                <a:solidFill>
                  <a:srgbClr val="002060"/>
                </a:solidFill>
              </a:rPr>
              <a:t>9</a:t>
            </a:r>
            <a:r>
              <a:rPr lang="zh-CN" altLang="en-US" sz="3200" b="1" dirty="0" smtClean="0">
                <a:solidFill>
                  <a:srgbClr val="002060"/>
                </a:solidFill>
              </a:rPr>
              <a:t>月  </a:t>
            </a:r>
            <a:r>
              <a:rPr lang="zh-CN" altLang="en-US" b="1" dirty="0">
                <a:solidFill>
                  <a:srgbClr val="002060"/>
                </a:solidFill>
              </a:rPr>
              <a:t>雷虹</a:t>
            </a:r>
            <a:endParaRPr lang="zh-CN" altLang="en-US" sz="3200" b="1" dirty="0">
              <a:solidFill>
                <a:srgbClr val="002060"/>
              </a:solidFill>
            </a:endParaRPr>
          </a:p>
        </p:txBody>
      </p:sp>
      <p:pic>
        <p:nvPicPr>
          <p:cNvPr id="102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187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b="1" dirty="0">
                <a:ea typeface="宋体" panose="02010600030101010101" pitchFamily="2" charset="-122"/>
                <a:cs typeface="Times New Roman" panose="02020603050405020304"/>
              </a:rPr>
              <a:t>如何学以及怎么学（学习方法引导）</a:t>
            </a:r>
            <a:endParaRPr lang="zh-CN" altLang="en-US" dirty="0"/>
          </a:p>
        </p:txBody>
      </p:sp>
      <p:pic>
        <p:nvPicPr>
          <p:cNvPr id="4"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457200" y="2924944"/>
            <a:ext cx="8229600"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35292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b="1" dirty="0"/>
              <a:t>学号和</a:t>
            </a:r>
            <a:r>
              <a:rPr lang="en-US" altLang="zh-CN" b="1" dirty="0" err="1"/>
              <a:t>Ouchn</a:t>
            </a:r>
            <a:r>
              <a:rPr lang="en-US" altLang="zh-CN" b="1" dirty="0"/>
              <a:t>+</a:t>
            </a:r>
            <a:r>
              <a:rPr lang="zh-CN" altLang="zh-CN" b="1" dirty="0"/>
              <a:t>出生年月（密码）登录</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7544" y="1628800"/>
            <a:ext cx="820891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3600" b="1" dirty="0" smtClean="0"/>
              <a:t>点击</a:t>
            </a:r>
            <a:r>
              <a:rPr lang="en-US" altLang="zh-CN" sz="3600" b="1" dirty="0" smtClean="0"/>
              <a:t>《</a:t>
            </a:r>
            <a:r>
              <a:rPr lang="zh-CN" altLang="en-US" sz="3600" b="1" dirty="0" smtClean="0"/>
              <a:t>现代管理专题</a:t>
            </a:r>
            <a:r>
              <a:rPr lang="en-US" altLang="zh-CN" sz="3600" b="1" dirty="0" smtClean="0"/>
              <a:t>》</a:t>
            </a:r>
            <a:r>
              <a:rPr lang="zh-CN" altLang="zh-CN" sz="3600" b="1" dirty="0" smtClean="0"/>
              <a:t>进入</a:t>
            </a:r>
            <a:r>
              <a:rPr lang="zh-CN" altLang="zh-CN" sz="3600" b="1" dirty="0"/>
              <a:t>课程学习</a:t>
            </a:r>
            <a:endParaRPr lang="zh-CN" altLang="en-US" sz="3600" dirty="0"/>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552" y="1772816"/>
            <a:ext cx="8208912"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点击进入课程</a:t>
            </a:r>
            <a:endParaRPr lang="zh-CN" altLang="en-US"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59632" y="2204864"/>
            <a:ext cx="5616624" cy="319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5" y="1297459"/>
            <a:ext cx="9144000" cy="4355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284984"/>
            <a:ext cx="7380312" cy="236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5" y="1297459"/>
            <a:ext cx="9026871" cy="4355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5"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2060"/>
                </a:solidFill>
              </a:rPr>
              <a:t>怎么学，了解详细内容</a:t>
            </a:r>
            <a:endParaRPr lang="zh-CN" altLang="en-US" dirty="0">
              <a:solidFill>
                <a:srgbClr val="002060"/>
              </a:solidFill>
            </a:endParaRPr>
          </a:p>
        </p:txBody>
      </p:sp>
      <p:sp>
        <p:nvSpPr>
          <p:cNvPr id="3" name="内容占位符 2"/>
          <p:cNvSpPr>
            <a:spLocks noGrp="1"/>
          </p:cNvSpPr>
          <p:nvPr>
            <p:ph idx="1"/>
          </p:nvPr>
        </p:nvSpPr>
        <p:spPr/>
        <p:txBody>
          <a:bodyPr/>
          <a:lstStyle/>
          <a:p>
            <a:endParaRPr lang="zh-CN" altLang="en-US"/>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7544" y="1556792"/>
            <a:ext cx="820891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0891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6792"/>
            <a:ext cx="820891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600" dirty="0" smtClean="0"/>
              <a:t>在学习中若有什么问题可以通过实时答疑，解决遇到的问题，</a:t>
            </a:r>
            <a:endParaRPr lang="zh-CN" altLang="en-US" sz="3600" dirty="0"/>
          </a:p>
        </p:txBody>
      </p:sp>
      <p:sp>
        <p:nvSpPr>
          <p:cNvPr id="3" name="内容占位符 2"/>
          <p:cNvSpPr>
            <a:spLocks noGrp="1"/>
          </p:cNvSpPr>
          <p:nvPr>
            <p:ph idx="1"/>
          </p:nvPr>
        </p:nvSpPr>
        <p:spPr/>
        <p:txBody>
          <a:bodyPr/>
          <a:lstStyle/>
          <a:p>
            <a:endParaRPr lang="zh-CN" altLang="en-US" dirty="0"/>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7544" y="1644650"/>
            <a:ext cx="8280920" cy="444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1630363"/>
            <a:ext cx="8008937"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6792"/>
            <a:ext cx="828092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556792"/>
            <a:ext cx="835292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通过开启新话题进行师生互动，解决在学习中遇到的问题</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1331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1488" y="1484784"/>
            <a:ext cx="8199437" cy="469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dirty="0" smtClean="0">
                <a:solidFill>
                  <a:schemeClr val="tx2">
                    <a:lumMod val="90000"/>
                    <a:lumOff val="10000"/>
                  </a:schemeClr>
                </a:solidFill>
              </a:rPr>
              <a:t>           本课程的考核说明</a:t>
            </a:r>
            <a:br>
              <a:rPr lang="en-US" altLang="zh-CN" dirty="0" smtClean="0">
                <a:solidFill>
                  <a:schemeClr val="tx2">
                    <a:lumMod val="90000"/>
                    <a:lumOff val="10000"/>
                  </a:schemeClr>
                </a:solidFill>
              </a:rPr>
            </a:br>
            <a:r>
              <a:rPr lang="zh-CN" altLang="en-US" sz="3600" dirty="0" smtClean="0">
                <a:solidFill>
                  <a:schemeClr val="tx2">
                    <a:lumMod val="90000"/>
                    <a:lumOff val="10000"/>
                  </a:schemeClr>
                </a:solidFill>
              </a:rPr>
              <a:t>一</a:t>
            </a:r>
            <a:r>
              <a:rPr lang="en-US" altLang="zh-CN" sz="3600" dirty="0" smtClean="0">
                <a:solidFill>
                  <a:schemeClr val="tx2">
                    <a:lumMod val="90000"/>
                    <a:lumOff val="10000"/>
                  </a:schemeClr>
                </a:solidFill>
              </a:rPr>
              <a:t>.</a:t>
            </a:r>
            <a:r>
              <a:rPr lang="zh-CN" altLang="en-US" sz="3600" dirty="0" smtClean="0">
                <a:solidFill>
                  <a:schemeClr val="tx2">
                    <a:lumMod val="90000"/>
                    <a:lumOff val="10000"/>
                  </a:schemeClr>
                </a:solidFill>
              </a:rPr>
              <a:t>考核对象</a:t>
            </a:r>
            <a:endParaRPr lang="zh-CN" altLang="en-US" sz="3600" dirty="0">
              <a:solidFill>
                <a:schemeClr val="tx2">
                  <a:lumMod val="90000"/>
                  <a:lumOff val="10000"/>
                </a:schemeClr>
              </a:solidFill>
            </a:endParaRPr>
          </a:p>
        </p:txBody>
      </p:sp>
      <p:sp>
        <p:nvSpPr>
          <p:cNvPr id="3" name="内容占位符 2"/>
          <p:cNvSpPr>
            <a:spLocks noGrp="1"/>
          </p:cNvSpPr>
          <p:nvPr>
            <p:ph idx="1"/>
          </p:nvPr>
        </p:nvSpPr>
        <p:spPr/>
        <p:txBody>
          <a:bodyPr/>
          <a:lstStyle/>
          <a:p>
            <a:r>
              <a:rPr lang="en-US" altLang="zh-CN" dirty="0" err="1" smtClean="0"/>
              <a:t>yy</a:t>
            </a:r>
            <a:endParaRPr lang="zh-CN" altLang="en-US"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536" y="1844824"/>
            <a:ext cx="8280920" cy="439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002060"/>
                </a:solidFill>
              </a:rPr>
              <a:t>本课程的考核说明</a:t>
            </a:r>
            <a:endParaRPr lang="zh-CN" altLang="en-US" dirty="0"/>
          </a:p>
        </p:txBody>
      </p:sp>
      <p:sp>
        <p:nvSpPr>
          <p:cNvPr id="3" name="内容占位符 2"/>
          <p:cNvSpPr>
            <a:spLocks noGrp="1"/>
          </p:cNvSpPr>
          <p:nvPr>
            <p:ph idx="1"/>
          </p:nvPr>
        </p:nvSpPr>
        <p:spPr/>
        <p:txBody>
          <a:bodyPr/>
          <a:lstStyle/>
          <a:p>
            <a:r>
              <a:rPr lang="zh-CN" altLang="en-US" dirty="0" smtClean="0"/>
              <a:t>二</a:t>
            </a:r>
            <a:r>
              <a:rPr lang="en-US" altLang="zh-CN" dirty="0"/>
              <a:t>.</a:t>
            </a:r>
            <a:r>
              <a:rPr lang="zh-CN" altLang="en-US" dirty="0" smtClean="0"/>
              <a:t>考核方式</a:t>
            </a:r>
            <a:endParaRPr lang="zh-CN" altLang="en-US"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7544" y="2444750"/>
            <a:ext cx="8064896" cy="357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solidFill>
                  <a:srgbClr val="002060"/>
                </a:solidFill>
              </a:rPr>
              <a:t>                  </a:t>
            </a:r>
            <a:r>
              <a:rPr lang="zh-CN" altLang="en-US" sz="4000" dirty="0" smtClean="0">
                <a:solidFill>
                  <a:srgbClr val="002060"/>
                </a:solidFill>
              </a:rPr>
              <a:t>本</a:t>
            </a:r>
            <a:r>
              <a:rPr lang="zh-CN" altLang="en-US" sz="4000" dirty="0">
                <a:solidFill>
                  <a:srgbClr val="002060"/>
                </a:solidFill>
              </a:rPr>
              <a:t>课程的考核</a:t>
            </a:r>
            <a:r>
              <a:rPr lang="zh-CN" altLang="en-US" sz="4000" dirty="0" smtClean="0">
                <a:solidFill>
                  <a:srgbClr val="002060"/>
                </a:solidFill>
              </a:rPr>
              <a:t>说明</a:t>
            </a:r>
            <a:endParaRPr lang="zh-CN" altLang="en-US" sz="4000" dirty="0">
              <a:solidFill>
                <a:srgbClr val="002060"/>
              </a:solidFill>
            </a:endParaRPr>
          </a:p>
        </p:txBody>
      </p:sp>
      <p:sp>
        <p:nvSpPr>
          <p:cNvPr id="3" name="内容占位符 2"/>
          <p:cNvSpPr>
            <a:spLocks noGrp="1"/>
          </p:cNvSpPr>
          <p:nvPr>
            <p:ph idx="1"/>
          </p:nvPr>
        </p:nvSpPr>
        <p:spPr/>
        <p:txBody>
          <a:bodyPr/>
          <a:lstStyle/>
          <a:p>
            <a:r>
              <a:rPr lang="zh-CN" altLang="en-US" dirty="0"/>
              <a:t>三</a:t>
            </a:r>
            <a:r>
              <a:rPr lang="en-US" altLang="zh-CN" dirty="0"/>
              <a:t>. </a:t>
            </a:r>
            <a:r>
              <a:rPr lang="zh-CN" altLang="en-US" dirty="0"/>
              <a:t>本课程的形成性考</a:t>
            </a:r>
            <a:endParaRPr lang="zh-CN" altLang="en-US" dirty="0"/>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7544" y="2060848"/>
            <a:ext cx="8280920"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8229600" cy="1143000"/>
          </a:xfrm>
        </p:spPr>
        <p:txBody>
          <a:bodyPr>
            <a:normAutofit/>
          </a:bodyPr>
          <a:lstStyle/>
          <a:p>
            <a:r>
              <a:rPr lang="zh-CN" altLang="en-US" sz="3200" b="1" kern="100" dirty="0" smtClean="0">
                <a:solidFill>
                  <a:srgbClr val="002060"/>
                </a:solidFill>
                <a:latin typeface="+mn-lt"/>
                <a:ea typeface="宋体" panose="02010600030101010101" pitchFamily="2" charset="-122"/>
                <a:cs typeface="Times New Roman" panose="02020603050405020304"/>
              </a:rPr>
              <a:t>一</a:t>
            </a:r>
            <a:r>
              <a:rPr lang="en-US" altLang="zh-CN" sz="3200" b="1" kern="100" dirty="0" smtClean="0">
                <a:solidFill>
                  <a:srgbClr val="002060"/>
                </a:solidFill>
                <a:latin typeface="+mn-lt"/>
                <a:ea typeface="宋体" panose="02010600030101010101" pitchFamily="2" charset="-122"/>
                <a:cs typeface="Times New Roman" panose="02020603050405020304"/>
              </a:rPr>
              <a:t>.</a:t>
            </a:r>
            <a:r>
              <a:rPr lang="zh-CN" altLang="zh-CN" sz="3200" b="1" kern="100" dirty="0" smtClean="0">
                <a:solidFill>
                  <a:srgbClr val="002060"/>
                </a:solidFill>
                <a:latin typeface="+mn-lt"/>
                <a:ea typeface="宋体" panose="02010600030101010101" pitchFamily="2" charset="-122"/>
                <a:cs typeface="Times New Roman" panose="02020603050405020304"/>
              </a:rPr>
              <a:t>《现代管理专题》</a:t>
            </a:r>
            <a:r>
              <a:rPr lang="zh-CN" altLang="zh-CN" sz="3200" b="1" kern="100" dirty="0">
                <a:solidFill>
                  <a:srgbClr val="002060"/>
                </a:solidFill>
                <a:latin typeface="+mn-lt"/>
                <a:ea typeface="宋体" panose="02010600030101010101" pitchFamily="2" charset="-122"/>
                <a:cs typeface="Times New Roman" panose="02020603050405020304"/>
              </a:rPr>
              <a:t>课程性质及学习说明</a:t>
            </a:r>
            <a:br>
              <a:rPr lang="zh-CN" altLang="zh-CN" sz="3200" b="1" kern="100" dirty="0">
                <a:solidFill>
                  <a:srgbClr val="002060"/>
                </a:solidFill>
                <a:latin typeface="+mn-lt"/>
                <a:ea typeface="宋体" panose="02010600030101010101" pitchFamily="2" charset="-122"/>
                <a:cs typeface="Times New Roman" panose="02020603050405020304"/>
              </a:rPr>
            </a:br>
            <a:endParaRPr lang="zh-CN" altLang="en-US" sz="3200" b="1" dirty="0">
              <a:solidFill>
                <a:srgbClr val="002060"/>
              </a:solidFill>
              <a:latin typeface="+mn-lt"/>
            </a:endParaRPr>
          </a:p>
        </p:txBody>
      </p:sp>
      <p:sp>
        <p:nvSpPr>
          <p:cNvPr id="3" name="内容占位符 2"/>
          <p:cNvSpPr>
            <a:spLocks noGrp="1"/>
          </p:cNvSpPr>
          <p:nvPr>
            <p:ph idx="1"/>
          </p:nvPr>
        </p:nvSpPr>
        <p:spPr/>
        <p:txBody>
          <a:bodyPr>
            <a:normAutofit fontScale="70000" lnSpcReduction="20000"/>
          </a:bodyPr>
          <a:lstStyle/>
          <a:p>
            <a:pPr indent="133350" algn="just">
              <a:spcAft>
                <a:spcPts val="0"/>
              </a:spcAft>
            </a:pPr>
            <a:r>
              <a:rPr lang="en-US" altLang="zh-CN" sz="2400" kern="100" dirty="0">
                <a:latin typeface="Calibri" panose="020F0502020204030204"/>
                <a:ea typeface="宋体" panose="02010600030101010101" pitchFamily="2" charset="-122"/>
                <a:cs typeface="Times New Roman" panose="02020603050405020304"/>
              </a:rPr>
              <a:t> </a:t>
            </a:r>
            <a:endParaRPr lang="zh-CN" altLang="zh-CN" sz="2400" kern="100" dirty="0">
              <a:latin typeface="Calibri" panose="020F0502020204030204"/>
              <a:ea typeface="宋体" panose="02010600030101010101" pitchFamily="2" charset="-122"/>
              <a:cs typeface="Times New Roman" panose="02020603050405020304"/>
            </a:endParaRPr>
          </a:p>
          <a:p>
            <a:pPr indent="152400" algn="just">
              <a:spcAft>
                <a:spcPts val="0"/>
              </a:spcAft>
            </a:pPr>
            <a:r>
              <a:rPr lang="en-US" altLang="zh-CN" sz="2900" kern="100" dirty="0">
                <a:latin typeface="宋体" panose="02010600030101010101" pitchFamily="2" charset="-122"/>
                <a:ea typeface="宋体" panose="02010600030101010101" pitchFamily="2" charset="-122"/>
                <a:cs typeface="Times New Roman" panose="02020603050405020304"/>
              </a:rPr>
              <a:t>“</a:t>
            </a:r>
            <a:r>
              <a:rPr lang="zh-CN" altLang="zh-CN" sz="2900" kern="100" dirty="0">
                <a:latin typeface="宋体" panose="02010600030101010101" pitchFamily="2" charset="-122"/>
                <a:ea typeface="宋体" panose="02010600030101010101" pitchFamily="2" charset="-122"/>
                <a:cs typeface="Times New Roman" panose="02020603050405020304"/>
              </a:rPr>
              <a:t>现代管理专题</a:t>
            </a:r>
            <a:r>
              <a:rPr lang="en-US" altLang="zh-CN" sz="2900" kern="100" dirty="0">
                <a:latin typeface="宋体" panose="02010600030101010101" pitchFamily="2" charset="-122"/>
                <a:ea typeface="宋体" panose="02010600030101010101" pitchFamily="2" charset="-122"/>
                <a:cs typeface="Times New Roman" panose="02020603050405020304"/>
              </a:rPr>
              <a:t>”</a:t>
            </a:r>
            <a:r>
              <a:rPr lang="zh-CN" altLang="zh-CN" sz="2900" kern="100" dirty="0">
                <a:latin typeface="宋体" panose="02010600030101010101" pitchFamily="2" charset="-122"/>
                <a:ea typeface="宋体" panose="02010600030101010101" pitchFamily="2" charset="-122"/>
                <a:cs typeface="Times New Roman" panose="02020603050405020304"/>
              </a:rPr>
              <a:t>是中央电大开放教育试点工商管理专业所开设的一门专业性较强的统设选修课。从九十年代末期以来，现代管理专题现已成为高校经济管理专业和</a:t>
            </a:r>
            <a:r>
              <a:rPr lang="en-US" altLang="zh-CN" sz="2900" kern="100" dirty="0">
                <a:latin typeface="宋体" panose="02010600030101010101" pitchFamily="2" charset="-122"/>
                <a:ea typeface="宋体" panose="02010600030101010101" pitchFamily="2" charset="-122"/>
                <a:cs typeface="Times New Roman" panose="02020603050405020304"/>
              </a:rPr>
              <a:t>MBA</a:t>
            </a:r>
            <a:r>
              <a:rPr lang="zh-CN" altLang="zh-CN" sz="2900" kern="100" dirty="0">
                <a:latin typeface="宋体" panose="02010600030101010101" pitchFamily="2" charset="-122"/>
                <a:ea typeface="宋体" panose="02010600030101010101" pitchFamily="2" charset="-122"/>
                <a:cs typeface="Times New Roman" panose="02020603050405020304"/>
              </a:rPr>
              <a:t>的热门课程。现代管理专题是一门广泛吸收多学科知识的新兴管理学科，理论联系实际，具有很强的实践性和应用性。本课程系统介绍了现代管理专题的基本知识和基本原理，结合国内外企业现代管理专题的实际状况，研究知识经济时代企业管理发展的新特点、</a:t>
            </a:r>
            <a:r>
              <a:rPr lang="en-US" altLang="zh-CN" sz="2900" kern="100" dirty="0">
                <a:latin typeface="宋体" panose="02010600030101010101" pitchFamily="2" charset="-122"/>
                <a:ea typeface="宋体" panose="02010600030101010101" pitchFamily="2" charset="-122"/>
                <a:cs typeface="Times New Roman" panose="02020603050405020304"/>
              </a:rPr>
              <a:t>“</a:t>
            </a:r>
            <a:r>
              <a:rPr lang="zh-CN" altLang="zh-CN" sz="2900" kern="100" dirty="0">
                <a:latin typeface="宋体" panose="02010600030101010101" pitchFamily="2" charset="-122"/>
                <a:ea typeface="宋体" panose="02010600030101010101" pitchFamily="2" charset="-122"/>
                <a:cs typeface="Times New Roman" panose="02020603050405020304"/>
              </a:rPr>
              <a:t>企业再造</a:t>
            </a:r>
            <a:r>
              <a:rPr lang="en-US" altLang="zh-CN" sz="2900" kern="100" dirty="0">
                <a:latin typeface="宋体" panose="02010600030101010101" pitchFamily="2" charset="-122"/>
                <a:ea typeface="宋体" panose="02010600030101010101" pitchFamily="2" charset="-122"/>
                <a:cs typeface="Times New Roman" panose="02020603050405020304"/>
              </a:rPr>
              <a:t>”</a:t>
            </a:r>
            <a:r>
              <a:rPr lang="zh-CN" altLang="zh-CN" sz="2900" kern="100" dirty="0">
                <a:latin typeface="宋体" panose="02010600030101010101" pitchFamily="2" charset="-122"/>
                <a:ea typeface="宋体" panose="02010600030101010101" pitchFamily="2" charset="-122"/>
                <a:cs typeface="Times New Roman" panose="02020603050405020304"/>
              </a:rPr>
              <a:t>理论、学习型组织、战略联盟、企业信息化、现代生产管理的技术发展与模式创新、电子商务、</a:t>
            </a:r>
            <a:r>
              <a:rPr lang="en-US" altLang="zh-CN" sz="2900" kern="100" dirty="0">
                <a:latin typeface="宋体" panose="02010600030101010101" pitchFamily="2" charset="-122"/>
                <a:ea typeface="宋体" panose="02010600030101010101" pitchFamily="2" charset="-122"/>
                <a:cs typeface="Times New Roman" panose="02020603050405020304"/>
              </a:rPr>
              <a:t>“</a:t>
            </a:r>
            <a:r>
              <a:rPr lang="zh-CN" altLang="zh-CN" sz="2900" kern="100" dirty="0">
                <a:latin typeface="宋体" panose="02010600030101010101" pitchFamily="2" charset="-122"/>
                <a:ea typeface="宋体" panose="02010600030101010101" pitchFamily="2" charset="-122"/>
                <a:cs typeface="Times New Roman" panose="02020603050405020304"/>
              </a:rPr>
              <a:t>人本管理</a:t>
            </a:r>
            <a:r>
              <a:rPr lang="en-US" altLang="zh-CN" sz="2900" kern="100" dirty="0">
                <a:latin typeface="宋体" panose="02010600030101010101" pitchFamily="2" charset="-122"/>
                <a:ea typeface="宋体" panose="02010600030101010101" pitchFamily="2" charset="-122"/>
                <a:cs typeface="Times New Roman" panose="02020603050405020304"/>
              </a:rPr>
              <a:t>”</a:t>
            </a:r>
            <a:r>
              <a:rPr lang="zh-CN" altLang="zh-CN" sz="2900" kern="100" dirty="0">
                <a:latin typeface="宋体" panose="02010600030101010101" pitchFamily="2" charset="-122"/>
                <a:ea typeface="宋体" panose="02010600030101010101" pitchFamily="2" charset="-122"/>
                <a:cs typeface="Times New Roman" panose="02020603050405020304"/>
              </a:rPr>
              <a:t>理论、组织文化、博弈论在企业经营决策中的应用、知识管理等专题的理论与运作过程。并且通过对现代管理专题典型案例的剖析，培养学生独立分析和解决现代管理专题实践当中存在的问题的能力。通过对现代管理专题课程的教学，旨在培养工商管理专业学员的现代管理专题意识、理念。学习现代管理专题这门课程，要求掌握其基本理论和基本分析方法，并在学习中处理好全面与重点、理解与记忆、原则与方法的关系。在学习与理解过程中，还要注意本课程理论性较强的特点，通过对本课程的学习，能比较完整地掌握现代管理中现代管理专题的基本理论构架，并能把它们运用于实践当中。</a:t>
            </a:r>
            <a:endParaRPr lang="zh-CN" altLang="zh-CN" sz="2900" kern="100" dirty="0">
              <a:latin typeface="宋体" panose="02010600030101010101" pitchFamily="2" charset="-122"/>
              <a:ea typeface="宋体" panose="02010600030101010101" pitchFamily="2" charset="-122"/>
              <a:cs typeface="Times New Roman" panose="02020603050405020304"/>
            </a:endParaRPr>
          </a:p>
          <a:p>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dirty="0" smtClean="0">
                <a:solidFill>
                  <a:srgbClr val="0070C0"/>
                </a:solidFill>
              </a:rPr>
              <a:t>  </a:t>
            </a:r>
            <a:r>
              <a:rPr lang="zh-CN" altLang="en-US" dirty="0" smtClean="0">
                <a:solidFill>
                  <a:srgbClr val="002060"/>
                </a:solidFill>
              </a:rPr>
              <a:t>点击作业讲评，开启四次作业测试</a:t>
            </a:r>
            <a:endParaRPr lang="zh-CN" altLang="en-US" dirty="0">
              <a:solidFill>
                <a:srgbClr val="002060"/>
              </a:solidFill>
            </a:endParaRPr>
          </a:p>
        </p:txBody>
      </p:sp>
      <p:sp>
        <p:nvSpPr>
          <p:cNvPr id="3" name="内容占位符 2"/>
          <p:cNvSpPr>
            <a:spLocks noGrp="1"/>
          </p:cNvSpPr>
          <p:nvPr>
            <p:ph idx="1"/>
          </p:nvPr>
        </p:nvSpPr>
        <p:spPr/>
        <p:txBody>
          <a:bodyPr/>
          <a:lstStyle/>
          <a:p>
            <a:endParaRPr lang="zh-CN" altLang="en-US" dirty="0"/>
          </a:p>
        </p:txBody>
      </p:sp>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7544" y="1556792"/>
            <a:ext cx="8208911"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9144000" cy="1143000"/>
          </a:xfrm>
        </p:spPr>
        <p:txBody>
          <a:bodyPr>
            <a:noAutofit/>
          </a:bodyPr>
          <a:lstStyle/>
          <a:p>
            <a:pPr algn="l"/>
            <a:r>
              <a:rPr lang="zh-CN" altLang="en-US" sz="3200" dirty="0">
                <a:solidFill>
                  <a:srgbClr val="002060"/>
                </a:solidFill>
              </a:rPr>
              <a:t>四</a:t>
            </a:r>
            <a:r>
              <a:rPr lang="zh-CN" altLang="en-US" sz="3200" dirty="0" smtClean="0">
                <a:solidFill>
                  <a:srgbClr val="002060"/>
                </a:solidFill>
              </a:rPr>
              <a:t>次形考依次完成，可以进入榆林电大平台在导学助学栏目里查找本课程的学习辅导资料。</a:t>
            </a:r>
            <a:endParaRPr lang="zh-CN" altLang="en-US" sz="3200" dirty="0">
              <a:solidFill>
                <a:srgbClr val="002060"/>
              </a:solidFill>
            </a:endParaRPr>
          </a:p>
        </p:txBody>
      </p:sp>
      <p:pic>
        <p:nvPicPr>
          <p:cNvPr id="1638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43608" y="3573016"/>
            <a:ext cx="691276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772816"/>
            <a:ext cx="7200800" cy="401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772816"/>
            <a:ext cx="7200800"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772816"/>
            <a:ext cx="835292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solidFill>
                  <a:schemeClr val="tx2">
                    <a:lumMod val="90000"/>
                    <a:lumOff val="10000"/>
                  </a:schemeClr>
                </a:solidFill>
              </a:rPr>
              <a:t>老师就在你身边</a:t>
            </a:r>
            <a:endParaRPr lang="zh-CN" altLang="en-US" sz="3600" dirty="0">
              <a:solidFill>
                <a:schemeClr val="tx2">
                  <a:lumMod val="90000"/>
                  <a:lumOff val="10000"/>
                </a:schemeClr>
              </a:solidFill>
            </a:endParaRPr>
          </a:p>
        </p:txBody>
      </p:sp>
      <p:sp>
        <p:nvSpPr>
          <p:cNvPr id="3" name="矩形 2"/>
          <p:cNvSpPr/>
          <p:nvPr/>
        </p:nvSpPr>
        <p:spPr>
          <a:xfrm>
            <a:off x="-1" y="1340768"/>
            <a:ext cx="9128125" cy="1908215"/>
          </a:xfrm>
          <a:prstGeom prst="rect">
            <a:avLst/>
          </a:prstGeom>
        </p:spPr>
        <p:txBody>
          <a:bodyPr wrap="square">
            <a:spAutoFit/>
          </a:bodyPr>
          <a:lstStyle/>
          <a:p>
            <a:r>
              <a:rPr lang="zh-CN" altLang="en-US" sz="2800" dirty="0">
                <a:solidFill>
                  <a:schemeClr val="tx2">
                    <a:lumMod val="90000"/>
                    <a:lumOff val="10000"/>
                  </a:schemeClr>
                </a:solidFill>
                <a:latin typeface="华文隶书" pitchFamily="2" charset="-122"/>
                <a:ea typeface="华文隶书" pitchFamily="2" charset="-122"/>
              </a:rPr>
              <a:t>现代管理专题主持教师</a:t>
            </a:r>
            <a:r>
              <a:rPr lang="zh-CN" altLang="en-US" sz="2800" dirty="0" smtClean="0">
                <a:solidFill>
                  <a:schemeClr val="tx2">
                    <a:lumMod val="90000"/>
                    <a:lumOff val="10000"/>
                  </a:schemeClr>
                </a:solidFill>
                <a:latin typeface="华文隶书" pitchFamily="2" charset="-122"/>
                <a:ea typeface="华文隶书" pitchFamily="2" charset="-122"/>
              </a:rPr>
              <a:t>介绍</a:t>
            </a:r>
            <a:r>
              <a:rPr lang="en-US" altLang="zh-CN" sz="2800" dirty="0" smtClean="0">
                <a:solidFill>
                  <a:schemeClr val="tx2">
                    <a:lumMod val="90000"/>
                    <a:lumOff val="10000"/>
                  </a:schemeClr>
                </a:solidFill>
                <a:latin typeface="华文隶书" pitchFamily="2" charset="-122"/>
                <a:ea typeface="华文隶书" pitchFamily="2" charset="-122"/>
              </a:rPr>
              <a:t>:</a:t>
            </a:r>
            <a:endParaRPr lang="en-US" altLang="zh-CN" sz="2800" dirty="0" smtClean="0">
              <a:solidFill>
                <a:schemeClr val="tx2">
                  <a:lumMod val="90000"/>
                  <a:lumOff val="10000"/>
                </a:schemeClr>
              </a:solidFill>
              <a:latin typeface="华文隶书" pitchFamily="2" charset="-122"/>
              <a:ea typeface="华文隶书" pitchFamily="2" charset="-122"/>
            </a:endParaRPr>
          </a:p>
          <a:p>
            <a:endParaRPr lang="zh-CN" altLang="en-US" dirty="0">
              <a:solidFill>
                <a:schemeClr val="tx2">
                  <a:lumMod val="90000"/>
                  <a:lumOff val="10000"/>
                </a:schemeClr>
              </a:solidFill>
              <a:latin typeface="华文隶书" pitchFamily="2" charset="-122"/>
              <a:ea typeface="华文隶书" pitchFamily="2" charset="-122"/>
            </a:endParaRPr>
          </a:p>
          <a:p>
            <a:r>
              <a:rPr lang="zh-CN" altLang="en-US" dirty="0">
                <a:solidFill>
                  <a:schemeClr val="tx2">
                    <a:lumMod val="90000"/>
                    <a:lumOff val="10000"/>
                  </a:schemeClr>
                </a:solidFill>
                <a:latin typeface="华文隶书" pitchFamily="2" charset="-122"/>
                <a:ea typeface="华文隶书" pitchFamily="2" charset="-122"/>
              </a:rPr>
              <a:t>　　</a:t>
            </a:r>
            <a:r>
              <a:rPr lang="zh-CN" altLang="en-US" sz="2400" dirty="0">
                <a:solidFill>
                  <a:schemeClr val="tx2">
                    <a:lumMod val="90000"/>
                    <a:lumOff val="10000"/>
                  </a:schemeClr>
                </a:solidFill>
                <a:latin typeface="华文隶书" pitchFamily="2" charset="-122"/>
                <a:ea typeface="华文隶书" pitchFamily="2" charset="-122"/>
              </a:rPr>
              <a:t>王承先　中央电大 副教授 ，１９８６年毕业于</a:t>
            </a:r>
            <a:r>
              <a:rPr lang="zh-CN" altLang="en-US" sz="2400" dirty="0" smtClean="0">
                <a:solidFill>
                  <a:schemeClr val="tx2">
                    <a:lumMod val="90000"/>
                    <a:lumOff val="10000"/>
                  </a:schemeClr>
                </a:solidFill>
                <a:latin typeface="华文隶书" pitchFamily="2" charset="-122"/>
                <a:ea typeface="华文隶书" pitchFamily="2" charset="-122"/>
              </a:rPr>
              <a:t>湖南财经学院</a:t>
            </a:r>
            <a:endParaRPr lang="en-US" altLang="zh-CN" sz="2400" dirty="0" smtClean="0">
              <a:solidFill>
                <a:schemeClr val="tx2">
                  <a:lumMod val="90000"/>
                  <a:lumOff val="10000"/>
                </a:schemeClr>
              </a:solidFill>
              <a:latin typeface="华文隶书" pitchFamily="2" charset="-122"/>
              <a:ea typeface="华文隶书" pitchFamily="2" charset="-122"/>
            </a:endParaRPr>
          </a:p>
          <a:p>
            <a:endParaRPr lang="en-US" altLang="zh-CN" sz="2400" dirty="0">
              <a:solidFill>
                <a:schemeClr val="tx2">
                  <a:lumMod val="90000"/>
                  <a:lumOff val="10000"/>
                </a:schemeClr>
              </a:solidFill>
              <a:latin typeface="华文隶书" pitchFamily="2" charset="-122"/>
              <a:ea typeface="华文隶书" pitchFamily="2" charset="-122"/>
            </a:endParaRPr>
          </a:p>
          <a:p>
            <a:r>
              <a:rPr lang="zh-CN" altLang="en-US" sz="2400" dirty="0" smtClean="0">
                <a:solidFill>
                  <a:schemeClr val="tx2">
                    <a:lumMod val="90000"/>
                    <a:lumOff val="10000"/>
                  </a:schemeClr>
                </a:solidFill>
                <a:latin typeface="华文隶书" pitchFamily="2" charset="-122"/>
                <a:ea typeface="华文隶书" pitchFamily="2" charset="-122"/>
              </a:rPr>
              <a:t>（</a:t>
            </a:r>
            <a:r>
              <a:rPr lang="zh-CN" altLang="en-US" sz="2400" dirty="0">
                <a:solidFill>
                  <a:schemeClr val="tx2">
                    <a:lumMod val="90000"/>
                    <a:lumOff val="10000"/>
                  </a:schemeClr>
                </a:solidFill>
                <a:latin typeface="华文隶书" pitchFamily="2" charset="-122"/>
                <a:ea typeface="华文隶书" pitchFamily="2" charset="-122"/>
              </a:rPr>
              <a:t>今湖南大学）工商企业管理专业，获经济学学士学位</a:t>
            </a:r>
            <a:endParaRPr lang="zh-CN" altLang="en-US" sz="2400" dirty="0">
              <a:solidFill>
                <a:schemeClr val="tx2">
                  <a:lumMod val="90000"/>
                  <a:lumOff val="10000"/>
                </a:schemeClr>
              </a:solidFill>
              <a:latin typeface="华文隶书" pitchFamily="2" charset="-122"/>
              <a:ea typeface="华文隶书" pitchFamily="2" charset="-122"/>
            </a:endParaRPr>
          </a:p>
        </p:txBody>
      </p:sp>
      <p:sp>
        <p:nvSpPr>
          <p:cNvPr id="4" name="TextBox 3"/>
          <p:cNvSpPr txBox="1"/>
          <p:nvPr/>
        </p:nvSpPr>
        <p:spPr>
          <a:xfrm>
            <a:off x="395536" y="3501008"/>
            <a:ext cx="8496944" cy="2775760"/>
          </a:xfrm>
          <a:prstGeom prst="rect">
            <a:avLst/>
          </a:prstGeom>
          <a:noFill/>
        </p:spPr>
        <p:txBody>
          <a:bodyPr wrap="square" rtlCol="0">
            <a:spAutoFit/>
          </a:bodyPr>
          <a:lstStyle/>
          <a:p>
            <a:pPr>
              <a:lnSpc>
                <a:spcPct val="150000"/>
              </a:lnSpc>
            </a:pPr>
            <a:r>
              <a:rPr lang="zh-CN" altLang="zh-CN" sz="2400" dirty="0">
                <a:solidFill>
                  <a:schemeClr val="tx2">
                    <a:lumMod val="90000"/>
                    <a:lumOff val="10000"/>
                  </a:schemeClr>
                </a:solidFill>
                <a:latin typeface="华文隶书" pitchFamily="2" charset="-122"/>
                <a:ea typeface="华文隶书" pitchFamily="2" charset="-122"/>
              </a:rPr>
              <a:t>导学教师联系方式：</a:t>
            </a:r>
            <a:endParaRPr lang="en-US" altLang="zh-CN" sz="2400" dirty="0">
              <a:solidFill>
                <a:schemeClr val="tx2">
                  <a:lumMod val="90000"/>
                  <a:lumOff val="10000"/>
                </a:schemeClr>
              </a:solidFill>
              <a:latin typeface="华文隶书" pitchFamily="2" charset="-122"/>
              <a:ea typeface="华文隶书" pitchFamily="2" charset="-122"/>
            </a:endParaRPr>
          </a:p>
          <a:p>
            <a:pPr>
              <a:lnSpc>
                <a:spcPct val="150000"/>
              </a:lnSpc>
            </a:pPr>
            <a:r>
              <a:rPr lang="zh-CN" altLang="zh-CN" sz="2400" dirty="0">
                <a:solidFill>
                  <a:schemeClr val="tx2">
                    <a:lumMod val="90000"/>
                    <a:lumOff val="10000"/>
                  </a:schemeClr>
                </a:solidFill>
                <a:latin typeface="华文隶书" pitchFamily="2" charset="-122"/>
                <a:ea typeface="华文隶书" pitchFamily="2" charset="-122"/>
              </a:rPr>
              <a:t>雷老师 电话</a:t>
            </a:r>
            <a:r>
              <a:rPr lang="en-US" altLang="zh-CN" sz="2400" dirty="0">
                <a:solidFill>
                  <a:schemeClr val="tx2">
                    <a:lumMod val="90000"/>
                    <a:lumOff val="10000"/>
                  </a:schemeClr>
                </a:solidFill>
                <a:latin typeface="华文隶书" pitchFamily="2" charset="-122"/>
                <a:ea typeface="华文隶书" pitchFamily="2" charset="-122"/>
              </a:rPr>
              <a:t>:13488388400</a:t>
            </a:r>
            <a:endParaRPr lang="en-US" altLang="zh-CN" sz="2400" dirty="0">
              <a:solidFill>
                <a:schemeClr val="tx2">
                  <a:lumMod val="90000"/>
                  <a:lumOff val="10000"/>
                </a:schemeClr>
              </a:solidFill>
              <a:latin typeface="华文隶书" pitchFamily="2" charset="-122"/>
              <a:ea typeface="华文隶书" pitchFamily="2" charset="-122"/>
            </a:endParaRPr>
          </a:p>
          <a:p>
            <a:pPr>
              <a:lnSpc>
                <a:spcPct val="150000"/>
              </a:lnSpc>
            </a:pPr>
            <a:r>
              <a:rPr lang="zh-CN" altLang="zh-CN" sz="2400" dirty="0">
                <a:solidFill>
                  <a:schemeClr val="tx2">
                    <a:lumMod val="90000"/>
                    <a:lumOff val="10000"/>
                  </a:schemeClr>
                </a:solidFill>
                <a:latin typeface="华文隶书" pitchFamily="2" charset="-122"/>
                <a:ea typeface="华文隶书" pitchFamily="2" charset="-122"/>
              </a:rPr>
              <a:t>微信</a:t>
            </a:r>
            <a:r>
              <a:rPr lang="zh-CN" altLang="en-US" sz="2400" dirty="0">
                <a:solidFill>
                  <a:schemeClr val="tx2">
                    <a:lumMod val="90000"/>
                    <a:lumOff val="10000"/>
                  </a:schemeClr>
                </a:solidFill>
                <a:latin typeface="华文隶书" pitchFamily="2" charset="-122"/>
                <a:ea typeface="华文隶书" pitchFamily="2" charset="-122"/>
              </a:rPr>
              <a:t>：</a:t>
            </a:r>
            <a:r>
              <a:rPr lang="en-US" altLang="zh-CN" sz="2400" dirty="0">
                <a:solidFill>
                  <a:schemeClr val="tx2">
                    <a:lumMod val="90000"/>
                    <a:lumOff val="10000"/>
                  </a:schemeClr>
                </a:solidFill>
                <a:latin typeface="华文隶书" pitchFamily="2" charset="-122"/>
                <a:ea typeface="华文隶书" pitchFamily="2" charset="-122"/>
              </a:rPr>
              <a:t>13488388400</a:t>
            </a:r>
            <a:endParaRPr lang="en-US" altLang="zh-CN" sz="2400" dirty="0">
              <a:solidFill>
                <a:schemeClr val="tx2">
                  <a:lumMod val="90000"/>
                  <a:lumOff val="10000"/>
                </a:schemeClr>
              </a:solidFill>
              <a:latin typeface="华文隶书" pitchFamily="2" charset="-122"/>
              <a:ea typeface="华文隶书" pitchFamily="2" charset="-122"/>
            </a:endParaRPr>
          </a:p>
          <a:p>
            <a:pPr>
              <a:lnSpc>
                <a:spcPct val="150000"/>
              </a:lnSpc>
            </a:pPr>
            <a:r>
              <a:rPr lang="en-US" altLang="zh-CN" sz="2400" dirty="0">
                <a:solidFill>
                  <a:schemeClr val="tx2">
                    <a:lumMod val="90000"/>
                    <a:lumOff val="10000"/>
                  </a:schemeClr>
                </a:solidFill>
                <a:latin typeface="华文隶书" pitchFamily="2" charset="-122"/>
                <a:ea typeface="华文隶书" pitchFamily="2" charset="-122"/>
              </a:rPr>
              <a:t>QQ</a:t>
            </a:r>
            <a:r>
              <a:rPr lang="zh-CN" altLang="zh-CN" sz="2400" dirty="0">
                <a:solidFill>
                  <a:schemeClr val="tx2">
                    <a:lumMod val="90000"/>
                    <a:lumOff val="10000"/>
                  </a:schemeClr>
                </a:solidFill>
                <a:latin typeface="华文隶书" pitchFamily="2" charset="-122"/>
                <a:ea typeface="华文隶书" pitchFamily="2" charset="-122"/>
              </a:rPr>
              <a:t>：</a:t>
            </a:r>
            <a:r>
              <a:rPr lang="en-US" altLang="zh-CN" sz="2400" dirty="0">
                <a:solidFill>
                  <a:schemeClr val="tx2">
                    <a:lumMod val="90000"/>
                    <a:lumOff val="10000"/>
                  </a:schemeClr>
                </a:solidFill>
                <a:latin typeface="华文隶书" pitchFamily="2" charset="-122"/>
                <a:ea typeface="华文隶书" pitchFamily="2" charset="-122"/>
              </a:rPr>
              <a:t>31476065</a:t>
            </a:r>
            <a:endParaRPr lang="en-US" altLang="zh-CN" sz="2400" dirty="0">
              <a:solidFill>
                <a:schemeClr val="tx2">
                  <a:lumMod val="90000"/>
                  <a:lumOff val="10000"/>
                </a:schemeClr>
              </a:solidFill>
              <a:latin typeface="华文隶书" pitchFamily="2" charset="-122"/>
              <a:ea typeface="华文隶书" pitchFamily="2" charset="-122"/>
            </a:endParaRPr>
          </a:p>
          <a:p>
            <a:pPr>
              <a:lnSpc>
                <a:spcPct val="150000"/>
              </a:lnSpc>
            </a:pPr>
            <a:r>
              <a:rPr lang="zh-CN" altLang="zh-CN" sz="2400" dirty="0">
                <a:solidFill>
                  <a:schemeClr val="tx2">
                    <a:lumMod val="90000"/>
                    <a:lumOff val="10000"/>
                  </a:schemeClr>
                </a:solidFill>
                <a:latin typeface="华文隶书" pitchFamily="2" charset="-122"/>
                <a:ea typeface="华文隶书" pitchFamily="2" charset="-122"/>
              </a:rPr>
              <a:t>有疑问可随时联系老师。</a:t>
            </a:r>
            <a:endParaRPr lang="zh-CN" altLang="en-US" sz="2400" dirty="0">
              <a:solidFill>
                <a:schemeClr val="tx2">
                  <a:lumMod val="90000"/>
                  <a:lumOff val="10000"/>
                </a:schemeClr>
              </a:solidFill>
              <a:latin typeface="华文隶书" pitchFamily="2" charset="-122"/>
              <a:ea typeface="华文隶书"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a:t>
            </a:r>
            <a:r>
              <a:rPr lang="en-US" altLang="zh-CN" dirty="0" smtClean="0"/>
              <a:t>.</a:t>
            </a:r>
            <a:r>
              <a:rPr lang="zh-CN" altLang="en-US" dirty="0" smtClean="0"/>
              <a:t>主要内容</a:t>
            </a:r>
            <a:endParaRPr lang="zh-CN" altLang="en-US" dirty="0"/>
          </a:p>
        </p:txBody>
      </p:sp>
      <p:sp>
        <p:nvSpPr>
          <p:cNvPr id="3" name="内容占位符 2"/>
          <p:cNvSpPr>
            <a:spLocks noGrp="1"/>
          </p:cNvSpPr>
          <p:nvPr>
            <p:ph idx="1"/>
          </p:nvPr>
        </p:nvSpPr>
        <p:spPr/>
        <p:txBody>
          <a:bodyPr>
            <a:normAutofit fontScale="85000" lnSpcReduction="20000"/>
          </a:bodyPr>
          <a:lstStyle/>
          <a:p>
            <a:pPr indent="266700" algn="just">
              <a:spcAft>
                <a:spcPts val="0"/>
              </a:spcAft>
            </a:pPr>
            <a:r>
              <a:rPr lang="zh-CN" altLang="zh-CN" kern="100" dirty="0">
                <a:latin typeface="Calibri" panose="020F0502020204030204"/>
                <a:ea typeface="宋体" panose="02010600030101010101" pitchFamily="2" charset="-122"/>
                <a:cs typeface="Times New Roman" panose="02020603050405020304"/>
              </a:rPr>
              <a:t>由于现代管理专题理论方面的学派较多，观点比较复杂，我们只能从中选择具有代表性的比较成熟的理论学派来进行介绍。同时为了避免与管理学基础等课程相关内容的重复，故对一些章节进行了调整，并打破了以往按篇章划分的方式，尽量突出其使用性。因此本课程的基本内容主要有：研究知识经济时代企业管理发展的新特点、</a:t>
            </a:r>
            <a:r>
              <a:rPr lang="en-US" altLang="zh-CN" kern="100" dirty="0">
                <a:latin typeface="Calibri" panose="020F0502020204030204"/>
                <a:ea typeface="宋体" panose="02010600030101010101" pitchFamily="2" charset="-122"/>
                <a:cs typeface="Times New Roman" panose="02020603050405020304"/>
              </a:rPr>
              <a:t>“</a:t>
            </a:r>
            <a:r>
              <a:rPr lang="zh-CN" altLang="zh-CN" kern="100" dirty="0">
                <a:latin typeface="Calibri" panose="020F0502020204030204"/>
                <a:ea typeface="宋体" panose="02010600030101010101" pitchFamily="2" charset="-122"/>
                <a:cs typeface="Times New Roman" panose="02020603050405020304"/>
              </a:rPr>
              <a:t>企业再造</a:t>
            </a:r>
            <a:r>
              <a:rPr lang="en-US" altLang="zh-CN" kern="100" dirty="0">
                <a:latin typeface="Calibri" panose="020F0502020204030204"/>
                <a:ea typeface="宋体" panose="02010600030101010101" pitchFamily="2" charset="-122"/>
                <a:cs typeface="Times New Roman" panose="02020603050405020304"/>
              </a:rPr>
              <a:t>”</a:t>
            </a:r>
            <a:r>
              <a:rPr lang="zh-CN" altLang="zh-CN" kern="100" dirty="0">
                <a:latin typeface="Calibri" panose="020F0502020204030204"/>
                <a:ea typeface="宋体" panose="02010600030101010101" pitchFamily="2" charset="-122"/>
                <a:cs typeface="Times New Roman" panose="02020603050405020304"/>
              </a:rPr>
              <a:t>理论、学习型组织、战略联盟、企业信息化、 现代生产管理的技术发展与模式创新、电子商务、</a:t>
            </a:r>
            <a:r>
              <a:rPr lang="en-US" altLang="zh-CN" kern="100" dirty="0">
                <a:latin typeface="Calibri" panose="020F0502020204030204"/>
                <a:ea typeface="宋体" panose="02010600030101010101" pitchFamily="2" charset="-122"/>
                <a:cs typeface="Times New Roman" panose="02020603050405020304"/>
              </a:rPr>
              <a:t>“</a:t>
            </a:r>
            <a:r>
              <a:rPr lang="zh-CN" altLang="zh-CN" kern="100" dirty="0">
                <a:latin typeface="Calibri" panose="020F0502020204030204"/>
                <a:ea typeface="宋体" panose="02010600030101010101" pitchFamily="2" charset="-122"/>
                <a:cs typeface="Times New Roman" panose="02020603050405020304"/>
              </a:rPr>
              <a:t>人本管理</a:t>
            </a:r>
            <a:r>
              <a:rPr lang="en-US" altLang="zh-CN" kern="100" dirty="0">
                <a:latin typeface="Calibri" panose="020F0502020204030204"/>
                <a:ea typeface="宋体" panose="02010600030101010101" pitchFamily="2" charset="-122"/>
                <a:cs typeface="Times New Roman" panose="02020603050405020304"/>
              </a:rPr>
              <a:t>”</a:t>
            </a:r>
            <a:r>
              <a:rPr lang="zh-CN" altLang="zh-CN" kern="100" dirty="0">
                <a:latin typeface="Calibri" panose="020F0502020204030204"/>
                <a:ea typeface="宋体" panose="02010600030101010101" pitchFamily="2" charset="-122"/>
                <a:cs typeface="Times New Roman" panose="02020603050405020304"/>
              </a:rPr>
              <a:t>理论、组织文化、博弈论在企业经营决策中的应用、知识管理等专题的理论与运作过程。</a:t>
            </a:r>
            <a:endParaRPr lang="zh-CN" altLang="zh-CN" kern="100" dirty="0">
              <a:latin typeface="Calibri" panose="020F0502020204030204"/>
              <a:ea typeface="宋体" panose="02010600030101010101" pitchFamily="2" charset="-122"/>
              <a:cs typeface="Times New Roman" panose="02020603050405020304"/>
            </a:endParaRPr>
          </a:p>
          <a:p>
            <a:pPr indent="266700" algn="just">
              <a:spcAft>
                <a:spcPts val="0"/>
              </a:spcAft>
            </a:pPr>
            <a:r>
              <a:rPr lang="zh-CN" altLang="zh-CN" kern="100" dirty="0">
                <a:latin typeface="Calibri" panose="020F0502020204030204"/>
                <a:ea typeface="宋体" panose="02010600030101010101" pitchFamily="2" charset="-122"/>
                <a:cs typeface="Times New Roman" panose="02020603050405020304"/>
              </a:rPr>
              <a:t>本课课内学时为</a:t>
            </a:r>
            <a:r>
              <a:rPr lang="en-US" altLang="zh-CN" kern="100" dirty="0">
                <a:latin typeface="Calibri" panose="020F0502020204030204"/>
                <a:ea typeface="宋体" panose="02010600030101010101" pitchFamily="2" charset="-122"/>
                <a:cs typeface="Times New Roman" panose="02020603050405020304"/>
              </a:rPr>
              <a:t>54</a:t>
            </a:r>
            <a:r>
              <a:rPr lang="zh-CN" altLang="zh-CN" kern="100" dirty="0">
                <a:latin typeface="Calibri" panose="020F0502020204030204"/>
                <a:ea typeface="宋体" panose="02010600030101010101" pitchFamily="2" charset="-122"/>
                <a:cs typeface="Times New Roman" panose="02020603050405020304"/>
              </a:rPr>
              <a:t>，</a:t>
            </a:r>
            <a:r>
              <a:rPr lang="en-US" altLang="zh-CN" kern="100" dirty="0">
                <a:latin typeface="Calibri" panose="020F0502020204030204"/>
                <a:ea typeface="宋体" panose="02010600030101010101" pitchFamily="2" charset="-122"/>
                <a:cs typeface="Times New Roman" panose="02020603050405020304"/>
              </a:rPr>
              <a:t>3</a:t>
            </a:r>
            <a:r>
              <a:rPr lang="zh-CN" altLang="zh-CN" kern="100" dirty="0">
                <a:latin typeface="Calibri" panose="020F0502020204030204"/>
                <a:ea typeface="宋体" panose="02010600030101010101" pitchFamily="2" charset="-122"/>
                <a:cs typeface="Times New Roman" panose="02020603050405020304"/>
              </a:rPr>
              <a:t>学分，共有</a:t>
            </a:r>
            <a:r>
              <a:rPr lang="en-US" altLang="zh-CN" kern="100" dirty="0">
                <a:latin typeface="Calibri" panose="020F0502020204030204"/>
                <a:ea typeface="宋体" panose="02010600030101010101" pitchFamily="2" charset="-122"/>
                <a:cs typeface="Times New Roman" panose="02020603050405020304"/>
              </a:rPr>
              <a:t>11</a:t>
            </a:r>
            <a:r>
              <a:rPr lang="zh-CN" altLang="zh-CN" kern="100" dirty="0">
                <a:latin typeface="Calibri" panose="020F0502020204030204"/>
                <a:ea typeface="宋体" panose="02010600030101010101" pitchFamily="2" charset="-122"/>
                <a:cs typeface="Times New Roman" panose="02020603050405020304"/>
              </a:rPr>
              <a:t>个专题</a:t>
            </a:r>
            <a:endParaRPr lang="zh-CN" altLang="zh-CN" kern="100" dirty="0">
              <a:latin typeface="Calibri" panose="020F0502020204030204"/>
              <a:ea typeface="宋体" panose="02010600030101010101" pitchFamily="2" charset="-122"/>
              <a:cs typeface="Times New Roman" panose="02020603050405020304"/>
            </a:endParaRPr>
          </a:p>
          <a:p>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marL="342900" lvl="0" indent="266700">
              <a:spcBef>
                <a:spcPct val="20000"/>
              </a:spcBef>
            </a:pPr>
            <a:r>
              <a:rPr lang="zh-CN" altLang="zh-CN" sz="2700" kern="100" dirty="0">
                <a:solidFill>
                  <a:prstClr val="black"/>
                </a:solidFill>
                <a:latin typeface="Calibri" panose="020F0502020204030204"/>
                <a:ea typeface="宋体" panose="02010600030101010101" pitchFamily="2" charset="-122"/>
                <a:cs typeface="Times New Roman" panose="02020603050405020304"/>
              </a:rPr>
              <a:t>本课课内学时为</a:t>
            </a:r>
            <a:r>
              <a:rPr lang="en-US" altLang="zh-CN" sz="2700" kern="100" dirty="0">
                <a:solidFill>
                  <a:prstClr val="black"/>
                </a:solidFill>
                <a:latin typeface="Calibri" panose="020F0502020204030204"/>
                <a:ea typeface="宋体" panose="02010600030101010101" pitchFamily="2" charset="-122"/>
                <a:cs typeface="Times New Roman" panose="02020603050405020304"/>
              </a:rPr>
              <a:t>54</a:t>
            </a:r>
            <a:r>
              <a:rPr lang="zh-CN" altLang="zh-CN" sz="2700" kern="100" dirty="0">
                <a:solidFill>
                  <a:prstClr val="black"/>
                </a:solidFill>
                <a:latin typeface="Calibri" panose="020F0502020204030204"/>
                <a:ea typeface="宋体" panose="02010600030101010101" pitchFamily="2" charset="-122"/>
                <a:cs typeface="Times New Roman" panose="02020603050405020304"/>
              </a:rPr>
              <a:t>，</a:t>
            </a:r>
            <a:r>
              <a:rPr lang="en-US" altLang="zh-CN" sz="2700" kern="100" dirty="0">
                <a:solidFill>
                  <a:prstClr val="black"/>
                </a:solidFill>
                <a:latin typeface="Calibri" panose="020F0502020204030204"/>
                <a:ea typeface="宋体" panose="02010600030101010101" pitchFamily="2" charset="-122"/>
                <a:cs typeface="Times New Roman" panose="02020603050405020304"/>
              </a:rPr>
              <a:t>3</a:t>
            </a:r>
            <a:r>
              <a:rPr lang="zh-CN" altLang="zh-CN" sz="2700" kern="100" dirty="0">
                <a:solidFill>
                  <a:prstClr val="black"/>
                </a:solidFill>
                <a:latin typeface="Calibri" panose="020F0502020204030204"/>
                <a:ea typeface="宋体" panose="02010600030101010101" pitchFamily="2" charset="-122"/>
                <a:cs typeface="Times New Roman" panose="02020603050405020304"/>
              </a:rPr>
              <a:t>学分，共有</a:t>
            </a:r>
            <a:r>
              <a:rPr lang="en-US" altLang="zh-CN" sz="2700" kern="100" dirty="0">
                <a:solidFill>
                  <a:prstClr val="black"/>
                </a:solidFill>
                <a:latin typeface="Calibri" panose="020F0502020204030204"/>
                <a:ea typeface="宋体" panose="02010600030101010101" pitchFamily="2" charset="-122"/>
                <a:cs typeface="Times New Roman" panose="02020603050405020304"/>
              </a:rPr>
              <a:t>11</a:t>
            </a:r>
            <a:r>
              <a:rPr lang="zh-CN" altLang="zh-CN" sz="2700" kern="100" dirty="0">
                <a:solidFill>
                  <a:prstClr val="black"/>
                </a:solidFill>
                <a:latin typeface="Calibri" panose="020F0502020204030204"/>
                <a:ea typeface="宋体" panose="02010600030101010101" pitchFamily="2" charset="-122"/>
                <a:cs typeface="Times New Roman" panose="02020603050405020304"/>
              </a:rPr>
              <a:t>个专题</a:t>
            </a:r>
            <a:br>
              <a:rPr lang="zh-CN" altLang="zh-CN" sz="2700" kern="100" dirty="0">
                <a:solidFill>
                  <a:prstClr val="black"/>
                </a:solidFill>
                <a:latin typeface="Calibri" panose="020F0502020204030204"/>
                <a:ea typeface="宋体" panose="02010600030101010101" pitchFamily="2" charset="-122"/>
                <a:cs typeface="Times New Roman" panose="02020603050405020304"/>
              </a:rPr>
            </a:br>
            <a:endParaRPr lang="zh-CN" altLang="en-US" dirty="0"/>
          </a:p>
        </p:txBody>
      </p:sp>
      <p:pic>
        <p:nvPicPr>
          <p:cNvPr id="3" name="图片 2"/>
          <p:cNvPicPr/>
          <p:nvPr/>
        </p:nvPicPr>
        <p:blipFill>
          <a:blip r:embed="rId1"/>
          <a:stretch>
            <a:fillRect/>
          </a:stretch>
        </p:blipFill>
        <p:spPr>
          <a:xfrm>
            <a:off x="539552" y="937260"/>
            <a:ext cx="8064896" cy="49834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a:t>
            </a:r>
            <a:r>
              <a:rPr lang="en-US" altLang="zh-CN" dirty="0" smtClean="0"/>
              <a:t>.</a:t>
            </a:r>
            <a:r>
              <a:rPr lang="zh-CN" altLang="en-US" dirty="0" smtClean="0"/>
              <a:t>学习重点</a:t>
            </a:r>
            <a:endParaRPr lang="zh-CN" altLang="en-US" dirty="0"/>
          </a:p>
        </p:txBody>
      </p:sp>
      <p:sp>
        <p:nvSpPr>
          <p:cNvPr id="3" name="内容占位符 2"/>
          <p:cNvSpPr>
            <a:spLocks noGrp="1"/>
          </p:cNvSpPr>
          <p:nvPr>
            <p:ph idx="1"/>
          </p:nvPr>
        </p:nvSpPr>
        <p:spPr/>
        <p:txBody>
          <a:bodyPr/>
          <a:lstStyle/>
          <a:p>
            <a:pPr indent="267970" algn="just">
              <a:spcAft>
                <a:spcPts val="0"/>
              </a:spcAft>
            </a:pPr>
            <a:r>
              <a:rPr lang="zh-CN" altLang="zh-CN" b="1" kern="100" dirty="0">
                <a:latin typeface="Calibri" panose="020F0502020204030204"/>
                <a:ea typeface="宋体" panose="02010600030101010101" pitchFamily="2" charset="-122"/>
                <a:cs typeface="Times New Roman" panose="02020603050405020304"/>
              </a:rPr>
              <a:t>在教学中，对教学内容分成一般了解、了解、掌握、重点掌握等四个层次要求。属一般了解层次的，不作考试要求；属于了解层次的，考试时所占份量较轻；属于掌握和重点掌握层次的，是我们考试的重点，对这部分内容一定要重点掌握。</a:t>
            </a:r>
            <a:endParaRPr lang="zh-CN" altLang="zh-CN" kern="100" dirty="0">
              <a:latin typeface="Calibri" panose="020F0502020204030204"/>
              <a:ea typeface="宋体" panose="02010600030101010101" pitchFamily="2" charset="-122"/>
              <a:cs typeface="Times New Roman" panose="02020603050405020304"/>
            </a:endParaRPr>
          </a:p>
          <a:p>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第五</a:t>
            </a:r>
            <a:r>
              <a:rPr lang="en-US" altLang="zh-CN" dirty="0" smtClean="0"/>
              <a:t>.</a:t>
            </a:r>
            <a:r>
              <a:rPr lang="zh-CN" altLang="en-US" dirty="0" smtClean="0"/>
              <a:t>六</a:t>
            </a:r>
            <a:r>
              <a:rPr lang="en-US" altLang="zh-CN" dirty="0" smtClean="0"/>
              <a:t>.</a:t>
            </a:r>
            <a:r>
              <a:rPr lang="zh-CN" altLang="en-US" dirty="0" smtClean="0"/>
              <a:t>七专题为重点内容</a:t>
            </a:r>
            <a:endParaRPr lang="zh-CN" altLang="en-US" dirty="0"/>
          </a:p>
        </p:txBody>
      </p:sp>
      <p:pic>
        <p:nvPicPr>
          <p:cNvPr id="5"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2941178" y="2849633"/>
            <a:ext cx="3261643" cy="202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7560839"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重点内容</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7544" y="1268760"/>
            <a:ext cx="8208912"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重点内容</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7544" y="1587500"/>
            <a:ext cx="8208912" cy="450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难点</a:t>
            </a:r>
            <a:r>
              <a:rPr lang="en-US" altLang="zh-CN" dirty="0" smtClean="0"/>
              <a:t>----</a:t>
            </a:r>
            <a:r>
              <a:rPr lang="zh-CN" altLang="en-US" dirty="0" smtClean="0"/>
              <a:t>案例分析</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7544" y="1556792"/>
            <a:ext cx="8208912"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ags/tag1.xml><?xml version="1.0" encoding="utf-8"?>
<p:tagLst xmlns:p="http://schemas.openxmlformats.org/presentationml/2006/main">
  <p:tag name="commondata" val="eyJoZGlkIjoiYmE5NDI0OThiNTAzOTk3MDFhZmVjYTBjMjNjM2Y0YzMifQ=="/>
</p:tagLst>
</file>

<file path=ppt/theme/_rels/them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Dragon</Template>
  <TotalTime>0</TotalTime>
  <Words>1404</Words>
  <Application>WPS 演示</Application>
  <PresentationFormat>全屏显示(4:3)</PresentationFormat>
  <Paragraphs>78</Paragraphs>
  <Slides>22</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22</vt:i4>
      </vt:variant>
    </vt:vector>
  </HeadingPairs>
  <TitlesOfParts>
    <vt:vector size="39" baseType="lpstr">
      <vt:lpstr>Arial</vt:lpstr>
      <vt:lpstr>宋体</vt:lpstr>
      <vt:lpstr>Wingdings</vt:lpstr>
      <vt:lpstr>Wingdings 2</vt:lpstr>
      <vt:lpstr>Wingdings</vt:lpstr>
      <vt:lpstr>Arial</vt:lpstr>
      <vt:lpstr>黑体</vt:lpstr>
      <vt:lpstr>Times New Roman</vt:lpstr>
      <vt:lpstr>Calibri</vt:lpstr>
      <vt:lpstr>Cambria</vt:lpstr>
      <vt:lpstr>隶书</vt:lpstr>
      <vt:lpstr>微软雅黑</vt:lpstr>
      <vt:lpstr>华文楷体</vt:lpstr>
      <vt:lpstr>Arial Unicode MS</vt:lpstr>
      <vt:lpstr>Maiandra GD</vt:lpstr>
      <vt:lpstr>华文隶书</vt:lpstr>
      <vt:lpstr>龙腾四海</vt:lpstr>
      <vt:lpstr>现代管理专题</vt:lpstr>
      <vt:lpstr>一.《现代管理专题》课程性质及学习说明 </vt:lpstr>
      <vt:lpstr>二.主要内容</vt:lpstr>
      <vt:lpstr>本课课内学时为54，3学分，共有11个专题 </vt:lpstr>
      <vt:lpstr>三.学习重点</vt:lpstr>
      <vt:lpstr>第五.六.七专题为重点内容</vt:lpstr>
      <vt:lpstr>重点内容</vt:lpstr>
      <vt:lpstr>重点内容</vt:lpstr>
      <vt:lpstr>难点----案例分析</vt:lpstr>
      <vt:lpstr>如何学以及怎么学（学习方法引导）</vt:lpstr>
      <vt:lpstr>学号和Ouchn+出生年月（密码）登录</vt:lpstr>
      <vt:lpstr>点击《现代管理专题》进入课程学习</vt:lpstr>
      <vt:lpstr>点击进入课程</vt:lpstr>
      <vt:lpstr>怎么学，了解详细内容</vt:lpstr>
      <vt:lpstr>在学习中若有什么问题可以通过实时答疑，解决遇到的问题，</vt:lpstr>
      <vt:lpstr>通过开启新话题进行师生互动，解决在学习中遇到的问题</vt:lpstr>
      <vt:lpstr>           本课程的考核说明 一.考核对象</vt:lpstr>
      <vt:lpstr>本课程的考核说明</vt:lpstr>
      <vt:lpstr>                  本课程的考核说明</vt:lpstr>
      <vt:lpstr>  点击作业讲评，开启四次作业测试</vt:lpstr>
      <vt:lpstr>四次形考依次完成，可以进入榆林电大平台在导学助学栏目里查找本课程的学习辅导资料。</vt:lpstr>
      <vt:lpstr>老师就在你身边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中国现当代文学名著导读（1）</dc:title>
  <dc:creator>ylddypf</dc:creator>
  <cp:lastModifiedBy>Administrator</cp:lastModifiedBy>
  <cp:revision>144</cp:revision>
  <dcterms:created xsi:type="dcterms:W3CDTF">2018-11-20T01:22:00Z</dcterms:created>
  <dcterms:modified xsi:type="dcterms:W3CDTF">2023-11-20T01:51:17Z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619239821AFC4AD8BF4B27F6AEB026C6_12</vt:lpwstr>
  </property>
  <property fmtid="{D5CDD505-2E9C-101B-9397-08002B2CF9AE}" pid="3" name="KSOProductBuildVer">
    <vt:lpwstr>2052-12.1.0.15712</vt:lpwstr>
  </property>
</Properties>
</file>