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0"/>
  </p:notesMasterIdLst>
  <p:sldIdLst>
    <p:sldId id="514" r:id="rId4"/>
    <p:sldId id="515" r:id="rId5"/>
    <p:sldId id="542" r:id="rId6"/>
    <p:sldId id="516" r:id="rId7"/>
    <p:sldId id="517" r:id="rId8"/>
    <p:sldId id="523" r:id="rId9"/>
    <p:sldId id="543" r:id="rId11"/>
    <p:sldId id="379" r:id="rId12"/>
    <p:sldId id="522" r:id="rId13"/>
    <p:sldId id="518" r:id="rId14"/>
    <p:sldId id="526" r:id="rId15"/>
    <p:sldId id="545" r:id="rId16"/>
    <p:sldId id="547" r:id="rId17"/>
    <p:sldId id="557" r:id="rId18"/>
    <p:sldId id="558" r:id="rId19"/>
    <p:sldId id="559" r:id="rId20"/>
    <p:sldId id="544" r:id="rId21"/>
    <p:sldId id="524" r:id="rId22"/>
    <p:sldId id="552" r:id="rId23"/>
    <p:sldId id="551" r:id="rId24"/>
    <p:sldId id="573" r:id="rId25"/>
    <p:sldId id="574" r:id="rId26"/>
    <p:sldId id="576" r:id="rId27"/>
    <p:sldId id="553" r:id="rId28"/>
    <p:sldId id="555" r:id="rId29"/>
    <p:sldId id="554" r:id="rId30"/>
    <p:sldId id="546" r:id="rId31"/>
    <p:sldId id="570" r:id="rId32"/>
    <p:sldId id="548" r:id="rId33"/>
    <p:sldId id="520" r:id="rId34"/>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51" y="468"/>
      </p:cViewPr>
      <p:guideLst>
        <p:guide orient="horz" pos="2188"/>
        <p:guide pos="38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gs" Target="tags/tag8.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51AFD-9A97-4205-983F-DF7508CE08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AEEEE-CF33-49CA-B54E-52EB3AE659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7938"/>
            <a:ext cx="12188561" cy="68500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advTm="2000"/>
    </mc:Choice>
    <mc:Fallback>
      <p:transition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7938"/>
            <a:ext cx="12188561" cy="685006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mc:AlternateContent xmlns:mc="http://schemas.openxmlformats.org/markup-compatibility/2006">
    <mc:Choice xmlns:p14="http://schemas.microsoft.com/office/powerpoint/2010/main" Requires="p14">
      <p:transition p14:dur="10" advTm="2000"/>
    </mc:Choice>
    <mc:Fallback>
      <p:transition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slideLayout" Target="../slideLayouts/slideLayout1.xml"/><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15.png"/><Relationship Id="rId3" Type="http://schemas.openxmlformats.org/officeDocument/2006/relationships/hyperlink" Target="&#24605;&#24819;&#36947;&#24503;&#19982;&#27861;&#27835;&#35752;&#35770;&#21306;&#20114;&#21160;&#26041;&#27861;.docx" TargetMode="External"/><Relationship Id="rId2" Type="http://schemas.openxmlformats.org/officeDocument/2006/relationships/hyperlink" Target="&#24320;&#25918;&#25945;&#32946;&#23398;&#29983;&#8220;&#19968;&#32593;&#19968;&#24179;&#21488;&#8221;&#23398;&#20064;&#24179;&#21488;&#30331;&#24405;&#23398;&#20064;&#31616;&#26131;&#27969;&#31243;.docx" TargetMode="Externa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19.png"/><Relationship Id="rId2" Type="http://schemas.openxmlformats.org/officeDocument/2006/relationships/tags" Target="../tags/tag5.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2.xml"/><Relationship Id="rId3" Type="http://schemas.openxmlformats.org/officeDocument/2006/relationships/image" Target="../media/image26.png"/><Relationship Id="rId2" Type="http://schemas.openxmlformats.org/officeDocument/2006/relationships/tags" Target="../tags/tag6.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hyperlink" Target="&#24605;&#24819;&#36947;&#24503;&#19982;&#27861;&#27835;&#38382;&#39064;&#24211;.docx" TargetMode="Externa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9" Type="http://schemas.openxmlformats.org/officeDocument/2006/relationships/hyperlink" Target="&#20108;&#21313;&#22823;&#25253;&#21578;&#37329;&#21477;.docx" TargetMode="External"/><Relationship Id="rId8" Type="http://schemas.openxmlformats.org/officeDocument/2006/relationships/hyperlink" Target="&#20013;&#22269;&#20849;&#20135;&#20826;&#31532;&#20108;&#21313;&#27425;&#20840;&#22269;&#20195;&#34920;&#22823;&#20250;&#31616;&#20171;.docx" TargetMode="External"/><Relationship Id="rId7"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slideLayout" Target="../slideLayouts/slideLayout1.xml"/><Relationship Id="rId10" Type="http://schemas.openxmlformats.org/officeDocument/2006/relationships/hyperlink" Target="&#20826;&#30340;&#20108;&#21313;&#22823;&#30340;&#24847;&#20041;.docx" TargetMode="Externa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11.png"/><Relationship Id="rId2" Type="http://schemas.openxmlformats.org/officeDocument/2006/relationships/image" Target="../media/image4.png"/><Relationship Id="rId11" Type="http://schemas.openxmlformats.org/officeDocument/2006/relationships/slideLayout" Target="../slideLayouts/slideLayout1.xml"/><Relationship Id="rId10" Type="http://schemas.openxmlformats.org/officeDocument/2006/relationships/tags" Target="../tags/tag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5609"/>
          <a:stretch>
            <a:fillRect/>
          </a:stretch>
        </p:blipFill>
        <p:spPr>
          <a:xfrm>
            <a:off x="9927230" y="3014441"/>
            <a:ext cx="2010271" cy="3359253"/>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sp>
        <p:nvSpPr>
          <p:cNvPr id="23" name="文本框 22"/>
          <p:cNvSpPr txBox="1"/>
          <p:nvPr/>
        </p:nvSpPr>
        <p:spPr>
          <a:xfrm>
            <a:off x="2697129" y="4324735"/>
            <a:ext cx="6516654" cy="368300"/>
          </a:xfrm>
          <a:prstGeom prst="rect">
            <a:avLst/>
          </a:prstGeom>
          <a:noFill/>
        </p:spPr>
        <p:txBody>
          <a:bodyPr wrap="square">
            <a:spAutoFit/>
          </a:bodyPr>
          <a:lstStyle/>
          <a:p>
            <a:pPr algn="ctr"/>
            <a:r>
              <a:rPr lang="zh-CN" altLang="en-US"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导学教师：祝玲                 时间</a:t>
            </a:r>
            <a:r>
              <a:rPr lang="en-US" altLang="zh-CN"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:2023.12.4</a:t>
            </a:r>
            <a:endParaRPr lang="en-US" altLang="zh-CN"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pic>
        <p:nvPicPr>
          <p:cNvPr id="2" name="党政劳动">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4012163" y="-628220"/>
            <a:ext cx="487363" cy="487363"/>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463"/>
            <a:ext cx="12191999"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 presetClass="entr" presetSubtype="1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750" fill="hold"/>
                                        <p:tgtEl>
                                          <p:spTgt spid="25"/>
                                        </p:tgtEl>
                                        <p:attrNameLst>
                                          <p:attrName>ppt_x</p:attrName>
                                        </p:attrNameLst>
                                      </p:cBhvr>
                                      <p:tavLst>
                                        <p:tav tm="0">
                                          <p:val>
                                            <p:strVal val="0-#ppt_w/2"/>
                                          </p:val>
                                        </p:tav>
                                        <p:tav tm="100000">
                                          <p:val>
                                            <p:strVal val="#ppt_x"/>
                                          </p:val>
                                        </p:tav>
                                      </p:tavLst>
                                    </p:anim>
                                    <p:anim calcmode="lin" valueType="num">
                                      <p:cBhvr additive="base">
                                        <p:cTn id="43" dur="75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4"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85014" y="2855684"/>
            <a:ext cx="5532284" cy="1200329"/>
          </a:xfrm>
          <a:prstGeom prst="rect">
            <a:avLst/>
          </a:prstGeom>
        </p:spPr>
        <p:txBody>
          <a:bodyPr wrap="none">
            <a:spAutoFit/>
          </a:bodyPr>
          <a:lstStyle/>
          <a:p>
            <a:pPr lvl="0" algn="ctr">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学  习  方  法</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第三部分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70822"/>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学习方法</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5" name="Aitds2"/>
          <p:cNvSpPr/>
          <p:nvPr/>
        </p:nvSpPr>
        <p:spPr>
          <a:xfrm flipH="1">
            <a:off x="648368" y="1193800"/>
            <a:ext cx="10921332" cy="4894179"/>
          </a:xfrm>
          <a:prstGeom prst="round2DiagRect">
            <a:avLst>
              <a:gd name="adj1" fmla="val 13738"/>
              <a:gd name="adj2" fmla="val 0"/>
            </a:avLst>
          </a:prstGeom>
          <a:solidFill>
            <a:srgbClr val="FEFDF8"/>
          </a:solidFill>
          <a:ln w="12700" cap="flat" cmpd="sng" algn="ctr">
            <a:solidFill>
              <a:srgbClr val="AB1F23"/>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0" name="Aitds6"/>
          <p:cNvSpPr txBox="1"/>
          <p:nvPr/>
        </p:nvSpPr>
        <p:spPr>
          <a:xfrm>
            <a:off x="814984" y="1352603"/>
            <a:ext cx="10236866" cy="3970318"/>
          </a:xfrm>
          <a:prstGeom prst="rect">
            <a:avLst/>
          </a:prstGeom>
          <a:noFill/>
        </p:spPr>
        <p:txBody>
          <a:bodyPr wrap="square" rtlCol="0">
            <a:spAutoFit/>
          </a:bodyPr>
          <a:lstStyle/>
          <a:p>
            <a:pPr algn="just"/>
            <a:r>
              <a:rPr lang="en-US" altLang="zh-CN" dirty="0">
                <a:solidFill>
                  <a:srgbClr val="141414"/>
                </a:solidFill>
                <a:latin typeface="微软雅黑" panose="020B0503020204020204" pitchFamily="34" charset="-122"/>
                <a:ea typeface="微软雅黑" panose="020B0503020204020204" pitchFamily="34" charset="-122"/>
              </a:rPr>
              <a:t>1</a:t>
            </a:r>
            <a:r>
              <a:rPr lang="zh-CN" altLang="en-US" dirty="0">
                <a:solidFill>
                  <a:srgbClr val="141414"/>
                </a:solidFill>
                <a:latin typeface="微软雅黑" panose="020B0503020204020204" pitchFamily="34" charset="-122"/>
                <a:ea typeface="微软雅黑" panose="020B0503020204020204" pitchFamily="34" charset="-122"/>
              </a:rPr>
              <a:t>．本课程共七个专题，每个专题都包含名家名言、学习目标、专题导学、大片体验、学习检测、疑难解答、案例品评和延伸学习</a:t>
            </a:r>
            <a:r>
              <a:rPr lang="en-US" altLang="zh-CN" dirty="0">
                <a:solidFill>
                  <a:srgbClr val="141414"/>
                </a:solidFill>
                <a:latin typeface="微软雅黑" panose="020B0503020204020204" pitchFamily="34" charset="-122"/>
                <a:ea typeface="微软雅黑" panose="020B0503020204020204" pitchFamily="34" charset="-122"/>
              </a:rPr>
              <a:t>8</a:t>
            </a:r>
            <a:r>
              <a:rPr lang="zh-CN" altLang="en-US" dirty="0">
                <a:solidFill>
                  <a:srgbClr val="141414"/>
                </a:solidFill>
                <a:latin typeface="微软雅黑" panose="020B0503020204020204" pitchFamily="34" charset="-122"/>
                <a:ea typeface="微软雅黑" panose="020B0503020204020204" pitchFamily="34" charset="-122"/>
              </a:rPr>
              <a:t>个部分。</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第一步：通过“名家名言”，带你进入专题学习。</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第二步：明确“学习目标”中的重点内容。</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第三步：在“专题导学”中，通过逻辑结构图，核心概念图，知识点连线，重点、难点，教学方法等环节，你能够系统地掌握专题知识体系和科学的学习方法。</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第四步：观看大片，感官体验，你在欣赏视听盛宴的同时，掌握知识点和相关内容。</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第五步：认真完成“学习检测”，自我判断是否通过学习理解了核心内容。</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第六步：通过“疑难解答”，引导你对本专题疑难问题进行系统解析。</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第七步：在“案例品评”环节中，列举了一些反映本专题知识点的典型案例，并通过案例分析，进一步强化你的知识的掌握情况。</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第八步：“延伸学习”，进一步充实你的课余时间，完善你的知识结构，丰富你的精神世界。</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en-US" altLang="zh-CN" dirty="0">
                <a:solidFill>
                  <a:srgbClr val="141414"/>
                </a:solidFill>
                <a:latin typeface="微软雅黑" panose="020B0503020204020204" pitchFamily="34" charset="-122"/>
                <a:ea typeface="微软雅黑" panose="020B0503020204020204" pitchFamily="34" charset="-122"/>
              </a:rPr>
              <a:t>2</a:t>
            </a:r>
            <a:r>
              <a:rPr lang="zh-CN" altLang="en-US" dirty="0">
                <a:solidFill>
                  <a:srgbClr val="141414"/>
                </a:solidFill>
                <a:latin typeface="微软雅黑" panose="020B0503020204020204" pitchFamily="34" charset="-122"/>
                <a:ea typeface="微软雅黑" panose="020B0503020204020204" pitchFamily="34" charset="-122"/>
              </a:rPr>
              <a:t>．本课程将网络系统学习区中的内容进行了分类，设置了专题模块，通过课程首页，建议学生按照模块的顺序逐一进行学习，以实现真正系统化、理论化、个性化体验的学习目标。</a:t>
            </a:r>
            <a:endParaRPr lang="zh-CN" altLang="en-US" dirty="0">
              <a:solidFill>
                <a:srgbClr val="14141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70822"/>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学习方法</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5" name="Aitds2"/>
          <p:cNvSpPr/>
          <p:nvPr/>
        </p:nvSpPr>
        <p:spPr>
          <a:xfrm flipH="1">
            <a:off x="648368" y="1193800"/>
            <a:ext cx="10921332" cy="4894179"/>
          </a:xfrm>
          <a:prstGeom prst="round2DiagRect">
            <a:avLst>
              <a:gd name="adj1" fmla="val 13738"/>
              <a:gd name="adj2" fmla="val 0"/>
            </a:avLst>
          </a:prstGeom>
          <a:solidFill>
            <a:srgbClr val="FEFDF8"/>
          </a:solidFill>
          <a:ln w="12700" cap="flat" cmpd="sng" algn="ctr">
            <a:solidFill>
              <a:srgbClr val="AB1F23"/>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0" name="Aitds6"/>
          <p:cNvSpPr txBox="1"/>
          <p:nvPr/>
        </p:nvSpPr>
        <p:spPr>
          <a:xfrm>
            <a:off x="814984" y="1352603"/>
            <a:ext cx="10236866" cy="3785652"/>
          </a:xfrm>
          <a:prstGeom prst="rect">
            <a:avLst/>
          </a:prstGeom>
          <a:noFill/>
        </p:spPr>
        <p:txBody>
          <a:bodyPr wrap="square" rtlCol="0">
            <a:spAutoFit/>
          </a:bodyPr>
          <a:lstStyle/>
          <a:p>
            <a:r>
              <a:rPr lang="zh-CN" altLang="en-US" sz="4000" dirty="0">
                <a:latin typeface="+mn-ea"/>
              </a:rPr>
              <a:t>      </a:t>
            </a:r>
            <a:endParaRPr lang="en-US" altLang="zh-CN" sz="4000" dirty="0">
              <a:latin typeface="+mn-ea"/>
            </a:endParaRPr>
          </a:p>
          <a:p>
            <a:r>
              <a:rPr lang="en-US" altLang="zh-CN" sz="4000" b="1" dirty="0">
                <a:solidFill>
                  <a:srgbClr val="FF0000"/>
                </a:solidFill>
                <a:latin typeface="+mn-ea"/>
                <a:ea typeface="华文楷体" panose="02010600040101010101" pitchFamily="2" charset="-122"/>
              </a:rPr>
              <a:t>      </a:t>
            </a:r>
            <a:r>
              <a:rPr lang="zh-CN" altLang="en-US" sz="4000" b="1" dirty="0">
                <a:solidFill>
                  <a:srgbClr val="FF0000"/>
                </a:solidFill>
                <a:latin typeface="华文楷体" panose="02010600040101010101" pitchFamily="2" charset="-122"/>
                <a:ea typeface="华文楷体" panose="02010600040101010101" pitchFamily="2" charset="-122"/>
              </a:rPr>
              <a:t>本课程的主要学习方式是以观看大片为主，这是一种为了适应碎片化学习需求的新型教学模式。在学习过程中，同学们要认真思考，依次完成每个专题的学习检测环节。</a:t>
            </a:r>
            <a:endParaRPr lang="zh-CN" altLang="en-US" sz="4000" b="1" dirty="0">
              <a:solidFill>
                <a:srgbClr val="FF0000"/>
              </a:solidFill>
              <a:latin typeface="华文楷体" panose="02010600040101010101" pitchFamily="2" charset="-122"/>
              <a:ea typeface="华文楷体" panose="02010600040101010101" pitchFamily="2" charset="-122"/>
            </a:endParaRPr>
          </a:p>
          <a:p>
            <a:endParaRPr lang="zh-CN" altLang="en-US" sz="4000" dirty="0">
              <a:latin typeface="+mn-ea"/>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学习方法</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聚焦知识引导</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4821287" y="2897545"/>
            <a:ext cx="6125898" cy="502830"/>
            <a:chOff x="383197" y="1425182"/>
            <a:chExt cx="6527035" cy="548588"/>
          </a:xfrm>
        </p:grpSpPr>
        <p:sp>
          <p:nvSpPr>
            <p:cNvPr id="18" name="文本框 22"/>
            <p:cNvSpPr txBox="1">
              <a:spLocks noChangeArrowheads="1"/>
            </p:cNvSpPr>
            <p:nvPr/>
          </p:nvSpPr>
          <p:spPr bwMode="auto">
            <a:xfrm>
              <a:off x="434054" y="1425182"/>
              <a:ext cx="6476178" cy="54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2400" b="1" dirty="0">
                  <a:solidFill>
                    <a:srgbClr val="C00000"/>
                  </a:solidFill>
                  <a:cs typeface="+mn-ea"/>
                  <a:sym typeface="+mn-lt"/>
                  <a:hlinkClick r:id="rId2" action="ppaction://hlinkfile"/>
                </a:rPr>
                <a:t>登录一网一平台完成考核方法</a:t>
              </a: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1" name="组合 20"/>
          <p:cNvGrpSpPr/>
          <p:nvPr/>
        </p:nvGrpSpPr>
        <p:grpSpPr bwMode="auto">
          <a:xfrm>
            <a:off x="4810820" y="4265574"/>
            <a:ext cx="6125897" cy="535531"/>
            <a:chOff x="383197" y="1451930"/>
            <a:chExt cx="6527035" cy="584264"/>
          </a:xfrm>
        </p:grpSpPr>
        <p:sp>
          <p:nvSpPr>
            <p:cNvPr id="23" name="文本框 22"/>
            <p:cNvSpPr txBox="1">
              <a:spLocks noChangeArrowheads="1"/>
            </p:cNvSpPr>
            <p:nvPr/>
          </p:nvSpPr>
          <p:spPr bwMode="auto">
            <a:xfrm>
              <a:off x="434054" y="1451930"/>
              <a:ext cx="6476178" cy="58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2400" b="1" dirty="0">
                  <a:solidFill>
                    <a:srgbClr val="C00000"/>
                  </a:solidFill>
                  <a:cs typeface="+mn-ea"/>
                  <a:sym typeface="+mn-lt"/>
                  <a:hlinkClick r:id="rId3" action="ppaction://hlinkfile"/>
                </a:rPr>
                <a:t>参加课程答疑及讨论区互动方法</a:t>
              </a:r>
              <a:endParaRPr lang="zh-CN" altLang="en-US" sz="2400" b="1" dirty="0">
                <a:solidFill>
                  <a:srgbClr val="C00000"/>
                </a:solidFill>
                <a:cs typeface="+mn-ea"/>
                <a:sym typeface="+mn-lt"/>
              </a:endParaRPr>
            </a:p>
          </p:txBody>
        </p:sp>
        <p:cxnSp>
          <p:nvCxnSpPr>
            <p:cNvPr id="24" name="直接连接符 23"/>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32303"/>
            <a:ext cx="4039532" cy="4039532"/>
          </a:xfrm>
          <a:prstGeom prst="rect">
            <a:avLst/>
          </a:prstGeom>
        </p:spPr>
      </p:pic>
      <p:grpSp>
        <p:nvGrpSpPr>
          <p:cNvPr id="26" name="组合 25"/>
          <p:cNvGrpSpPr/>
          <p:nvPr/>
        </p:nvGrpSpPr>
        <p:grpSpPr>
          <a:xfrm>
            <a:off x="3845460" y="2752866"/>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grpSp>
        <p:nvGrpSpPr>
          <p:cNvPr id="29" name="组合 28"/>
          <p:cNvGrpSpPr/>
          <p:nvPr/>
        </p:nvGrpSpPr>
        <p:grpSpPr>
          <a:xfrm>
            <a:off x="3906672" y="4109425"/>
            <a:ext cx="912438" cy="800059"/>
            <a:chOff x="1651766" y="1330974"/>
            <a:chExt cx="1006894" cy="882881"/>
          </a:xfrm>
        </p:grpSpPr>
        <p:sp>
          <p:nvSpPr>
            <p:cNvPr id="30" name="椭圆 29"/>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1" name="TextBox 10"/>
            <p:cNvSpPr txBox="1"/>
            <p:nvPr/>
          </p:nvSpPr>
          <p:spPr>
            <a:xfrm>
              <a:off x="1651766" y="1330974"/>
              <a:ext cx="1006894" cy="849093"/>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4400" b="0" i="0" u="none" strike="noStrike" kern="0" cap="none" spc="-150" normalizeH="0" baseline="0" noProof="0" dirty="0">
                  <a:ln>
                    <a:noFill/>
                  </a:ln>
                  <a:solidFill>
                    <a:srgbClr val="FFF2B1"/>
                  </a:solidFill>
                  <a:effectLst/>
                  <a:uLnTx/>
                  <a:uFillTx/>
                  <a:latin typeface="+mn-lt"/>
                  <a:ea typeface="+mn-ea"/>
                  <a:cs typeface="+mn-ea"/>
                  <a:sym typeface="+mn-lt"/>
                </a:rPr>
                <a:t>2</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3" presetClass="entr" presetSubtype="288"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strVal val="4/3*#ppt_w"/>
                                              </p:val>
                                            </p:tav>
                                            <p:tav tm="100000">
                                              <p:val>
                                                <p:strVal val="#ppt_w"/>
                                              </p:val>
                                            </p:tav>
                                          </p:tavLst>
                                        </p:anim>
                                        <p:anim calcmode="lin" valueType="num">
                                          <p:cBhvr>
                                            <p:cTn id="31" dur="500" fill="hold"/>
                                            <p:tgtEl>
                                              <p:spTgt spid="26"/>
                                            </p:tgtEl>
                                            <p:attrNameLst>
                                              <p:attrName>ppt_h</p:attrName>
                                            </p:attrNameLst>
                                          </p:cBhvr>
                                          <p:tavLst>
                                            <p:tav tm="0">
                                              <p:val>
                                                <p:strVal val="4/3*#ppt_h"/>
                                              </p:val>
                                            </p:tav>
                                            <p:tav tm="100000">
                                              <p:val>
                                                <p:strVal val="#ppt_h"/>
                                              </p:val>
                                            </p:tav>
                                          </p:tavLst>
                                        </p:anim>
                                      </p:childTnLst>
                                    </p:cTn>
                                  </p:par>
                                  <p:par>
                                    <p:cTn id="32" presetID="23" presetClass="entr" presetSubtype="28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4/3*#ppt_w"/>
                                              </p:val>
                                            </p:tav>
                                            <p:tav tm="100000">
                                              <p:val>
                                                <p:strVal val="#ppt_w"/>
                                              </p:val>
                                            </p:tav>
                                          </p:tavLst>
                                        </p:anim>
                                        <p:anim calcmode="lin" valueType="num">
                                          <p:cBhvr>
                                            <p:cTn id="35"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3" presetClass="entr" presetSubtype="288"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strVal val="4/3*#ppt_w"/>
                                              </p:val>
                                            </p:tav>
                                            <p:tav tm="100000">
                                              <p:val>
                                                <p:strVal val="#ppt_w"/>
                                              </p:val>
                                            </p:tav>
                                          </p:tavLst>
                                        </p:anim>
                                        <p:anim calcmode="lin" valueType="num">
                                          <p:cBhvr>
                                            <p:cTn id="31" dur="500" fill="hold"/>
                                            <p:tgtEl>
                                              <p:spTgt spid="26"/>
                                            </p:tgtEl>
                                            <p:attrNameLst>
                                              <p:attrName>ppt_h</p:attrName>
                                            </p:attrNameLst>
                                          </p:cBhvr>
                                          <p:tavLst>
                                            <p:tav tm="0">
                                              <p:val>
                                                <p:strVal val="4/3*#ppt_h"/>
                                              </p:val>
                                            </p:tav>
                                            <p:tav tm="100000">
                                              <p:val>
                                                <p:strVal val="#ppt_h"/>
                                              </p:val>
                                            </p:tav>
                                          </p:tavLst>
                                        </p:anim>
                                      </p:childTnLst>
                                    </p:cTn>
                                  </p:par>
                                  <p:par>
                                    <p:cTn id="32" presetID="23" presetClass="entr" presetSubtype="28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4/3*#ppt_w"/>
                                              </p:val>
                                            </p:tav>
                                            <p:tav tm="100000">
                                              <p:val>
                                                <p:strVal val="#ppt_w"/>
                                              </p:val>
                                            </p:tav>
                                          </p:tavLst>
                                        </p:anim>
                                        <p:anim calcmode="lin" valueType="num">
                                          <p:cBhvr>
                                            <p:cTn id="35"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grpSp>
        <p:nvGrpSpPr>
          <p:cNvPr id="5" name="Group 4"/>
          <p:cNvGrpSpPr>
            <a:grpSpLocks noChangeAspect="1"/>
          </p:cNvGrpSpPr>
          <p:nvPr/>
        </p:nvGrpSpPr>
        <p:grpSpPr bwMode="auto">
          <a:xfrm>
            <a:off x="953752" y="669827"/>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987621" y="559028"/>
            <a:ext cx="9062576"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课程答疑（</a:t>
            </a:r>
            <a:r>
              <a:rPr lang="zh-CN" altLang="en-US" sz="2400" b="1" dirty="0">
                <a:solidFill>
                  <a:srgbClr val="C00000"/>
                </a:solidFill>
                <a:cs typeface="+mn-ea"/>
                <a:sym typeface="+mn-lt"/>
              </a:rPr>
              <a:t>进入课程</a:t>
            </a:r>
            <a:r>
              <a:rPr lang="en-US" altLang="zh-CN" sz="2400" b="1" dirty="0">
                <a:solidFill>
                  <a:srgbClr val="C00000"/>
                </a:solidFill>
                <a:cs typeface="+mn-ea"/>
                <a:sym typeface="+mn-lt"/>
              </a:rPr>
              <a:t>-</a:t>
            </a:r>
            <a:r>
              <a:rPr lang="zh-CN" altLang="en-US" sz="2400" b="1" dirty="0">
                <a:solidFill>
                  <a:srgbClr val="C00000"/>
                </a:solidFill>
                <a:cs typeface="+mn-ea"/>
                <a:sym typeface="+mn-lt"/>
              </a:rPr>
              <a:t>讨论</a:t>
            </a:r>
            <a:r>
              <a:rPr lang="en-US" altLang="zh-CN" sz="2400" b="1" dirty="0">
                <a:solidFill>
                  <a:srgbClr val="C00000"/>
                </a:solidFill>
                <a:cs typeface="+mn-ea"/>
                <a:sym typeface="+mn-lt"/>
              </a:rPr>
              <a:t>-</a:t>
            </a:r>
            <a:r>
              <a:rPr lang="zh-CN" altLang="en-US" sz="2400" b="1" dirty="0">
                <a:solidFill>
                  <a:srgbClr val="C00000"/>
                </a:solidFill>
                <a:cs typeface="+mn-ea"/>
                <a:sym typeface="+mn-lt"/>
              </a:rPr>
              <a:t>进入讨论区</a:t>
            </a:r>
            <a:r>
              <a:rPr lang="zh-CN" altLang="en-US" sz="3200" b="1" dirty="0">
                <a:solidFill>
                  <a:srgbClr val="C00000"/>
                </a:solidFill>
                <a:cs typeface="+mn-ea"/>
                <a:sym typeface="+mn-lt"/>
              </a:rPr>
              <a:t>）</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tretch>
            <a:fillRect/>
          </a:stretch>
        </p:blipFill>
        <p:spPr>
          <a:xfrm>
            <a:off x="1360471" y="1335459"/>
            <a:ext cx="9845856" cy="521074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grpSp>
        <p:nvGrpSpPr>
          <p:cNvPr id="5" name="Group 4"/>
          <p:cNvGrpSpPr>
            <a:grpSpLocks noChangeAspect="1"/>
          </p:cNvGrpSpPr>
          <p:nvPr/>
        </p:nvGrpSpPr>
        <p:grpSpPr bwMode="auto">
          <a:xfrm>
            <a:off x="953752" y="669827"/>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987621" y="559028"/>
            <a:ext cx="9062576"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课程答疑（</a:t>
            </a:r>
            <a:r>
              <a:rPr lang="zh-CN" altLang="en-US" sz="2400" b="1" dirty="0">
                <a:solidFill>
                  <a:srgbClr val="C00000"/>
                </a:solidFill>
                <a:cs typeface="+mn-ea"/>
                <a:sym typeface="+mn-lt"/>
              </a:rPr>
              <a:t>进入课程</a:t>
            </a:r>
            <a:r>
              <a:rPr lang="en-US" altLang="zh-CN" sz="2400" b="1" dirty="0">
                <a:solidFill>
                  <a:srgbClr val="C00000"/>
                </a:solidFill>
                <a:cs typeface="+mn-ea"/>
                <a:sym typeface="+mn-lt"/>
              </a:rPr>
              <a:t>-</a:t>
            </a:r>
            <a:r>
              <a:rPr lang="zh-CN" altLang="en-US" sz="2400" b="1" dirty="0">
                <a:solidFill>
                  <a:srgbClr val="C00000"/>
                </a:solidFill>
                <a:cs typeface="+mn-ea"/>
                <a:sym typeface="+mn-lt"/>
              </a:rPr>
              <a:t>讨论</a:t>
            </a:r>
            <a:r>
              <a:rPr lang="en-US" altLang="zh-CN" sz="2400" b="1" dirty="0">
                <a:solidFill>
                  <a:srgbClr val="C00000"/>
                </a:solidFill>
                <a:cs typeface="+mn-ea"/>
                <a:sym typeface="+mn-lt"/>
              </a:rPr>
              <a:t>-</a:t>
            </a:r>
            <a:r>
              <a:rPr lang="zh-CN" altLang="en-US" sz="2400" b="1" dirty="0">
                <a:solidFill>
                  <a:srgbClr val="C00000"/>
                </a:solidFill>
                <a:cs typeface="+mn-ea"/>
                <a:sym typeface="+mn-lt"/>
              </a:rPr>
              <a:t>进入讨论区</a:t>
            </a:r>
            <a:r>
              <a:rPr lang="zh-CN" altLang="en-US" sz="3200" b="1" dirty="0">
                <a:solidFill>
                  <a:srgbClr val="C00000"/>
                </a:solidFill>
                <a:cs typeface="+mn-ea"/>
                <a:sym typeface="+mn-lt"/>
              </a:rPr>
              <a:t>）</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tretch>
            <a:fillRect/>
          </a:stretch>
        </p:blipFill>
        <p:spPr>
          <a:xfrm>
            <a:off x="1235718" y="1292329"/>
            <a:ext cx="9987379" cy="52970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grpSp>
        <p:nvGrpSpPr>
          <p:cNvPr id="5" name="Group 4"/>
          <p:cNvGrpSpPr>
            <a:grpSpLocks noChangeAspect="1"/>
          </p:cNvGrpSpPr>
          <p:nvPr/>
        </p:nvGrpSpPr>
        <p:grpSpPr bwMode="auto">
          <a:xfrm>
            <a:off x="953752" y="669827"/>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987621" y="559028"/>
            <a:ext cx="9062576" cy="633187"/>
          </a:xfrm>
          <a:prstGeom prst="rect">
            <a:avLst/>
          </a:prstGeom>
        </p:spPr>
        <p:txBody>
          <a:bodyPr wrap="square">
            <a:spAutoFit/>
          </a:bodyPr>
          <a:lstStyle/>
          <a:p>
            <a:pPr lvl="0" eaLnBrk="0" fontAlgn="base" hangingPunct="0">
              <a:lnSpc>
                <a:spcPct val="120000"/>
              </a:lnSpc>
              <a:spcBef>
                <a:spcPct val="0"/>
              </a:spcBef>
              <a:spcAft>
                <a:spcPct val="0"/>
              </a:spcAft>
              <a:defRPr/>
            </a:pPr>
            <a:r>
              <a:rPr lang="zh-CN" altLang="en-US" sz="3200" b="1" dirty="0">
                <a:solidFill>
                  <a:srgbClr val="C00000"/>
                </a:solidFill>
                <a:cs typeface="+mn-ea"/>
                <a:sym typeface="+mn-lt"/>
              </a:rPr>
              <a:t>收看直播</a:t>
            </a:r>
            <a:r>
              <a:rPr lang="zh-CN" altLang="en-US" sz="2400" b="1" dirty="0">
                <a:solidFill>
                  <a:srgbClr val="C00000"/>
                </a:solidFill>
                <a:cs typeface="+mn-ea"/>
                <a:sym typeface="+mn-lt"/>
              </a:rPr>
              <a:t>（根据专业主任提供的直播课表按时参加）</a:t>
            </a:r>
            <a:endParaRPr lang="zh-CN" altLang="en-US" sz="24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stretch>
            <a:fillRect/>
          </a:stretch>
        </p:blipFill>
        <p:spPr>
          <a:xfrm>
            <a:off x="1405555" y="1410222"/>
            <a:ext cx="9370130" cy="50962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85015" y="2855684"/>
            <a:ext cx="5532284" cy="1200329"/>
          </a:xfrm>
          <a:prstGeom prst="rect">
            <a:avLst/>
          </a:prstGeom>
        </p:spPr>
        <p:txBody>
          <a:bodyPr wrap="none">
            <a:spAutoFit/>
          </a:bodyPr>
          <a:lstStyle/>
          <a:p>
            <a:pPr lvl="0" algn="ctr">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考  核  方  式</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第四部分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70822"/>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46" name="PA-1022197"/>
          <p:cNvCxnSpPr/>
          <p:nvPr>
            <p:custDataLst>
              <p:tags r:id="rId2"/>
            </p:custDataLst>
          </p:nvPr>
        </p:nvCxnSpPr>
        <p:spPr>
          <a:xfrm>
            <a:off x="901915" y="4493673"/>
            <a:ext cx="0" cy="19312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554" y="1684458"/>
            <a:ext cx="9617259" cy="403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聚焦知识引导</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16" y="2226206"/>
            <a:ext cx="3076575" cy="407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8442265" y="1325271"/>
            <a:ext cx="3454400" cy="830997"/>
          </a:xfrm>
          <a:prstGeom prst="rect">
            <a:avLst/>
          </a:prstGeom>
          <a:noFill/>
        </p:spPr>
        <p:txBody>
          <a:bodyPr wrap="square" rtlCol="0">
            <a:spAutoFit/>
          </a:bodyPr>
          <a:lstStyle/>
          <a:p>
            <a:r>
              <a:rPr lang="zh-CN" altLang="en-US" sz="2400" b="1" dirty="0">
                <a:solidFill>
                  <a:srgbClr val="FF0000"/>
                </a:solidFill>
              </a:rPr>
              <a:t>七个章节的“专题测验”，占比</a:t>
            </a:r>
            <a:r>
              <a:rPr lang="en-US" altLang="zh-CN" sz="2400" b="1" dirty="0">
                <a:solidFill>
                  <a:srgbClr val="FF0000"/>
                </a:solidFill>
              </a:rPr>
              <a:t>50:%</a:t>
            </a:r>
            <a:endParaRPr lang="zh-CN" altLang="en-US" sz="2400" b="1" dirty="0">
              <a:solidFill>
                <a:srgbClr val="FF0000"/>
              </a:solidFill>
            </a:endParaRPr>
          </a:p>
        </p:txBody>
      </p:sp>
      <p:pic>
        <p:nvPicPr>
          <p:cNvPr id="11" name="图片 10"/>
          <p:cNvPicPr>
            <a:picLocks noChangeAspect="1"/>
          </p:cNvPicPr>
          <p:nvPr/>
        </p:nvPicPr>
        <p:blipFill>
          <a:blip r:embed="rId3"/>
          <a:stretch>
            <a:fillRect/>
          </a:stretch>
        </p:blipFill>
        <p:spPr>
          <a:xfrm>
            <a:off x="4061931" y="2343388"/>
            <a:ext cx="6406562" cy="369114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21" name="文本框 20"/>
          <p:cNvSpPr txBox="1"/>
          <p:nvPr/>
        </p:nvSpPr>
        <p:spPr>
          <a:xfrm>
            <a:off x="2542124" y="1937253"/>
            <a:ext cx="7538178" cy="3046988"/>
          </a:xfrm>
          <a:prstGeom prst="rect">
            <a:avLst/>
          </a:prstGeom>
          <a:noFill/>
          <a:ln>
            <a:noFill/>
          </a:ln>
        </p:spPr>
        <p:txBody>
          <a:bodyPr wrap="square" rtlCol="0">
            <a:spAutoFit/>
          </a:bodyPr>
          <a:lstStyle/>
          <a:p>
            <a:r>
              <a:rPr lang="zh-CN" altLang="en-US" sz="2400" b="1" dirty="0">
                <a:solidFill>
                  <a:srgbClr val="FFC000"/>
                </a:solidFill>
              </a:rPr>
              <a:t>你怎样理解中国特色社会主义？</a:t>
            </a:r>
            <a:endParaRPr lang="zh-CN" altLang="en-US" sz="2400" b="1" dirty="0">
              <a:solidFill>
                <a:srgbClr val="FFC000"/>
              </a:solidFill>
            </a:endParaRPr>
          </a:p>
          <a:p>
            <a:r>
              <a:rPr lang="zh-CN" altLang="en-US" sz="2400" b="1" dirty="0">
                <a:solidFill>
                  <a:srgbClr val="FFC000"/>
                </a:solidFill>
              </a:rPr>
              <a:t>你是否知道中国特色社会主义已经进入新时代？</a:t>
            </a:r>
            <a:endParaRPr lang="zh-CN" altLang="en-US" sz="2400" b="1" dirty="0">
              <a:solidFill>
                <a:srgbClr val="FFC000"/>
              </a:solidFill>
            </a:endParaRPr>
          </a:p>
          <a:p>
            <a:r>
              <a:rPr lang="zh-CN" altLang="en-US" sz="2400" b="1" dirty="0">
                <a:solidFill>
                  <a:srgbClr val="FFC000"/>
                </a:solidFill>
              </a:rPr>
              <a:t>你是否知道新时代意味着什么？</a:t>
            </a:r>
            <a:endParaRPr lang="zh-CN" altLang="en-US" sz="2400" b="1" dirty="0">
              <a:solidFill>
                <a:srgbClr val="FFC000"/>
              </a:solidFill>
            </a:endParaRPr>
          </a:p>
          <a:p>
            <a:r>
              <a:rPr lang="zh-CN" altLang="en-US" sz="2400" b="1" dirty="0">
                <a:solidFill>
                  <a:srgbClr val="FFC000"/>
                </a:solidFill>
              </a:rPr>
              <a:t>你是否知道作为时代新人应该如何提高自己的思想道德素质和法治素养？</a:t>
            </a:r>
            <a:endParaRPr lang="zh-CN" altLang="en-US" sz="2400" b="1" dirty="0">
              <a:solidFill>
                <a:srgbClr val="FFC000"/>
              </a:solidFill>
            </a:endParaRPr>
          </a:p>
          <a:p>
            <a:r>
              <a:rPr lang="zh-CN" altLang="en-US" sz="2400" b="1" dirty="0">
                <a:solidFill>
                  <a:srgbClr val="FFC000"/>
                </a:solidFill>
              </a:rPr>
              <a:t>那么，</a:t>
            </a:r>
            <a:r>
              <a:rPr lang="en-US" altLang="zh-CN" sz="2400" b="1" dirty="0">
                <a:solidFill>
                  <a:srgbClr val="FFC000"/>
                </a:solidFill>
              </a:rPr>
              <a:t>《</a:t>
            </a:r>
            <a:r>
              <a:rPr lang="zh-CN" altLang="en-US" sz="2400" b="1" dirty="0">
                <a:solidFill>
                  <a:srgbClr val="FFC000"/>
                </a:solidFill>
              </a:rPr>
              <a:t>思想道德与法治</a:t>
            </a:r>
            <a:r>
              <a:rPr lang="en-US" altLang="zh-CN" sz="2400" b="1" dirty="0">
                <a:solidFill>
                  <a:srgbClr val="FFC000"/>
                </a:solidFill>
              </a:rPr>
              <a:t>》</a:t>
            </a:r>
            <a:r>
              <a:rPr lang="zh-CN" altLang="en-US" sz="2400" b="1" dirty="0">
                <a:solidFill>
                  <a:srgbClr val="FFC000"/>
                </a:solidFill>
              </a:rPr>
              <a:t>这门课将通过精美的微电影和精炼的文字解读带你走进新时代，帮助你提高思想道德素质和法治素养，成为堪当民族复兴重任的时代新人。</a:t>
            </a:r>
            <a:endParaRPr lang="zh-CN" altLang="en-US" sz="2400" b="1" dirty="0">
              <a:solidFill>
                <a:srgbClr val="FFC000"/>
              </a:solidFill>
            </a:endParaRPr>
          </a:p>
        </p:txBody>
      </p:sp>
      <p:sp>
        <p:nvSpPr>
          <p:cNvPr id="24" name="文本框 23"/>
          <p:cNvSpPr txBox="1"/>
          <p:nvPr/>
        </p:nvSpPr>
        <p:spPr>
          <a:xfrm>
            <a:off x="2542124" y="998424"/>
            <a:ext cx="6949780" cy="769441"/>
          </a:xfrm>
          <a:prstGeom prst="rect">
            <a:avLst/>
          </a:prstGeom>
          <a:noFill/>
          <a:ln>
            <a:noFill/>
          </a:ln>
        </p:spPr>
        <p:txBody>
          <a:bodyPr wrap="square" rtlCol="0">
            <a:spAutoFit/>
          </a:bodyPr>
          <a:lstStyle/>
          <a:p>
            <a:pPr marL="0" marR="0" lvl="0" algn="ctr" defTabSz="914400" rtl="0" eaLnBrk="1" fontAlgn="auto" latinLnBrk="0" hangingPunct="1">
              <a:spcBef>
                <a:spcPts val="0"/>
              </a:spcBef>
              <a:spcAft>
                <a:spcPts val="0"/>
              </a:spcAft>
              <a:buClrTx/>
              <a:buSzTx/>
              <a:buFontTx/>
              <a:buNone/>
              <a:defRPr/>
            </a:pPr>
            <a:r>
              <a:rPr lang="zh-CN" altLang="en-US" sz="4400" b="1" dirty="0">
                <a:solidFill>
                  <a:srgbClr val="FFF2B1"/>
                </a:solidFill>
                <a:latin typeface="汉仪雅酷黑 75W" panose="020B0804020202020204" pitchFamily="34" charset="-122"/>
                <a:ea typeface="汉仪雅酷黑 75W" panose="020B0804020202020204" pitchFamily="34" charset="-122"/>
                <a:cs typeface="+mn-ea"/>
                <a:sym typeface="+mn-lt"/>
              </a:rPr>
              <a:t>前    言</a:t>
            </a:r>
            <a:endParaRPr kumimoji="0" lang="zh-CN" altLang="en-US" sz="4400" b="1" i="0" u="none" strike="noStrike" kern="120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2" presetClass="entr" presetSubtype="1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0-#ppt_w/2"/>
                                          </p:val>
                                        </p:tav>
                                        <p:tav tm="100000">
                                          <p:val>
                                            <p:strVal val="#ppt_x"/>
                                          </p:val>
                                        </p:tav>
                                      </p:tavLst>
                                    </p:anim>
                                    <p:anim calcmode="lin" valueType="num">
                                      <p:cBhvr additive="base">
                                        <p:cTn id="29" dur="75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2000"/>
                                        <p:tgtEl>
                                          <p:spTgt spid="24"/>
                                        </p:tgtEl>
                                      </p:cBhvr>
                                    </p:animEffect>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聚焦知识引导</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5828144" y="2961306"/>
            <a:ext cx="6088634" cy="757130"/>
            <a:chOff x="422901" y="1425182"/>
            <a:chExt cx="6487331" cy="826029"/>
          </a:xfrm>
        </p:grpSpPr>
        <p:sp>
          <p:nvSpPr>
            <p:cNvPr id="18" name="文本框 22"/>
            <p:cNvSpPr txBox="1">
              <a:spLocks noChangeArrowheads="1"/>
            </p:cNvSpPr>
            <p:nvPr/>
          </p:nvSpPr>
          <p:spPr bwMode="auto">
            <a:xfrm>
              <a:off x="434054" y="1425182"/>
              <a:ext cx="6476178" cy="82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3600" b="1" dirty="0">
                  <a:solidFill>
                    <a:srgbClr val="C00000"/>
                  </a:solidFill>
                  <a:cs typeface="+mn-ea"/>
                  <a:sym typeface="+mn-lt"/>
                </a:rPr>
                <a:t>社会实践</a:t>
              </a:r>
              <a:endParaRPr lang="zh-CN" altLang="en-US" sz="3600" b="1" dirty="0">
                <a:solidFill>
                  <a:srgbClr val="C00000"/>
                </a:solidFill>
                <a:cs typeface="+mn-ea"/>
                <a:sym typeface="+mn-lt"/>
              </a:endParaRPr>
            </a:p>
          </p:txBody>
        </p:sp>
        <p:cxnSp>
          <p:nvCxnSpPr>
            <p:cNvPr id="19" name="直接连接符 18"/>
            <p:cNvCxnSpPr/>
            <p:nvPr/>
          </p:nvCxnSpPr>
          <p:spPr>
            <a:xfrm>
              <a:off x="422901" y="1696104"/>
              <a:ext cx="0" cy="284186"/>
            </a:xfrm>
            <a:prstGeom prst="line">
              <a:avLst/>
            </a:prstGeom>
            <a:noFill/>
            <a:ln w="38100" cap="flat" cmpd="sng" algn="ctr">
              <a:solidFill>
                <a:srgbClr val="C00000"/>
              </a:solidFill>
              <a:prstDash val="solid"/>
              <a:miter lim="800000"/>
            </a:ln>
            <a:effectLst/>
          </p:spPr>
        </p:cxnSp>
      </p:grpSp>
      <p:grpSp>
        <p:nvGrpSpPr>
          <p:cNvPr id="21" name="组合 20"/>
          <p:cNvGrpSpPr/>
          <p:nvPr/>
        </p:nvGrpSpPr>
        <p:grpSpPr bwMode="auto">
          <a:xfrm>
            <a:off x="5828144" y="4311709"/>
            <a:ext cx="6125897" cy="757130"/>
            <a:chOff x="383197" y="1451930"/>
            <a:chExt cx="6527035" cy="826029"/>
          </a:xfrm>
        </p:grpSpPr>
        <p:sp>
          <p:nvSpPr>
            <p:cNvPr id="23" name="文本框 22"/>
            <p:cNvSpPr txBox="1">
              <a:spLocks noChangeArrowheads="1"/>
            </p:cNvSpPr>
            <p:nvPr/>
          </p:nvSpPr>
          <p:spPr bwMode="auto">
            <a:xfrm>
              <a:off x="434054" y="1451930"/>
              <a:ext cx="6476178" cy="82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3600" b="1" dirty="0">
                  <a:solidFill>
                    <a:srgbClr val="C00000"/>
                  </a:solidFill>
                  <a:cs typeface="+mn-ea"/>
                  <a:sym typeface="+mn-lt"/>
                </a:rPr>
                <a:t>大作业</a:t>
              </a:r>
              <a:endParaRPr lang="zh-CN" altLang="en-US" sz="3600" b="1" dirty="0">
                <a:solidFill>
                  <a:srgbClr val="C00000"/>
                </a:solidFill>
                <a:cs typeface="+mn-ea"/>
                <a:sym typeface="+mn-lt"/>
              </a:endParaRPr>
            </a:p>
          </p:txBody>
        </p:sp>
        <p:cxnSp>
          <p:nvCxnSpPr>
            <p:cNvPr id="24" name="直接连接符 23"/>
            <p:cNvCxnSpPr/>
            <p:nvPr/>
          </p:nvCxnSpPr>
          <p:spPr>
            <a:xfrm>
              <a:off x="383197" y="1727053"/>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815053" y="2955150"/>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grpSp>
        <p:nvGrpSpPr>
          <p:cNvPr id="29" name="组合 28"/>
          <p:cNvGrpSpPr/>
          <p:nvPr/>
        </p:nvGrpSpPr>
        <p:grpSpPr>
          <a:xfrm>
            <a:off x="4876265" y="4311709"/>
            <a:ext cx="912438" cy="800059"/>
            <a:chOff x="1651766" y="1330974"/>
            <a:chExt cx="1006894" cy="882881"/>
          </a:xfrm>
        </p:grpSpPr>
        <p:sp>
          <p:nvSpPr>
            <p:cNvPr id="30" name="椭圆 29"/>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1" name="TextBox 10"/>
            <p:cNvSpPr txBox="1"/>
            <p:nvPr/>
          </p:nvSpPr>
          <p:spPr>
            <a:xfrm>
              <a:off x="1651766" y="1330974"/>
              <a:ext cx="1006894" cy="849093"/>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4400" b="0" i="0" u="none" strike="noStrike" kern="0" cap="none" spc="-150" normalizeH="0" baseline="0" noProof="0" dirty="0">
                  <a:ln>
                    <a:noFill/>
                  </a:ln>
                  <a:solidFill>
                    <a:srgbClr val="FFF2B1"/>
                  </a:solidFill>
                  <a:effectLst/>
                  <a:uLnTx/>
                  <a:uFillTx/>
                  <a:latin typeface="+mn-lt"/>
                  <a:ea typeface="+mn-ea"/>
                  <a:cs typeface="+mn-ea"/>
                  <a:sym typeface="+mn-lt"/>
                </a:rPr>
                <a:t>2</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706" y="2234587"/>
            <a:ext cx="336325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3" presetClass="entr" presetSubtype="28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strVal val="4/3*#ppt_w"/>
                                              </p:val>
                                            </p:tav>
                                            <p:tav tm="100000">
                                              <p:val>
                                                <p:strVal val="#ppt_w"/>
                                              </p:val>
                                            </p:tav>
                                          </p:tavLst>
                                        </p:anim>
                                        <p:anim calcmode="lin" valueType="num">
                                          <p:cBhvr>
                                            <p:cTn id="27" dur="500" fill="hold"/>
                                            <p:tgtEl>
                                              <p:spTgt spid="26"/>
                                            </p:tgtEl>
                                            <p:attrNameLst>
                                              <p:attrName>ppt_h</p:attrName>
                                            </p:attrNameLst>
                                          </p:cBhvr>
                                          <p:tavLst>
                                            <p:tav tm="0">
                                              <p:val>
                                                <p:strVal val="4/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strVal val="4/3*#ppt_w"/>
                                              </p:val>
                                            </p:tav>
                                            <p:tav tm="100000">
                                              <p:val>
                                                <p:strVal val="#ppt_w"/>
                                              </p:val>
                                            </p:tav>
                                          </p:tavLst>
                                        </p:anim>
                                        <p:anim calcmode="lin" valueType="num">
                                          <p:cBhvr>
                                            <p:cTn id="31"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3" presetClass="entr" presetSubtype="28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strVal val="4/3*#ppt_w"/>
                                              </p:val>
                                            </p:tav>
                                            <p:tav tm="100000">
                                              <p:val>
                                                <p:strVal val="#ppt_w"/>
                                              </p:val>
                                            </p:tav>
                                          </p:tavLst>
                                        </p:anim>
                                        <p:anim calcmode="lin" valueType="num">
                                          <p:cBhvr>
                                            <p:cTn id="27" dur="500" fill="hold"/>
                                            <p:tgtEl>
                                              <p:spTgt spid="26"/>
                                            </p:tgtEl>
                                            <p:attrNameLst>
                                              <p:attrName>ppt_h</p:attrName>
                                            </p:attrNameLst>
                                          </p:cBhvr>
                                          <p:tavLst>
                                            <p:tav tm="0">
                                              <p:val>
                                                <p:strVal val="4/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strVal val="4/3*#ppt_w"/>
                                              </p:val>
                                            </p:tav>
                                            <p:tav tm="100000">
                                              <p:val>
                                                <p:strVal val="#ppt_w"/>
                                              </p:val>
                                            </p:tav>
                                          </p:tavLst>
                                        </p:anim>
                                        <p:anim calcmode="lin" valueType="num">
                                          <p:cBhvr>
                                            <p:cTn id="31"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ym typeface="+mn-ea"/>
              </a:rPr>
              <a:t>任务要求：在规定时间内完成分部组织的社会实践教学任任务要求：在规定时间内完成分部组织的社会实践教学任务，撰写社会实践报告并上传，该任务占课程综合成绩的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b="1" dirty="0">
              <a:solidFill>
                <a:srgbClr val="FF0000"/>
              </a:solidFill>
            </a:endParaRPr>
          </a:p>
          <a:p>
            <a:pPr algn="ctr"/>
            <a:r>
              <a:rPr lang="zh-CN" altLang="en-US" dirty="0">
                <a:sym typeface="+mn-ea"/>
              </a:rPr>
              <a:t>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81990"/>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zh-CN" sz="3200" b="1" dirty="0">
                <a:solidFill>
                  <a:srgbClr val="C00000"/>
                </a:solidFill>
                <a:cs typeface="+mn-ea"/>
                <a:sym typeface="+mn-lt"/>
              </a:rPr>
              <a:t>社会实践要求</a:t>
            </a:r>
            <a:endParaRPr lang="zh-CN" altLang="zh-CN"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22680" y="2325370"/>
            <a:ext cx="10596245" cy="3961130"/>
          </a:xfrm>
          <a:prstGeom prst="rect">
            <a:avLst/>
          </a:prstGeom>
          <a:noFill/>
        </p:spPr>
        <p:txBody>
          <a:bodyPr wrap="square" rtlCol="0">
            <a:noAutofit/>
          </a:bodyPr>
          <a:p>
            <a:r>
              <a:rPr lang="zh-CN" altLang="en-US" sz="4800" b="1" dirty="0">
                <a:sym typeface="+mn-ea"/>
              </a:rPr>
              <a:t>任务要求：在规定时间内完成分部组织的社会实践教学任务，撰写社会实践报告并上传，该任务占课程综合成绩的</a:t>
            </a:r>
            <a:r>
              <a:rPr lang="en-US" altLang="zh-CN" sz="4800" b="1" dirty="0">
                <a:sym typeface="+mn-ea"/>
              </a:rPr>
              <a:t>20%</a:t>
            </a:r>
            <a:r>
              <a:rPr lang="zh-CN" altLang="en-US" sz="4800" b="1" dirty="0">
                <a:sym typeface="+mn-ea"/>
              </a:rPr>
              <a:t>。</a:t>
            </a:r>
            <a:endParaRPr lang="zh-CN" altLang="en-US" sz="4800" b="1" dirty="0">
              <a:sym typeface="+mn-ea"/>
            </a:endParaRPr>
          </a:p>
          <a:p>
            <a:endParaRPr lang="zh-CN" altLang="en-US" sz="4800" b="1"/>
          </a:p>
          <a:p>
            <a:endParaRPr lang="zh-CN" altLang="en-US" sz="4800" b="1"/>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ym typeface="+mn-ea"/>
              </a:rPr>
              <a:t>任务要求：在规定时间内完成分部组织的社会实践教学任任务要求：在规定时间内完成分部组织的社会实践教学任务，撰写社会实践报告并上传，该任务占课程综合成绩的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b="1" dirty="0">
              <a:solidFill>
                <a:srgbClr val="FF0000"/>
              </a:solidFill>
            </a:endParaRPr>
          </a:p>
          <a:p>
            <a:pPr algn="ctr"/>
            <a:r>
              <a:rPr lang="zh-CN" altLang="en-US" dirty="0">
                <a:sym typeface="+mn-ea"/>
              </a:rPr>
              <a:t>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6" name="Freeform 5"/>
          <p:cNvSpPr/>
          <p:nvPr/>
        </p:nvSpPr>
        <p:spPr bwMode="auto">
          <a:xfrm>
            <a:off x="1171575" y="1012825"/>
            <a:ext cx="621665" cy="46164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889635" y="1075690"/>
            <a:ext cx="233045" cy="38798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8" name="矩形 7"/>
          <p:cNvSpPr/>
          <p:nvPr/>
        </p:nvSpPr>
        <p:spPr>
          <a:xfrm>
            <a:off x="2337506" y="393416"/>
            <a:ext cx="6094324" cy="681990"/>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zh-CN" sz="3200" b="1" dirty="0">
                <a:solidFill>
                  <a:srgbClr val="C00000"/>
                </a:solidFill>
                <a:cs typeface="+mn-ea"/>
                <a:sym typeface="+mn-lt"/>
              </a:rPr>
              <a:t>社会实践要求</a:t>
            </a:r>
            <a:endParaRPr lang="zh-CN" altLang="zh-CN" sz="3200" b="1" dirty="0">
              <a:solidFill>
                <a:srgbClr val="C00000"/>
              </a:solidFill>
              <a:cs typeface="+mn-ea"/>
              <a:sym typeface="+mn-lt"/>
            </a:endParaRPr>
          </a:p>
        </p:txBody>
      </p:sp>
      <p:cxnSp>
        <p:nvCxnSpPr>
          <p:cNvPr id="9" name="直接连接符 8"/>
          <p:cNvCxnSpPr/>
          <p:nvPr/>
        </p:nvCxnSpPr>
        <p:spPr>
          <a:xfrm>
            <a:off x="2157521" y="1159437"/>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57521" y="124363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22680" y="1489075"/>
            <a:ext cx="10596245" cy="4797425"/>
          </a:xfrm>
          <a:prstGeom prst="rect">
            <a:avLst/>
          </a:prstGeom>
          <a:noFill/>
        </p:spPr>
        <p:txBody>
          <a:bodyPr wrap="square" rtlCol="0">
            <a:noAutofit/>
          </a:bodyPr>
          <a:p>
            <a:endParaRPr lang="zh-CN" altLang="en-US" sz="2000" b="1" dirty="0">
              <a:sym typeface="+mn-ea"/>
            </a:endParaRPr>
          </a:p>
          <a:p>
            <a:r>
              <a:rPr lang="zh-CN" altLang="en-US" sz="2000" b="1" dirty="0">
                <a:sym typeface="+mn-ea"/>
              </a:rPr>
              <a:t>选题范围：（</a:t>
            </a:r>
            <a:r>
              <a:rPr lang="en-US" altLang="zh-CN" sz="2000" b="1" dirty="0">
                <a:sym typeface="+mn-ea"/>
              </a:rPr>
              <a:t>1</a:t>
            </a:r>
            <a:r>
              <a:rPr lang="zh-CN" altLang="en-US" sz="2000" b="1" dirty="0">
                <a:sym typeface="+mn-ea"/>
              </a:rPr>
              <a:t>）参观爱国主义教育基地，撰写观后感</a:t>
            </a:r>
            <a:endParaRPr lang="zh-CN" altLang="en-US" sz="2000" b="1" dirty="0">
              <a:sym typeface="+mn-ea"/>
            </a:endParaRPr>
          </a:p>
          <a:p>
            <a:r>
              <a:rPr lang="zh-CN" altLang="en-US" sz="2000" b="1" dirty="0">
                <a:sym typeface="+mn-ea"/>
              </a:rPr>
              <a:t>（</a:t>
            </a:r>
            <a:r>
              <a:rPr lang="en-US" altLang="zh-CN" sz="2000" b="1" dirty="0">
                <a:sym typeface="+mn-ea"/>
              </a:rPr>
              <a:t>2</a:t>
            </a:r>
            <a:r>
              <a:rPr lang="zh-CN" altLang="en-US" sz="2000" b="1" dirty="0">
                <a:sym typeface="+mn-ea"/>
              </a:rPr>
              <a:t>）观看爱国主义教育电影，撰写观后感</a:t>
            </a:r>
            <a:endParaRPr lang="zh-CN" altLang="en-US" sz="2000" b="1" dirty="0">
              <a:sym typeface="+mn-ea"/>
            </a:endParaRPr>
          </a:p>
          <a:p>
            <a:r>
              <a:rPr lang="zh-CN" altLang="en-US" sz="2000" b="1" dirty="0">
                <a:sym typeface="+mn-ea"/>
              </a:rPr>
              <a:t>（</a:t>
            </a:r>
            <a:r>
              <a:rPr lang="en-US" altLang="zh-CN" sz="2000" b="1" dirty="0">
                <a:sym typeface="+mn-ea"/>
              </a:rPr>
              <a:t>3)</a:t>
            </a:r>
            <a:r>
              <a:rPr lang="zh-CN" altLang="zh-CN" sz="2000" b="1" dirty="0">
                <a:sym typeface="+mn-ea"/>
              </a:rPr>
              <a:t>参加志愿者服务活动，撰写活动感受</a:t>
            </a:r>
            <a:endParaRPr lang="zh-CN" altLang="zh-CN" sz="2000" b="1" dirty="0">
              <a:sym typeface="+mn-ea"/>
            </a:endParaRPr>
          </a:p>
          <a:p>
            <a:r>
              <a:rPr lang="zh-CN" altLang="en-US" sz="2000" b="1" dirty="0">
                <a:sym typeface="+mn-ea"/>
              </a:rPr>
              <a:t>（</a:t>
            </a:r>
            <a:r>
              <a:rPr lang="en-US" altLang="zh-CN" sz="2000" b="1" dirty="0">
                <a:sym typeface="+mn-ea"/>
              </a:rPr>
              <a:t>4</a:t>
            </a:r>
            <a:r>
              <a:rPr lang="zh-CN" altLang="en-US" sz="2000" b="1" dirty="0">
                <a:sym typeface="+mn-ea"/>
              </a:rPr>
              <a:t>）访谈</a:t>
            </a:r>
            <a:r>
              <a:rPr lang="en-US" altLang="zh-CN" sz="2000" b="1" dirty="0">
                <a:sym typeface="+mn-ea"/>
              </a:rPr>
              <a:t>“</a:t>
            </a:r>
            <a:r>
              <a:rPr lang="zh-CN" altLang="en-US" sz="2000" b="1" dirty="0">
                <a:sym typeface="+mn-ea"/>
              </a:rPr>
              <a:t>平凡中的辉煌</a:t>
            </a:r>
            <a:r>
              <a:rPr lang="en-US" altLang="zh-CN" sz="2000" b="1" dirty="0">
                <a:sym typeface="+mn-ea"/>
              </a:rPr>
              <a:t>-</a:t>
            </a:r>
            <a:r>
              <a:rPr lang="zh-CN" altLang="en-US" sz="2000" b="1" dirty="0">
                <a:sym typeface="+mn-ea"/>
              </a:rPr>
              <a:t>身边的模范</a:t>
            </a:r>
            <a:r>
              <a:rPr lang="en-US" altLang="zh-CN" sz="2000" b="1" dirty="0">
                <a:sym typeface="+mn-ea"/>
              </a:rPr>
              <a:t>”</a:t>
            </a:r>
            <a:r>
              <a:rPr lang="zh-CN" altLang="en-US" sz="2000" b="1" dirty="0">
                <a:sym typeface="+mn-ea"/>
              </a:rPr>
              <a:t>，感受榜样的魅力，撰写报告</a:t>
            </a:r>
            <a:r>
              <a:rPr lang="en-US" altLang="zh-CN" sz="2000" b="1" dirty="0">
                <a:sym typeface="+mn-ea"/>
              </a:rPr>
              <a:t>‘</a:t>
            </a:r>
            <a:endParaRPr lang="en-US" altLang="zh-CN" sz="2000" b="1" dirty="0">
              <a:sym typeface="+mn-ea"/>
            </a:endParaRPr>
          </a:p>
          <a:p>
            <a:r>
              <a:rPr lang="zh-CN" altLang="en-US" sz="2000" b="1" dirty="0">
                <a:sym typeface="+mn-ea"/>
              </a:rPr>
              <a:t>（</a:t>
            </a:r>
            <a:r>
              <a:rPr lang="en-US" altLang="zh-CN" sz="2000" b="1" dirty="0">
                <a:sym typeface="+mn-ea"/>
              </a:rPr>
              <a:t>5</a:t>
            </a:r>
            <a:r>
              <a:rPr lang="zh-CN" altLang="en-US" sz="2000" b="1" dirty="0">
                <a:sym typeface="+mn-ea"/>
              </a:rPr>
              <a:t>）访谈共和国同龄人，感受中华人民共和国成立以来的沧桑巨变，撰写报告</a:t>
            </a:r>
            <a:endParaRPr lang="zh-CN" altLang="en-US" sz="2000" b="1" dirty="0">
              <a:sym typeface="+mn-ea"/>
            </a:endParaRPr>
          </a:p>
          <a:p>
            <a:r>
              <a:rPr lang="zh-CN" altLang="en-US" sz="2000" b="1" dirty="0">
                <a:sym typeface="+mn-ea"/>
              </a:rPr>
              <a:t>（</a:t>
            </a:r>
            <a:r>
              <a:rPr lang="en-US" altLang="zh-CN" sz="2000" b="1" dirty="0">
                <a:sym typeface="+mn-ea"/>
              </a:rPr>
              <a:t>6</a:t>
            </a:r>
            <a:r>
              <a:rPr lang="zh-CN" altLang="en-US" sz="2000" b="1" dirty="0">
                <a:sym typeface="+mn-ea"/>
              </a:rPr>
              <a:t>）感受改革开放成就，以</a:t>
            </a:r>
            <a:r>
              <a:rPr lang="en-US" altLang="zh-CN" sz="2000" b="1" dirty="0">
                <a:sym typeface="+mn-ea"/>
              </a:rPr>
              <a:t>“</a:t>
            </a:r>
            <a:r>
              <a:rPr lang="zh-CN" altLang="en-US" sz="2000" b="1" dirty="0">
                <a:sym typeface="+mn-ea"/>
              </a:rPr>
              <a:t>我看家乡变化大</a:t>
            </a:r>
            <a:r>
              <a:rPr lang="en-US" altLang="zh-CN" sz="2000" b="1" dirty="0">
                <a:sym typeface="+mn-ea"/>
              </a:rPr>
              <a:t>”</a:t>
            </a:r>
            <a:r>
              <a:rPr lang="zh-CN" altLang="en-US" sz="2000" b="1" dirty="0">
                <a:sym typeface="+mn-ea"/>
              </a:rPr>
              <a:t>为题，撰写报告</a:t>
            </a:r>
            <a:endParaRPr lang="zh-CN" altLang="en-US" sz="2000" b="1" dirty="0">
              <a:sym typeface="+mn-ea"/>
            </a:endParaRPr>
          </a:p>
          <a:p>
            <a:r>
              <a:rPr lang="zh-CN" altLang="en-US" sz="2000" b="1" dirty="0">
                <a:sym typeface="+mn-ea"/>
              </a:rPr>
              <a:t>（</a:t>
            </a:r>
            <a:r>
              <a:rPr lang="en-US" altLang="zh-CN" sz="2000" b="1" dirty="0">
                <a:sym typeface="+mn-ea"/>
              </a:rPr>
              <a:t>7</a:t>
            </a:r>
            <a:r>
              <a:rPr lang="zh-CN" altLang="en-US" sz="2000" b="1" dirty="0">
                <a:sym typeface="+mn-ea"/>
              </a:rPr>
              <a:t>）积极接受单位或社区等组织的与思想道德、法律和国家大证方针等相关的宣传教育，自觉利用</a:t>
            </a:r>
            <a:r>
              <a:rPr lang="en-US" altLang="zh-CN" sz="2000" b="1" dirty="0">
                <a:sym typeface="+mn-ea"/>
              </a:rPr>
              <a:t>“</a:t>
            </a:r>
            <a:r>
              <a:rPr lang="zh-CN" altLang="en-US" sz="2000" b="1" dirty="0">
                <a:sym typeface="+mn-ea"/>
              </a:rPr>
              <a:t>学习强国</a:t>
            </a:r>
            <a:r>
              <a:rPr lang="en-US" altLang="zh-CN" sz="2000" b="1" dirty="0">
                <a:sym typeface="+mn-ea"/>
              </a:rPr>
              <a:t>”</a:t>
            </a:r>
            <a:r>
              <a:rPr lang="zh-CN" altLang="en-US" sz="2000" b="1" dirty="0">
                <a:sym typeface="+mn-ea"/>
              </a:rPr>
              <a:t>平台进行学习并达到一定积分，撰写学习体会</a:t>
            </a:r>
            <a:endParaRPr lang="zh-CN" altLang="en-US" sz="2000" b="1" dirty="0">
              <a:sym typeface="+mn-ea"/>
            </a:endParaRPr>
          </a:p>
          <a:p>
            <a:r>
              <a:rPr lang="zh-CN" altLang="en-US" sz="2000" b="1" dirty="0">
                <a:sym typeface="+mn-ea"/>
              </a:rPr>
              <a:t>（</a:t>
            </a:r>
            <a:r>
              <a:rPr lang="en-US" altLang="zh-CN" sz="2000" b="1" dirty="0">
                <a:sym typeface="+mn-ea"/>
              </a:rPr>
              <a:t>8</a:t>
            </a:r>
            <a:r>
              <a:rPr lang="zh-CN" altLang="en-US" sz="2000" b="1" dirty="0">
                <a:sym typeface="+mn-ea"/>
              </a:rPr>
              <a:t>）结合丰富多彩的地方文化资源，开展传承家乡文化和传统美德的社会实践活动，撰写实践报告</a:t>
            </a:r>
            <a:endParaRPr lang="zh-CN" altLang="en-US" sz="2000" b="1" dirty="0">
              <a:sym typeface="+mn-ea"/>
            </a:endParaRPr>
          </a:p>
          <a:p>
            <a:r>
              <a:rPr lang="zh-CN" altLang="en-US" sz="2000" b="1" dirty="0">
                <a:sym typeface="+mn-ea"/>
              </a:rPr>
              <a:t>（</a:t>
            </a:r>
            <a:r>
              <a:rPr lang="en-US" altLang="zh-CN" sz="2000" b="1" dirty="0">
                <a:sym typeface="+mn-ea"/>
              </a:rPr>
              <a:t>9</a:t>
            </a:r>
            <a:r>
              <a:rPr lang="zh-CN" altLang="en-US" sz="2000" b="1" dirty="0">
                <a:sym typeface="+mn-ea"/>
              </a:rPr>
              <a:t>）根据个人工作实际，结合本课所学内容，谈一谈对职业梦与中国梦的认识，撰写认识体会</a:t>
            </a:r>
            <a:endParaRPr lang="zh-CN" altLang="en-US" sz="2000" b="1" dirty="0">
              <a:sym typeface="+mn-ea"/>
            </a:endParaRPr>
          </a:p>
          <a:p>
            <a:r>
              <a:rPr lang="zh-CN" altLang="en-US" sz="2000" b="1" dirty="0">
                <a:sym typeface="+mn-ea"/>
              </a:rPr>
              <a:t>（</a:t>
            </a:r>
            <a:r>
              <a:rPr lang="en-US" altLang="zh-CN" sz="2000" b="1" dirty="0">
                <a:sym typeface="+mn-ea"/>
              </a:rPr>
              <a:t>10</a:t>
            </a:r>
            <a:r>
              <a:rPr lang="zh-CN" altLang="en-US" sz="2000" b="1" dirty="0">
                <a:sym typeface="+mn-ea"/>
              </a:rPr>
              <a:t>）自拟题目</a:t>
            </a:r>
            <a:endParaRPr lang="zh-CN" altLang="en-US" sz="2000" b="1" dirty="0">
              <a:sym typeface="+mn-ea"/>
            </a:endParaRPr>
          </a:p>
          <a:p>
            <a:endParaRPr lang="zh-CN" altLang="en-US" sz="2000" b="1"/>
          </a:p>
          <a:p>
            <a:endParaRPr lang="zh-CN" altLang="en-US" sz="2000" b="1"/>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14:presetBounceEnd="57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7000">
                                          <p:cBhvr additive="base">
                                            <p:cTn id="14"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57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57000">
                                          <p:cBhvr additive="base">
                                            <p:cTn id="18"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ym typeface="+mn-ea"/>
              </a:rPr>
              <a:t>任务要求：在规定时间内完成分部组织的社会实践教学任任务要求：在规定时间内完成分部组织的社会实践教学任务，撰写社会实践报告并上传，该任务占课程综合成绩的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b="1" dirty="0">
              <a:solidFill>
                <a:srgbClr val="FF0000"/>
              </a:solidFill>
            </a:endParaRPr>
          </a:p>
          <a:p>
            <a:pPr algn="ctr"/>
            <a:r>
              <a:rPr lang="zh-CN" altLang="en-US" dirty="0">
                <a:sym typeface="+mn-ea"/>
              </a:rPr>
              <a:t>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6" name="Freeform 5"/>
          <p:cNvSpPr/>
          <p:nvPr/>
        </p:nvSpPr>
        <p:spPr bwMode="auto">
          <a:xfrm>
            <a:off x="1171575" y="1012825"/>
            <a:ext cx="621665" cy="46164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889635" y="1075690"/>
            <a:ext cx="233045" cy="38798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8" name="矩形 7"/>
          <p:cNvSpPr/>
          <p:nvPr/>
        </p:nvSpPr>
        <p:spPr>
          <a:xfrm>
            <a:off x="2337506" y="393416"/>
            <a:ext cx="6094324" cy="681990"/>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zh-CN" sz="3200" b="1" dirty="0">
                <a:solidFill>
                  <a:srgbClr val="C00000"/>
                </a:solidFill>
                <a:cs typeface="+mn-ea"/>
                <a:sym typeface="+mn-lt"/>
              </a:rPr>
              <a:t>社会实践要求</a:t>
            </a:r>
            <a:endParaRPr lang="zh-CN" altLang="zh-CN" sz="3200" b="1" dirty="0">
              <a:solidFill>
                <a:srgbClr val="C00000"/>
              </a:solidFill>
              <a:cs typeface="+mn-ea"/>
              <a:sym typeface="+mn-lt"/>
            </a:endParaRPr>
          </a:p>
        </p:txBody>
      </p:sp>
      <p:cxnSp>
        <p:nvCxnSpPr>
          <p:cNvPr id="9" name="直接连接符 8"/>
          <p:cNvCxnSpPr/>
          <p:nvPr/>
        </p:nvCxnSpPr>
        <p:spPr>
          <a:xfrm>
            <a:off x="2157521" y="1159437"/>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57521" y="124363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22680" y="1489075"/>
            <a:ext cx="10596245" cy="4797425"/>
          </a:xfrm>
          <a:prstGeom prst="rect">
            <a:avLst/>
          </a:prstGeom>
          <a:noFill/>
        </p:spPr>
        <p:txBody>
          <a:bodyPr wrap="square" rtlCol="0">
            <a:noAutofit/>
          </a:bodyPr>
          <a:p>
            <a:endParaRPr lang="zh-CN" altLang="en-US" sz="2000" b="1" dirty="0">
              <a:sym typeface="+mn-ea"/>
            </a:endParaRPr>
          </a:p>
          <a:p>
            <a:r>
              <a:rPr lang="zh-CN" altLang="en-US" sz="4000" b="1" dirty="0">
                <a:sym typeface="+mn-ea"/>
              </a:rPr>
              <a:t>具体要求：</a:t>
            </a:r>
            <a:endParaRPr lang="zh-CN" altLang="en-US" sz="4000" b="1" dirty="0">
              <a:sym typeface="+mn-ea"/>
            </a:endParaRPr>
          </a:p>
          <a:p>
            <a:r>
              <a:rPr lang="en-US" altLang="zh-CN" sz="4000" b="1" dirty="0">
                <a:sym typeface="+mn-ea"/>
              </a:rPr>
              <a:t>    </a:t>
            </a:r>
            <a:endParaRPr lang="en-US" altLang="zh-CN" sz="4000" b="1" dirty="0">
              <a:sym typeface="+mn-ea"/>
            </a:endParaRPr>
          </a:p>
          <a:p>
            <a:r>
              <a:rPr lang="en-US" altLang="zh-CN" sz="4000" b="1" dirty="0">
                <a:sym typeface="+mn-ea"/>
              </a:rPr>
              <a:t>    </a:t>
            </a:r>
            <a:r>
              <a:rPr lang="zh-CN" altLang="en-US" sz="4000" b="1" dirty="0">
                <a:sym typeface="+mn-ea"/>
              </a:rPr>
              <a:t>实践报告字数不低于</a:t>
            </a:r>
            <a:r>
              <a:rPr lang="en-US" altLang="zh-CN" sz="4000" b="1" dirty="0">
                <a:sym typeface="+mn-ea"/>
              </a:rPr>
              <a:t>500</a:t>
            </a:r>
            <a:r>
              <a:rPr lang="zh-CN" altLang="en-US" sz="4000" b="1" dirty="0">
                <a:sym typeface="+mn-ea"/>
              </a:rPr>
              <a:t>字，并附有实践</a:t>
            </a:r>
            <a:endParaRPr lang="zh-CN" altLang="en-US" sz="4000" b="1" dirty="0">
              <a:sym typeface="+mn-ea"/>
            </a:endParaRPr>
          </a:p>
          <a:p>
            <a:endParaRPr lang="zh-CN" altLang="en-US" sz="4000" b="1" dirty="0">
              <a:sym typeface="+mn-ea"/>
            </a:endParaRPr>
          </a:p>
          <a:p>
            <a:r>
              <a:rPr lang="zh-CN" altLang="en-US" sz="4000" b="1" dirty="0">
                <a:sym typeface="+mn-ea"/>
              </a:rPr>
              <a:t>活动佐证材料，个人独立完成，不得抄袭。</a:t>
            </a:r>
            <a:endParaRPr lang="zh-CN" altLang="en-US" sz="4000" b="1" dirty="0">
              <a:sym typeface="+mn-ea"/>
            </a:endParaRPr>
          </a:p>
          <a:p>
            <a:endParaRPr lang="zh-CN" altLang="en-US" sz="4000" b="1" dirty="0">
              <a:sym typeface="+mn-ea"/>
            </a:endParaRPr>
          </a:p>
          <a:p>
            <a:r>
              <a:rPr lang="zh-CN" altLang="en-US" sz="4000" b="1" dirty="0">
                <a:solidFill>
                  <a:srgbClr val="FF0000"/>
                </a:solidFill>
                <a:sym typeface="+mn-ea"/>
              </a:rPr>
              <a:t>范文参看《德育社会实践指导》</a:t>
            </a:r>
            <a:r>
              <a:rPr lang="en-US" altLang="zh-CN" sz="4000" b="1" dirty="0">
                <a:solidFill>
                  <a:srgbClr val="FF0000"/>
                </a:solidFill>
                <a:sym typeface="+mn-ea"/>
              </a:rPr>
              <a:t>P77-79</a:t>
            </a:r>
            <a:endParaRPr lang="zh-CN" altLang="en-US" sz="4000" b="1" dirty="0">
              <a:solidFill>
                <a:srgbClr val="FF0000"/>
              </a:solidFill>
              <a:sym typeface="+mn-ea"/>
            </a:endParaRPr>
          </a:p>
          <a:p>
            <a:endParaRPr lang="zh-CN" altLang="en-US" sz="4000" b="1" dirty="0">
              <a:solidFill>
                <a:srgbClr val="FF00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14:presetBounceEnd="57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7000">
                                          <p:cBhvr additive="base">
                                            <p:cTn id="14"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57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57000">
                                          <p:cBhvr additive="base">
                                            <p:cTn id="18"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9" name="直接连接符 8"/>
          <p:cNvCxnSpPr/>
          <p:nvPr/>
        </p:nvCxnSpPr>
        <p:spPr>
          <a:xfrm>
            <a:off x="498917" y="11003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6831" y="998288"/>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1474744" y="1171604"/>
            <a:ext cx="9726295" cy="1025525"/>
            <a:chOff x="383197" y="1127977"/>
            <a:chExt cx="13628705" cy="1118848"/>
          </a:xfrm>
        </p:grpSpPr>
        <p:sp>
          <p:nvSpPr>
            <p:cNvPr id="18" name="文本框 22"/>
            <p:cNvSpPr txBox="1">
              <a:spLocks noChangeArrowheads="1"/>
            </p:cNvSpPr>
            <p:nvPr/>
          </p:nvSpPr>
          <p:spPr bwMode="auto">
            <a:xfrm>
              <a:off x="471285" y="1127977"/>
              <a:ext cx="13540617" cy="111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eaLnBrk="0" fontAlgn="base" hangingPunct="0">
                <a:lnSpc>
                  <a:spcPct val="120000"/>
                </a:lnSpc>
                <a:spcBef>
                  <a:spcPct val="0"/>
                </a:spcBef>
                <a:spcAft>
                  <a:spcPct val="0"/>
                </a:spcAft>
                <a:defRPr/>
              </a:pPr>
              <a:r>
                <a:rPr lang="zh-CN" altLang="en-US" sz="2400" b="1" dirty="0">
                  <a:solidFill>
                    <a:srgbClr val="C00000"/>
                  </a:solidFill>
                  <a:cs typeface="+mn-ea"/>
                  <a:sym typeface="+mn-lt"/>
                </a:rPr>
                <a:t>社会实践（登录平台演示）</a:t>
              </a:r>
              <a:r>
                <a:rPr lang="zh-CN" altLang="en-US" sz="2400" b="1" dirty="0">
                  <a:sym typeface="+mn-ea"/>
                </a:rPr>
                <a:t>（点击我的作业</a:t>
              </a:r>
              <a:r>
                <a:rPr lang="en-US" altLang="zh-CN" sz="2400" b="1" dirty="0">
                  <a:sym typeface="+mn-ea"/>
                </a:rPr>
                <a:t>—</a:t>
              </a:r>
              <a:r>
                <a:rPr lang="zh-CN" altLang="en-US" sz="2400" b="1" dirty="0">
                  <a:sym typeface="+mn-ea"/>
                </a:rPr>
                <a:t>写作业</a:t>
              </a:r>
              <a:r>
                <a:rPr lang="en-US" altLang="zh-CN" sz="2400" b="1" dirty="0">
                  <a:sym typeface="+mn-ea"/>
                </a:rPr>
                <a:t>—</a:t>
              </a:r>
              <a:r>
                <a:rPr lang="zh-CN" altLang="en-US" sz="2400" b="1" dirty="0">
                  <a:sym typeface="+mn-ea"/>
                </a:rPr>
                <a:t>不能上传附件</a:t>
              </a:r>
              <a:r>
                <a:rPr lang="en-US" altLang="zh-CN" sz="2400" b="1" dirty="0">
                  <a:sym typeface="+mn-ea"/>
                </a:rPr>
                <a:t>—</a:t>
              </a:r>
              <a:r>
                <a:rPr lang="zh-CN" altLang="en-US" sz="2400" b="1" dirty="0">
                  <a:sym typeface="+mn-ea"/>
                </a:rPr>
                <a:t>交付作业）</a:t>
              </a:r>
              <a:endParaRPr lang="zh-CN" altLang="en-US" sz="2400" b="1" dirty="0">
                <a:solidFill>
                  <a:srgbClr val="FF0000"/>
                </a:solidFill>
              </a:endParaRPr>
            </a:p>
            <a:p>
              <a:pPr eaLnBrk="0" fontAlgn="base" hangingPunct="0">
                <a:lnSpc>
                  <a:spcPct val="120000"/>
                </a:lnSpc>
                <a:spcBef>
                  <a:spcPct val="0"/>
                </a:spcBef>
                <a:spcAft>
                  <a:spcPct val="0"/>
                </a:spcAft>
                <a:defRPr/>
              </a:pPr>
              <a:endParaRPr lang="zh-CN" altLang="en-US" sz="2400" b="1"/>
            </a:p>
            <a:p>
              <a:pPr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a:p>
              <a:pPr lvl="0"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98917" y="1299339"/>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pic>
        <p:nvPicPr>
          <p:cNvPr id="5" name="图片 4"/>
          <p:cNvPicPr>
            <a:picLocks noChangeAspect="1"/>
          </p:cNvPicPr>
          <p:nvPr/>
        </p:nvPicPr>
        <p:blipFill>
          <a:blip r:embed="rId2"/>
          <a:stretch>
            <a:fillRect/>
          </a:stretch>
        </p:blipFill>
        <p:spPr>
          <a:xfrm>
            <a:off x="560070" y="2267585"/>
            <a:ext cx="10617835" cy="39960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7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9" name="直接连接符 8"/>
          <p:cNvCxnSpPr/>
          <p:nvPr/>
        </p:nvCxnSpPr>
        <p:spPr>
          <a:xfrm>
            <a:off x="498917" y="11003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6831" y="998288"/>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1474744" y="1444019"/>
            <a:ext cx="10717256" cy="1863725"/>
            <a:chOff x="383197" y="1425182"/>
            <a:chExt cx="6527035" cy="2033324"/>
          </a:xfrm>
        </p:grpSpPr>
        <p:sp>
          <p:nvSpPr>
            <p:cNvPr id="18" name="文本框 22"/>
            <p:cNvSpPr txBox="1">
              <a:spLocks noChangeArrowheads="1"/>
            </p:cNvSpPr>
            <p:nvPr/>
          </p:nvSpPr>
          <p:spPr bwMode="auto">
            <a:xfrm>
              <a:off x="434056" y="1425182"/>
              <a:ext cx="6476176" cy="20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eaLnBrk="0" fontAlgn="base" hangingPunct="0">
                <a:lnSpc>
                  <a:spcPct val="120000"/>
                </a:lnSpc>
                <a:spcBef>
                  <a:spcPct val="0"/>
                </a:spcBef>
                <a:spcAft>
                  <a:spcPct val="0"/>
                </a:spcAft>
                <a:defRPr/>
              </a:pPr>
              <a:r>
                <a:rPr lang="zh-CN" altLang="en-US" sz="2400" b="1" dirty="0">
                  <a:solidFill>
                    <a:srgbClr val="C00000"/>
                  </a:solidFill>
                  <a:cs typeface="+mn-ea"/>
                  <a:sym typeface="+mn-lt"/>
                </a:rPr>
                <a:t>社会实践（登录平台演示）</a:t>
              </a:r>
              <a:r>
                <a:rPr lang="zh-CN" altLang="en-US" sz="2400" dirty="0"/>
                <a:t>（点击我的作业</a:t>
              </a:r>
              <a:r>
                <a:rPr lang="en-US" altLang="zh-CN" sz="2400" dirty="0"/>
                <a:t>—</a:t>
              </a:r>
              <a:r>
                <a:rPr lang="zh-CN" altLang="en-US" sz="2400" dirty="0"/>
                <a:t>写作业</a:t>
              </a:r>
              <a:r>
                <a:rPr lang="en-US" altLang="zh-CN" sz="2400" dirty="0"/>
                <a:t>—</a:t>
              </a:r>
              <a:r>
                <a:rPr lang="zh-CN" altLang="zh-CN" sz="2400" dirty="0"/>
                <a:t>不能</a:t>
              </a:r>
              <a:r>
                <a:rPr lang="zh-CN" altLang="en-US" sz="2400" dirty="0"/>
                <a:t>上传附件</a:t>
              </a:r>
              <a:r>
                <a:rPr lang="en-US" altLang="zh-CN" sz="2400" dirty="0"/>
                <a:t>—</a:t>
              </a:r>
              <a:r>
                <a:rPr lang="zh-CN" altLang="en-US" sz="2400" dirty="0"/>
                <a:t>交付作业）</a:t>
              </a:r>
              <a:endParaRPr lang="zh-CN" altLang="en-US" sz="2400" b="1" dirty="0">
                <a:solidFill>
                  <a:srgbClr val="FF0000"/>
                </a:solidFill>
              </a:endParaRPr>
            </a:p>
            <a:p>
              <a:pPr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a:p>
              <a:pPr lvl="0"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98917" y="1299339"/>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05" y="2400300"/>
            <a:ext cx="463359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045" y="2397125"/>
            <a:ext cx="5612765" cy="351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7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9" name="直接连接符 8"/>
          <p:cNvCxnSpPr/>
          <p:nvPr/>
        </p:nvCxnSpPr>
        <p:spPr>
          <a:xfrm>
            <a:off x="498917" y="11003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6831" y="998288"/>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1474743" y="1444018"/>
            <a:ext cx="10566531" cy="1420495"/>
            <a:chOff x="383197" y="1425182"/>
            <a:chExt cx="6527035" cy="1331685"/>
          </a:xfrm>
        </p:grpSpPr>
        <p:sp>
          <p:nvSpPr>
            <p:cNvPr id="18" name="文本框 22"/>
            <p:cNvSpPr txBox="1">
              <a:spLocks noChangeArrowheads="1"/>
            </p:cNvSpPr>
            <p:nvPr/>
          </p:nvSpPr>
          <p:spPr bwMode="auto">
            <a:xfrm>
              <a:off x="434056" y="1425182"/>
              <a:ext cx="6476176" cy="13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eaLnBrk="0" fontAlgn="base" hangingPunct="0">
                <a:lnSpc>
                  <a:spcPct val="120000"/>
                </a:lnSpc>
                <a:spcBef>
                  <a:spcPct val="0"/>
                </a:spcBef>
                <a:spcAft>
                  <a:spcPct val="0"/>
                </a:spcAft>
                <a:defRPr/>
              </a:pPr>
              <a:r>
                <a:rPr lang="zh-CN" altLang="en-US" sz="2400" b="1" dirty="0">
                  <a:solidFill>
                    <a:srgbClr val="C00000"/>
                  </a:solidFill>
                  <a:cs typeface="+mn-ea"/>
                  <a:sym typeface="+mn-lt"/>
                </a:rPr>
                <a:t>大作业（登录平台演示）</a:t>
              </a:r>
              <a:r>
                <a:rPr lang="zh-CN" altLang="en-US" sz="2400" dirty="0"/>
                <a:t>（点击我的作业</a:t>
              </a:r>
              <a:r>
                <a:rPr lang="en-US" altLang="zh-CN" sz="2400" dirty="0"/>
                <a:t>—</a:t>
              </a:r>
              <a:r>
                <a:rPr lang="zh-CN" altLang="en-US" sz="2400" dirty="0"/>
                <a:t>写作业</a:t>
              </a:r>
              <a:r>
                <a:rPr lang="en-US" altLang="zh-CN" sz="2400" dirty="0"/>
                <a:t>—</a:t>
              </a:r>
              <a:r>
                <a:rPr lang="zh-CN" altLang="en-US" sz="2400" dirty="0"/>
                <a:t>不能上传附件</a:t>
              </a:r>
              <a:r>
                <a:rPr lang="en-US" altLang="zh-CN" sz="2400" dirty="0"/>
                <a:t>—</a:t>
              </a:r>
              <a:r>
                <a:rPr lang="zh-CN" altLang="en-US" sz="2400" dirty="0"/>
                <a:t>交付作业）</a:t>
              </a:r>
              <a:endParaRPr lang="zh-CN" altLang="en-US" sz="2400" b="1" dirty="0">
                <a:solidFill>
                  <a:srgbClr val="FF0000"/>
                </a:solidFill>
              </a:endParaRPr>
            </a:p>
            <a:p>
              <a:pPr lvl="0"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98917" y="1299339"/>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noProof="0" dirty="0">
                  <a:solidFill>
                    <a:srgbClr val="FFF2B1"/>
                  </a:solidFill>
                  <a:effectLst/>
                  <a:latin typeface="+mn-lt"/>
                  <a:ea typeface="+mn-ea"/>
                  <a:cs typeface="+mn-ea"/>
                  <a:sym typeface="+mn-lt"/>
                </a:rPr>
                <a:t>2</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sp>
        <p:nvSpPr>
          <p:cNvPr id="15" name="TextBox 14"/>
          <p:cNvSpPr txBox="1"/>
          <p:nvPr/>
        </p:nvSpPr>
        <p:spPr>
          <a:xfrm>
            <a:off x="3862146" y="5836175"/>
            <a:ext cx="5549900" cy="584775"/>
          </a:xfrm>
          <a:prstGeom prst="rect">
            <a:avLst/>
          </a:prstGeom>
          <a:noFill/>
        </p:spPr>
        <p:txBody>
          <a:bodyPr wrap="square" rtlCol="0">
            <a:spAutoFit/>
          </a:bodyPr>
          <a:lstStyle/>
          <a:p>
            <a:r>
              <a:rPr lang="zh-CN" altLang="en-US" sz="3200" b="1" dirty="0">
                <a:solidFill>
                  <a:srgbClr val="FF0000"/>
                </a:solidFill>
              </a:rPr>
              <a:t>具体操作方法同社会实践</a:t>
            </a:r>
            <a:endParaRPr lang="zh-CN" altLang="en-US" sz="3200" b="1" dirty="0">
              <a:solidFill>
                <a:srgbClr val="FF0000"/>
              </a:solidFill>
            </a:endParaRPr>
          </a:p>
        </p:txBody>
      </p:sp>
      <p:pic>
        <p:nvPicPr>
          <p:cNvPr id="4" name="图片 3"/>
          <p:cNvPicPr>
            <a:picLocks noChangeAspect="1"/>
          </p:cNvPicPr>
          <p:nvPr>
            <p:custDataLst>
              <p:tags r:id="rId2"/>
            </p:custDataLst>
          </p:nvPr>
        </p:nvPicPr>
        <p:blipFill>
          <a:blip r:embed="rId3"/>
          <a:stretch>
            <a:fillRect/>
          </a:stretch>
        </p:blipFill>
        <p:spPr>
          <a:xfrm>
            <a:off x="1581150" y="2348865"/>
            <a:ext cx="9839960" cy="33788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7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0064" y="5138282"/>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708537" y="3132829"/>
            <a:ext cx="4608955" cy="1200329"/>
          </a:xfrm>
          <a:prstGeom prst="rect">
            <a:avLst/>
          </a:prstGeom>
        </p:spPr>
        <p:txBody>
          <a:bodyPr wrap="none">
            <a:spAutoFit/>
          </a:bodyPr>
          <a:lstStyle/>
          <a:p>
            <a:pPr lvl="0" algn="ctr">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hlinkClick r:id="rId8" action="ppaction://hlinkfile"/>
              </a:rPr>
              <a:t>问   题   库</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a:t>
                </a:r>
                <a:r>
                  <a:rPr lang="zh-CN" altLang="en-US" dirty="0">
                    <a:solidFill>
                      <a:srgbClr val="C00000"/>
                    </a:solidFill>
                    <a:latin typeface="汉仪雅酷黑 75W" panose="020B0804020202020204" pitchFamily="34" charset="-122"/>
                    <a:ea typeface="汉仪雅酷黑 75W" panose="020B0804020202020204" pitchFamily="34" charset="-122"/>
                    <a:cs typeface="+mn-ea"/>
                    <a:sym typeface="+mn-lt"/>
                  </a:rPr>
                  <a:t>五</a:t>
                </a: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0064" y="5172572"/>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7553"/>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a:t>
                </a:r>
                <a:r>
                  <a:rPr lang="zh-CN" altLang="en-US" dirty="0">
                    <a:solidFill>
                      <a:srgbClr val="C00000"/>
                    </a:solidFill>
                    <a:latin typeface="汉仪雅酷黑 75W" panose="020B0804020202020204" pitchFamily="34" charset="-122"/>
                    <a:ea typeface="汉仪雅酷黑 75W" panose="020B0804020202020204" pitchFamily="34" charset="-122"/>
                    <a:cs typeface="+mn-ea"/>
                    <a:sym typeface="+mn-lt"/>
                  </a:rPr>
                  <a:t>六</a:t>
                </a: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
        <p:nvSpPr>
          <p:cNvPr id="2" name="矩形 1"/>
          <p:cNvSpPr/>
          <p:nvPr>
            <p:custDataLst>
              <p:tags r:id="rId7"/>
            </p:custDataLst>
          </p:nvPr>
        </p:nvSpPr>
        <p:spPr>
          <a:xfrm>
            <a:off x="1682052" y="2751829"/>
            <a:ext cx="8905875" cy="1753235"/>
          </a:xfrm>
          <a:prstGeom prst="rect">
            <a:avLst/>
          </a:prstGeom>
        </p:spPr>
        <p:txBody>
          <a:bodyPr wrap="none">
            <a:spAutoFit/>
          </a:bodyPr>
          <a:p>
            <a:pPr algn="l">
              <a:defRPr/>
            </a:pPr>
            <a:r>
              <a:rPr 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hlinkClick r:id="rId8" action="ppaction://hlinkfile"/>
              </a:rPr>
              <a:t>一、</a:t>
            </a:r>
            <a:r>
              <a:rPr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hlinkClick r:id="rId8" action="ppaction://hlinkfile"/>
              </a:rPr>
              <a:t>中国共产党第二十次全国代表大会简介</a:t>
            </a:r>
            <a:endParaRPr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lgn="l">
              <a:defRPr/>
            </a:pPr>
            <a:r>
              <a:rPr 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hlinkClick r:id="rId9" action="ppaction://hlinkfile"/>
              </a:rPr>
              <a:t>二、党的二十大报告金句</a:t>
            </a:r>
            <a:endParaRPr 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lgn="l">
              <a:defRPr/>
            </a:pPr>
            <a:r>
              <a:rPr 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hlinkClick r:id="rId10" action="ppaction://hlinkfile"/>
              </a:rPr>
              <a:t>三、党的二十大的意义</a:t>
            </a:r>
            <a:endParaRPr 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2" presetClass="entr" presetSubtype="1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0-#ppt_w/2"/>
                                          </p:val>
                                        </p:tav>
                                        <p:tav tm="100000">
                                          <p:val>
                                            <p:strVal val="#ppt_x"/>
                                          </p:val>
                                        </p:tav>
                                      </p:tavLst>
                                    </p:anim>
                                    <p:anim calcmode="lin" valueType="num">
                                      <p:cBhvr additive="base">
                                        <p:cTn id="25" dur="75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Scale>
                                      <p:cBhvr>
                                        <p:cTn id="3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
                                        </p:tgtEl>
                                        <p:attrNameLst>
                                          <p:attrName>ppt_x</p:attrName>
                                          <p:attrName>ppt_y</p:attrName>
                                        </p:attrNameLst>
                                      </p:cBhvr>
                                    </p:animMotion>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2735517" y="2459729"/>
            <a:ext cx="5535490" cy="2308324"/>
          </a:xfrm>
          <a:prstGeom prst="rect">
            <a:avLst/>
          </a:prstGeom>
        </p:spPr>
        <p:txBody>
          <a:bodyPr wrap="none">
            <a:spAutoFit/>
          </a:bodyPr>
          <a:lstStyle/>
          <a:p>
            <a:pPr lvl="0">
              <a:defRPr/>
            </a:pP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导学教师：祝玲</a:t>
            </a:r>
            <a:endPar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a:defRPr/>
            </a:pP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电      话：</a:t>
            </a:r>
            <a:r>
              <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18991099805</a:t>
            </a:r>
            <a:endPar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defRPr/>
            </a:pP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微      信：同上</a:t>
            </a:r>
            <a:endPar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defRPr/>
            </a:pPr>
            <a:r>
              <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Q       </a:t>
            </a:r>
            <a:r>
              <a:rPr lang="en-US" altLang="zh-CN" sz="3600" b="1" dirty="0" err="1">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Q</a:t>
            </a: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648758954</a:t>
            </a:r>
            <a:endPar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510393" y="368626"/>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6"/>
                <a:ext cx="2533206" cy="33824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教师信息</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500"/>
                            </p:stCondLst>
                            <p:childTnLst>
                              <p:par>
                                <p:cTn id="26" presetID="5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Scale>
                                      <p:cBhvr>
                                        <p:cTn id="28"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9"/>
                                        </p:tgtEl>
                                        <p:attrNameLst>
                                          <p:attrName>ppt_x</p:attrName>
                                          <p:attrName>ppt_y</p:attrName>
                                        </p:attrNameLst>
                                      </p:cBhvr>
                                    </p:animMotion>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21" name="文本框 20"/>
          <p:cNvSpPr txBox="1"/>
          <p:nvPr/>
        </p:nvSpPr>
        <p:spPr>
          <a:xfrm>
            <a:off x="1879600" y="1723493"/>
            <a:ext cx="9220200" cy="3170099"/>
          </a:xfrm>
          <a:prstGeom prst="rect">
            <a:avLst/>
          </a:prstGeom>
          <a:noFill/>
          <a:ln>
            <a:noFill/>
          </a:ln>
        </p:spPr>
        <p:txBody>
          <a:bodyPr wrap="square" rtlCol="0">
            <a:spAutoFit/>
          </a:bodyPr>
          <a:lstStyle/>
          <a:p>
            <a:r>
              <a:rPr lang="zh-CN" altLang="en-US" sz="2000" b="1" dirty="0">
                <a:solidFill>
                  <a:schemeClr val="accent4">
                    <a:lumMod val="20000"/>
                    <a:lumOff val="80000"/>
                  </a:schemeClr>
                </a:solidFill>
              </a:rPr>
              <a:t>课程性质：</a:t>
            </a:r>
            <a:r>
              <a:rPr lang="en-US" altLang="zh-CN" sz="2000" b="1" dirty="0">
                <a:solidFill>
                  <a:schemeClr val="accent4">
                    <a:lumMod val="20000"/>
                    <a:lumOff val="80000"/>
                  </a:schemeClr>
                </a:solidFill>
              </a:rPr>
              <a:t>《</a:t>
            </a:r>
            <a:r>
              <a:rPr lang="zh-CN" altLang="en-US" sz="2000" b="1" dirty="0">
                <a:solidFill>
                  <a:schemeClr val="accent4">
                    <a:lumMod val="20000"/>
                    <a:lumOff val="80000"/>
                  </a:schemeClr>
                </a:solidFill>
              </a:rPr>
              <a:t>思想道德与法治</a:t>
            </a:r>
            <a:r>
              <a:rPr lang="en-US" altLang="zh-CN" sz="2000" b="1" dirty="0">
                <a:solidFill>
                  <a:schemeClr val="accent4">
                    <a:lumMod val="20000"/>
                    <a:lumOff val="80000"/>
                  </a:schemeClr>
                </a:solidFill>
              </a:rPr>
              <a:t>》</a:t>
            </a:r>
            <a:r>
              <a:rPr lang="zh-CN" altLang="en-US" sz="2000" b="1" dirty="0">
                <a:solidFill>
                  <a:schemeClr val="accent4">
                    <a:lumMod val="20000"/>
                    <a:lumOff val="80000"/>
                  </a:schemeClr>
                </a:solidFill>
              </a:rPr>
              <a:t>是国家开放大学面向专科学生开设的一门必修课程。本课程为你设置了不忘初心 不负时代、做自己人生的掌舵人、人生之舟的压舱石、在精神传承中走向复兴、让价值之光点亮人生、点燃人生道德之火炬、守好心中的法治精神等七个专题。本课程</a:t>
            </a:r>
            <a:r>
              <a:rPr lang="en-US" altLang="zh-CN" sz="2000" b="1" dirty="0">
                <a:solidFill>
                  <a:schemeClr val="accent4">
                    <a:lumMod val="20000"/>
                    <a:lumOff val="80000"/>
                  </a:schemeClr>
                </a:solidFill>
              </a:rPr>
              <a:t>3</a:t>
            </a:r>
            <a:r>
              <a:rPr lang="zh-CN" altLang="en-US" sz="2000" b="1" dirty="0">
                <a:solidFill>
                  <a:schemeClr val="accent4">
                    <a:lumMod val="20000"/>
                    <a:lumOff val="80000"/>
                  </a:schemeClr>
                </a:solidFill>
              </a:rPr>
              <a:t>学分，</a:t>
            </a:r>
            <a:r>
              <a:rPr lang="en-US" altLang="zh-CN" sz="2000" b="1" dirty="0">
                <a:solidFill>
                  <a:schemeClr val="accent4">
                    <a:lumMod val="20000"/>
                    <a:lumOff val="80000"/>
                  </a:schemeClr>
                </a:solidFill>
              </a:rPr>
              <a:t>54</a:t>
            </a:r>
            <a:r>
              <a:rPr lang="zh-CN" altLang="en-US" sz="2000" b="1" dirty="0">
                <a:solidFill>
                  <a:schemeClr val="accent4">
                    <a:lumMod val="20000"/>
                    <a:lumOff val="80000"/>
                  </a:schemeClr>
                </a:solidFill>
              </a:rPr>
              <a:t>学时，第一学期开设。</a:t>
            </a:r>
            <a:endParaRPr lang="zh-CN" altLang="en-US" sz="2000" b="1" dirty="0">
              <a:solidFill>
                <a:schemeClr val="accent4">
                  <a:lumMod val="20000"/>
                  <a:lumOff val="80000"/>
                </a:schemeClr>
              </a:solidFill>
            </a:endParaRPr>
          </a:p>
          <a:p>
            <a:r>
              <a:rPr lang="zh-CN" altLang="en-US" sz="2000" b="1" dirty="0">
                <a:solidFill>
                  <a:schemeClr val="accent4">
                    <a:lumMod val="20000"/>
                    <a:lumOff val="80000"/>
                  </a:schemeClr>
                </a:solidFill>
              </a:rPr>
              <a:t>学习目标：本课程以习近平新时代中国特色社会主义思想为指导，以新时代对大学生的新要求为主线，以思想教育、道德教育和法治教育为基本内容，通过大片体验，让你在轻松愉悦的学习中，帮助你筑牢理想信念之基，培育和践行社会主义核心价值观，传承中华传统美德，弘扬中国精神，尊重和维护宪法法律权威，提升你的思想道德素质和法治素养，识大局、尊法治、修美德，将你培养成为社会主义合格建设者和可靠接班人。</a:t>
            </a:r>
            <a:endParaRPr lang="zh-CN" altLang="en-US" sz="2000" b="1" dirty="0">
              <a:solidFill>
                <a:schemeClr val="accent4">
                  <a:lumMod val="20000"/>
                  <a:lumOff val="80000"/>
                </a:schemeClr>
              </a:solidFill>
            </a:endParaRPr>
          </a:p>
        </p:txBody>
      </p:sp>
      <p:sp>
        <p:nvSpPr>
          <p:cNvPr id="24" name="文本框 23"/>
          <p:cNvSpPr txBox="1"/>
          <p:nvPr/>
        </p:nvSpPr>
        <p:spPr>
          <a:xfrm>
            <a:off x="2006082" y="940078"/>
            <a:ext cx="6949780" cy="523220"/>
          </a:xfrm>
          <a:prstGeom prst="rect">
            <a:avLst/>
          </a:prstGeom>
          <a:noFill/>
          <a:ln>
            <a:noFill/>
          </a:ln>
        </p:spPr>
        <p:txBody>
          <a:bodyPr wrap="square" rtlCol="0">
            <a:spAutoFit/>
          </a:bodyPr>
          <a:lstStyle/>
          <a:p>
            <a:pPr lvl="0" algn="ctr">
              <a:defRPr/>
            </a:pPr>
            <a:r>
              <a:rPr lang="zh-CN" altLang="en-US" sz="2800" b="1" dirty="0">
                <a:solidFill>
                  <a:srgbClr val="FFF2B1"/>
                </a:solidFill>
                <a:latin typeface="汉仪雅酷黑 75W" panose="020B0804020202020204" pitchFamily="34" charset="-122"/>
                <a:ea typeface="汉仪雅酷黑 75W" panose="020B0804020202020204" pitchFamily="34" charset="-122"/>
                <a:cs typeface="+mn-ea"/>
                <a:sym typeface="+mn-lt"/>
              </a:rPr>
              <a:t>现在，就让我们一起走进这门课程吧</a:t>
            </a:r>
            <a:endParaRPr kumimoji="0" lang="zh-CN" altLang="en-US" sz="4400" b="1" i="0" u="none" strike="noStrike" kern="120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2" presetClass="entr" presetSubtype="1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0-#ppt_w/2"/>
                                          </p:val>
                                        </p:tav>
                                        <p:tav tm="100000">
                                          <p:val>
                                            <p:strVal val="#ppt_x"/>
                                          </p:val>
                                        </p:tav>
                                      </p:tavLst>
                                    </p:anim>
                                    <p:anim calcmode="lin" valueType="num">
                                      <p:cBhvr additive="base">
                                        <p:cTn id="29" dur="75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2000"/>
                                        <p:tgtEl>
                                          <p:spTgt spid="24"/>
                                        </p:tgtEl>
                                      </p:cBhvr>
                                    </p:animEffect>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2873177" y="2396571"/>
            <a:ext cx="6445648" cy="2308324"/>
          </a:xfrm>
          <a:prstGeom prst="rect">
            <a:avLst/>
          </a:prstGeom>
        </p:spPr>
        <p:txBody>
          <a:bodyPr wrap="square">
            <a:spAutoFit/>
          </a:bodyPr>
          <a:lstStyle/>
          <a:p>
            <a:pPr lvl="0" algn="dist">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愉快学习</a:t>
            </a:r>
            <a:endParaRPr lang="en-US" altLang="zh-CN"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lgn="dist">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提升素质</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5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Scale>
                                      <p:cBhvr>
                                        <p:cTn id="42"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9"/>
                                        </p:tgtEl>
                                        <p:attrNameLst>
                                          <p:attrName>ppt_x</p:attrName>
                                          <p:attrName>ppt_y</p:attrName>
                                        </p:attrNameLst>
                                      </p:cBhvr>
                                    </p:animMotion>
                                    <p:animEffect transition="in" filter="fade">
                                      <p:cBhvr>
                                        <p:cTn id="4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96757" y="1883342"/>
            <a:ext cx="4012161" cy="4974659"/>
          </a:xfrm>
          <a:prstGeom prst="rect">
            <a:avLst/>
          </a:prstGeom>
        </p:spPr>
      </p:pic>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grpSp>
        <p:nvGrpSpPr>
          <p:cNvPr id="12" name="组合 11"/>
          <p:cNvGrpSpPr/>
          <p:nvPr/>
        </p:nvGrpSpPr>
        <p:grpSpPr>
          <a:xfrm>
            <a:off x="3513067" y="1119820"/>
            <a:ext cx="6865632" cy="658744"/>
            <a:chOff x="3675896" y="1712087"/>
            <a:chExt cx="6865632" cy="658744"/>
          </a:xfrm>
        </p:grpSpPr>
        <p:sp>
          <p:nvSpPr>
            <p:cNvPr id="13"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kern="1200" dirty="0">
                  <a:ln>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课程内容</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14" name="矩形 13"/>
            <p:cNvSpPr/>
            <p:nvPr/>
          </p:nvSpPr>
          <p:spPr>
            <a:xfrm>
              <a:off x="3689683" y="17231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15" name="直接连接符 14"/>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18"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1</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19" name="组合 18"/>
          <p:cNvGrpSpPr/>
          <p:nvPr/>
        </p:nvGrpSpPr>
        <p:grpSpPr>
          <a:xfrm>
            <a:off x="3509491" y="1851289"/>
            <a:ext cx="6865632" cy="690828"/>
            <a:chOff x="3675896" y="1712087"/>
            <a:chExt cx="6865632" cy="690828"/>
          </a:xfrm>
        </p:grpSpPr>
        <p:sp>
          <p:nvSpPr>
            <p:cNvPr id="20"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课程资源</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22" name="矩形 21"/>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23" name="直接连接符 22"/>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26"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2</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28" name="组合 27"/>
          <p:cNvGrpSpPr/>
          <p:nvPr/>
        </p:nvGrpSpPr>
        <p:grpSpPr>
          <a:xfrm>
            <a:off x="3509491" y="2613590"/>
            <a:ext cx="6865632" cy="690828"/>
            <a:chOff x="3675896" y="1712087"/>
            <a:chExt cx="6865632" cy="690828"/>
          </a:xfrm>
        </p:grpSpPr>
        <p:sp>
          <p:nvSpPr>
            <p:cNvPr id="29"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学习方法</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30" name="矩形 29"/>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31" name="直接连接符 30"/>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32"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3</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33" name="组合 32"/>
          <p:cNvGrpSpPr/>
          <p:nvPr/>
        </p:nvGrpSpPr>
        <p:grpSpPr>
          <a:xfrm>
            <a:off x="3555445" y="4172281"/>
            <a:ext cx="6865632" cy="690828"/>
            <a:chOff x="3675896" y="1712087"/>
            <a:chExt cx="6865632" cy="690828"/>
          </a:xfrm>
        </p:grpSpPr>
        <p:sp>
          <p:nvSpPr>
            <p:cNvPr id="34"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kern="1200" noProof="0" dirty="0">
                  <a:ln>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问题库</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35" name="矩形 34"/>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36" name="直接连接符 35"/>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37"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5</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sp>
        <p:nvSpPr>
          <p:cNvPr id="38" name="文本框 37"/>
          <p:cNvSpPr txBox="1"/>
          <p:nvPr/>
        </p:nvSpPr>
        <p:spPr>
          <a:xfrm>
            <a:off x="2120677" y="1606856"/>
            <a:ext cx="48768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目</a:t>
            </a:r>
            <a:endParaRPr lang="en-US" altLang="zh-CN"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录</a:t>
            </a:r>
            <a:endParaRPr lang="zh-CN" altLang="en-US"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40" name="组合 39"/>
          <p:cNvGrpSpPr/>
          <p:nvPr/>
        </p:nvGrpSpPr>
        <p:grpSpPr>
          <a:xfrm>
            <a:off x="3555445" y="3386448"/>
            <a:ext cx="6865632" cy="690828"/>
            <a:chOff x="3675896" y="1712087"/>
            <a:chExt cx="6865632" cy="690828"/>
          </a:xfrm>
        </p:grpSpPr>
        <p:sp>
          <p:nvSpPr>
            <p:cNvPr id="41"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考核方式</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2" name="矩形 41"/>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43" name="直接连接符 42"/>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44"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4</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2" name="组合 1"/>
          <p:cNvGrpSpPr/>
          <p:nvPr/>
        </p:nvGrpSpPr>
        <p:grpSpPr>
          <a:xfrm>
            <a:off x="3555445" y="5014926"/>
            <a:ext cx="6865632" cy="690828"/>
            <a:chOff x="3675896" y="1712087"/>
            <a:chExt cx="6865632" cy="690828"/>
          </a:xfrm>
        </p:grpSpPr>
        <p:sp>
          <p:nvSpPr>
            <p:cNvPr id="4" name="党"/>
            <p:cNvSpPr txBox="1"/>
            <p:nvPr>
              <p:custDataLst>
                <p:tags r:id="rId7"/>
              </p:custDataLst>
            </p:nvPr>
          </p:nvSpPr>
          <p:spPr>
            <a:xfrm>
              <a:off x="4611436" y="1811070"/>
              <a:ext cx="5930092" cy="46037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kern="1200" noProof="0" dirty="0">
                  <a:ln>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二十大简介</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custDataLst>
                <p:tags r:id="rId8"/>
              </p:custDataLst>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6" name="直接连接符 5"/>
            <p:cNvCxnSpPr/>
            <p:nvPr>
              <p:custDataLst>
                <p:tags r:id="rId9"/>
              </p:custDataLst>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8" name="党"/>
            <p:cNvSpPr txBox="1"/>
            <p:nvPr>
              <p:custDataLst>
                <p:tags r:id="rId10"/>
              </p:custDataLst>
            </p:nvPr>
          </p:nvSpPr>
          <p:spPr>
            <a:xfrm>
              <a:off x="3675896" y="1712087"/>
              <a:ext cx="671513" cy="645160"/>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6</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12"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750" fill="hold"/>
                                        <p:tgtEl>
                                          <p:spTgt spid="25"/>
                                        </p:tgtEl>
                                        <p:attrNameLst>
                                          <p:attrName>ppt_x</p:attrName>
                                        </p:attrNameLst>
                                      </p:cBhvr>
                                      <p:tavLst>
                                        <p:tav tm="0">
                                          <p:val>
                                            <p:strVal val="0-#ppt_w/2"/>
                                          </p:val>
                                        </p:tav>
                                        <p:tav tm="100000">
                                          <p:val>
                                            <p:strVal val="#ppt_x"/>
                                          </p:val>
                                        </p:tav>
                                      </p:tavLst>
                                    </p:anim>
                                    <p:anim calcmode="lin" valueType="num">
                                      <p:cBhvr additive="base">
                                        <p:cTn id="30" dur="75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01037" y="3170340"/>
            <a:ext cx="5513049" cy="1200329"/>
          </a:xfrm>
          <a:prstGeom prst="rect">
            <a:avLst/>
          </a:prstGeom>
        </p:spPr>
        <p:txBody>
          <a:bodyPr wrap="none">
            <a:spAutoFit/>
          </a:bodyPr>
          <a:lstStyle/>
          <a:p>
            <a:pPr marL="0" marR="0" lvl="0" indent="0" algn="ctr" defTabSz="914400" rtl="0" eaLnBrk="1" fontAlgn="auto" latinLnBrk="0" hangingPunct="1">
              <a:spcBef>
                <a:spcPts val="0"/>
              </a:spcBef>
              <a:spcAft>
                <a:spcPts val="0"/>
              </a:spcAft>
              <a:buClrTx/>
              <a:buSzTx/>
              <a:buFontTx/>
              <a:buNone/>
              <a:defRPr/>
            </a:pPr>
            <a:r>
              <a:rPr lang="zh-CN" altLang="en-US" sz="7200" dirty="0">
                <a:solidFill>
                  <a:srgbClr val="FFF2B1"/>
                </a:solidFill>
                <a:latin typeface="汉仪雅酷黑 75W" panose="020B0804020202020204" pitchFamily="34" charset="-122"/>
                <a:ea typeface="汉仪雅酷黑 75W" panose="020B0804020202020204" pitchFamily="34" charset="-122"/>
                <a:cs typeface="+mn-ea"/>
                <a:sym typeface="+mn-lt"/>
              </a:rPr>
              <a:t>课  程  内  容</a:t>
            </a:r>
            <a:endParaRPr lang="zh-CN" altLang="zh-CN" sz="7200" dirty="0">
              <a:solidFill>
                <a:srgbClr val="FFF2B1"/>
              </a:solidFill>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第一部分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232" y="140616"/>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专题一：时代与时代新人</a:t>
            </a:r>
            <a:endParaRPr lang="zh-CN" altLang="en-US" dirty="0"/>
          </a:p>
          <a:p>
            <a:pPr algn="ctr"/>
            <a:endParaRPr lang="zh-CN" altLang="en-US" dirty="0"/>
          </a:p>
          <a:p>
            <a:pPr algn="ctr"/>
            <a:r>
              <a:rPr lang="zh-CN" altLang="en-US" dirty="0"/>
              <a:t>专题二：人生的青春之问</a:t>
            </a:r>
            <a:endParaRPr lang="zh-CN" altLang="en-US" dirty="0"/>
          </a:p>
          <a:p>
            <a:pPr algn="ctr"/>
            <a:endParaRPr lang="zh-CN" altLang="en-US" dirty="0"/>
          </a:p>
          <a:p>
            <a:r>
              <a:rPr lang="zh-CN" altLang="en-US" dirty="0"/>
              <a:t>专题三：坚定理专题一：时代与时代新人</a:t>
            </a:r>
            <a:endParaRPr lang="zh-CN" altLang="en-US" dirty="0"/>
          </a:p>
          <a:p>
            <a:r>
              <a:rPr lang="zh-CN" altLang="en-US" dirty="0"/>
              <a:t>专题二：人生的青春之  </a:t>
            </a:r>
            <a:endParaRPr lang="en-US" altLang="zh-CN" dirty="0"/>
          </a:p>
          <a:p>
            <a:endParaRPr lang="en-US" altLang="zh-CN" dirty="0"/>
          </a:p>
          <a:p>
            <a:endParaRPr lang="en-US" altLang="zh-CN" dirty="0"/>
          </a:p>
          <a:p>
            <a:endParaRPr lang="en-US" altLang="zh-CN" dirty="0"/>
          </a:p>
          <a:p>
            <a:r>
              <a:rPr lang="zh-CN" altLang="en-US" dirty="0"/>
              <a:t>问</a:t>
            </a:r>
            <a:endParaRPr lang="zh-CN" altLang="en-US" dirty="0"/>
          </a:p>
          <a:p>
            <a:pPr algn="just"/>
            <a:r>
              <a:rPr lang="zh-CN" altLang="en-US" dirty="0"/>
              <a:t>专题三：坚定理 </a:t>
            </a:r>
            <a:endParaRPr lang="en-US" altLang="zh-CN" sz="2000" b="1" dirty="0">
              <a:solidFill>
                <a:srgbClr val="FF0000"/>
              </a:solidFill>
              <a:latin typeface="微软雅黑" panose="020B0503020204020204" pitchFamily="34" charset="-122"/>
            </a:endParaRPr>
          </a:p>
          <a:p>
            <a:pPr algn="just"/>
            <a:r>
              <a:rPr lang="en-US" altLang="zh-CN" sz="2000" b="1" dirty="0">
                <a:solidFill>
                  <a:srgbClr val="FF0000"/>
                </a:solidFill>
                <a:latin typeface="微软雅黑" panose="020B0503020204020204" pitchFamily="34" charset="-122"/>
              </a:rPr>
              <a:t>                              </a:t>
            </a:r>
            <a:endParaRPr lang="en-US" altLang="zh-CN" sz="2000" b="1" dirty="0">
              <a:solidFill>
                <a:srgbClr val="FF0000"/>
              </a:solidFill>
              <a:latin typeface="微软雅黑" panose="020B0503020204020204" pitchFamily="34" charset="-122"/>
            </a:endParaRPr>
          </a:p>
          <a:p>
            <a:r>
              <a:rPr lang="zh-CN" altLang="en-US" sz="2000" b="1" dirty="0">
                <a:solidFill>
                  <a:srgbClr val="FF0000"/>
                </a:solidFill>
                <a:latin typeface="微软雅黑" panose="020B0503020204020204" pitchFamily="34" charset="-122"/>
              </a:rPr>
              <a:t>                                 </a:t>
            </a:r>
            <a:endParaRPr lang="en-US" altLang="zh-CN" sz="2000" b="1" dirty="0">
              <a:solidFill>
                <a:srgbClr val="FF0000"/>
              </a:solidFill>
              <a:latin typeface="微软雅黑" panose="020B0503020204020204" pitchFamily="34" charset="-122"/>
            </a:endParaRPr>
          </a:p>
          <a:p>
            <a:endParaRPr lang="en-US" altLang="zh-CN" sz="2000" b="1" dirty="0">
              <a:solidFill>
                <a:srgbClr val="FF0000"/>
              </a:solidFill>
              <a:latin typeface="微软雅黑" panose="020B0503020204020204" pitchFamily="34" charset="-122"/>
            </a:endParaRPr>
          </a:p>
          <a:p>
            <a:r>
              <a:rPr lang="en-US" altLang="zh-CN" sz="2000" b="1" dirty="0">
                <a:solidFill>
                  <a:srgbClr val="FF0000"/>
                </a:solidFill>
                <a:latin typeface="微软雅黑" panose="020B0503020204020204" pitchFamily="34" charset="-122"/>
              </a:rPr>
              <a:t>                         </a:t>
            </a:r>
            <a:r>
              <a:rPr lang="zh-CN" altLang="en-US" sz="2000" b="1" dirty="0">
                <a:solidFill>
                  <a:srgbClr val="FF0000"/>
                </a:solidFill>
                <a:latin typeface="微软雅黑" panose="020B0503020204020204" pitchFamily="34" charset="-122"/>
              </a:rPr>
              <a:t>专题一：不忘初心 不负时代        专题二：做自己人生的掌舵人</a:t>
            </a:r>
            <a:endParaRPr lang="en-US" altLang="zh-CN" sz="2000" b="1" dirty="0">
              <a:solidFill>
                <a:srgbClr val="FF0000"/>
              </a:solidFill>
              <a:latin typeface="微软雅黑" panose="020B0503020204020204" pitchFamily="34" charset="-122"/>
            </a:endParaRPr>
          </a:p>
          <a:p>
            <a:endParaRPr lang="en-US" altLang="zh-CN" sz="2000" b="1" dirty="0">
              <a:solidFill>
                <a:srgbClr val="FF0000"/>
              </a:solidFill>
              <a:latin typeface="微软雅黑" panose="020B0503020204020204" pitchFamily="34" charset="-122"/>
            </a:endParaRPr>
          </a:p>
          <a:p>
            <a:r>
              <a:rPr lang="zh-CN" altLang="en-US" sz="2000" b="1" dirty="0">
                <a:solidFill>
                  <a:srgbClr val="FF0000"/>
                </a:solidFill>
                <a:latin typeface="微软雅黑" panose="020B0503020204020204" pitchFamily="34" charset="-122"/>
              </a:rPr>
              <a:t>                         专题三：人生之舟的压舱石         专题四：在精神传承中走向复兴</a:t>
            </a:r>
            <a:endParaRPr lang="zh-CN" altLang="en-US" sz="2000" b="1" dirty="0">
              <a:solidFill>
                <a:srgbClr val="FF0000"/>
              </a:solidFill>
              <a:latin typeface="微软雅黑" panose="020B0503020204020204" pitchFamily="34" charset="-122"/>
            </a:endParaRPr>
          </a:p>
          <a:p>
            <a:pPr algn="ctr"/>
            <a:endParaRPr lang="en-US" altLang="zh-CN" sz="2000" b="1" dirty="0">
              <a:solidFill>
                <a:srgbClr val="FF0000"/>
              </a:solidFill>
              <a:latin typeface="微软雅黑" panose="020B0503020204020204" pitchFamily="34" charset="-122"/>
            </a:endParaRPr>
          </a:p>
          <a:p>
            <a:r>
              <a:rPr lang="en-US" altLang="zh-CN" sz="2000" b="1" dirty="0">
                <a:solidFill>
                  <a:srgbClr val="FF0000"/>
                </a:solidFill>
                <a:latin typeface="微软雅黑" panose="020B0503020204020204" pitchFamily="34" charset="-122"/>
              </a:rPr>
              <a:t>                         </a:t>
            </a:r>
            <a:r>
              <a:rPr lang="zh-CN" altLang="en-US" sz="2000" b="1" dirty="0">
                <a:solidFill>
                  <a:srgbClr val="FF0000"/>
                </a:solidFill>
                <a:latin typeface="微软雅黑" panose="020B0503020204020204" pitchFamily="34" charset="-122"/>
              </a:rPr>
              <a:t>专题五：让价值之光点亮人生      专题六：点燃人生道德之火炬</a:t>
            </a:r>
            <a:endParaRPr lang="zh-CN" altLang="en-US" sz="2000" b="1" dirty="0">
              <a:solidFill>
                <a:srgbClr val="FF0000"/>
              </a:solidFill>
              <a:latin typeface="微软雅黑" panose="020B0503020204020204" pitchFamily="34" charset="-122"/>
            </a:endParaRPr>
          </a:p>
          <a:p>
            <a:endParaRPr lang="zh-CN" altLang="en-US" sz="2000" b="1" dirty="0">
              <a:solidFill>
                <a:srgbClr val="FF0000"/>
              </a:solidFill>
              <a:latin typeface="微软雅黑" panose="020B0503020204020204" pitchFamily="34" charset="-122"/>
            </a:endParaRPr>
          </a:p>
          <a:p>
            <a:r>
              <a:rPr lang="zh-CN" altLang="en-US" sz="2000" b="1" dirty="0">
                <a:solidFill>
                  <a:srgbClr val="FF0000"/>
                </a:solidFill>
                <a:latin typeface="微软雅黑" panose="020B0503020204020204" pitchFamily="34" charset="-122"/>
              </a:rPr>
              <a:t>                        专题七：守好心中的法治精神</a:t>
            </a:r>
            <a:endParaRPr lang="zh-CN" altLang="en-US" sz="2000" b="1" dirty="0">
              <a:solidFill>
                <a:srgbClr val="FF0000"/>
              </a:solidFill>
              <a:latin typeface="微软雅黑" panose="020B0503020204020204" pitchFamily="34" charset="-122"/>
            </a:endParaRPr>
          </a:p>
          <a:p>
            <a:pPr algn="ctr"/>
            <a:endParaRPr lang="zh-CN" altLang="en-US" sz="2000" b="1" dirty="0">
              <a:solidFill>
                <a:srgbClr val="FF0000"/>
              </a:solidFill>
              <a:latin typeface="微软雅黑" panose="020B0503020204020204" pitchFamily="34" charset="-122"/>
            </a:endParaRPr>
          </a:p>
          <a:p>
            <a:pPr algn="ctr"/>
            <a:endParaRPr lang="zh-CN" altLang="en-US" sz="2000" b="1" dirty="0">
              <a:solidFill>
                <a:srgbClr val="FF0000"/>
              </a:solidFill>
              <a:latin typeface="微软雅黑" panose="020B0503020204020204" pitchFamily="34" charset="-122"/>
            </a:endParaRPr>
          </a:p>
          <a:p>
            <a:pPr algn="ctr"/>
            <a:endParaRPr lang="zh-CN" altLang="en-US" sz="2000" b="1" dirty="0">
              <a:solidFill>
                <a:srgbClr val="FF0000"/>
              </a:solidFill>
              <a:latin typeface="微软雅黑" panose="020B0503020204020204" pitchFamily="34" charset="-122"/>
            </a:endParaRPr>
          </a:p>
          <a:p>
            <a:pPr algn="ctr"/>
            <a:endParaRPr lang="zh-CN" altLang="en-US" dirty="0"/>
          </a:p>
          <a:p>
            <a:r>
              <a:rPr lang="zh-CN" altLang="en-US" dirty="0"/>
              <a:t>专题四：弘扬中国精信念</a:t>
            </a:r>
            <a:endParaRPr lang="zh-CN" altLang="en-US" dirty="0"/>
          </a:p>
          <a:p>
            <a:pPr algn="just"/>
            <a:r>
              <a:rPr lang="zh-CN" altLang="en-US" dirty="0">
                <a:solidFill>
                  <a:srgbClr val="141414"/>
                </a:solidFill>
                <a:latin typeface="微软雅黑" panose="020B0503020204020204" pitchFamily="34" charset="-122"/>
              </a:rPr>
              <a:t>                                                 </a:t>
            </a:r>
            <a:endParaRPr lang="en-US" altLang="zh-CN" dirty="0">
              <a:solidFill>
                <a:srgbClr val="141414"/>
              </a:solidFill>
              <a:latin typeface="微软雅黑" panose="020B0503020204020204" pitchFamily="34" charset="-122"/>
            </a:endParaRPr>
          </a:p>
          <a:p>
            <a:pPr algn="just"/>
            <a:r>
              <a:rPr lang="en-US" altLang="zh-CN" dirty="0">
                <a:solidFill>
                  <a:srgbClr val="141414"/>
                </a:solidFill>
                <a:latin typeface="微软雅黑" panose="020B0503020204020204" pitchFamily="34" charset="-122"/>
              </a:rPr>
              <a:t>                                                      </a:t>
            </a:r>
            <a:endParaRPr lang="en-US" altLang="zh-CN" dirty="0">
              <a:solidFill>
                <a:srgbClr val="141414"/>
              </a:solidFill>
              <a:latin typeface="微软雅黑" panose="020B0503020204020204" pitchFamily="34" charset="-122"/>
            </a:endParaRPr>
          </a:p>
          <a:p>
            <a:pPr algn="just"/>
            <a:r>
              <a:rPr lang="en-US" altLang="zh-CN" sz="2000" b="1" dirty="0">
                <a:solidFill>
                  <a:srgbClr val="141414"/>
                </a:solidFill>
                <a:latin typeface="微软雅黑" panose="020B0503020204020204" pitchFamily="34" charset="-122"/>
              </a:rPr>
              <a:t>                                                 </a:t>
            </a:r>
            <a:endParaRPr lang="zh-CN" altLang="en-US" dirty="0"/>
          </a:p>
          <a:p>
            <a:pPr algn="ctr"/>
            <a:r>
              <a:rPr lang="zh-CN" altLang="en-US" dirty="0"/>
              <a:t>专题四：弘扬中国精神</a:t>
            </a:r>
            <a:endParaRPr lang="zh-CN" altLang="en-US" dirty="0"/>
          </a:p>
          <a:p>
            <a:pPr algn="ctr"/>
            <a:endParaRPr lang="zh-CN" altLang="en-US" dirty="0"/>
          </a:p>
          <a:p>
            <a:pPr algn="ctr"/>
            <a:r>
              <a:rPr lang="zh-CN" altLang="en-US" dirty="0"/>
              <a:t>专题五：践行社会主义核心价值观</a:t>
            </a:r>
            <a:endParaRPr lang="zh-CN" altLang="en-US" dirty="0"/>
          </a:p>
          <a:p>
            <a:pPr algn="ctr"/>
            <a:endParaRPr lang="zh-CN" altLang="en-US" dirty="0"/>
          </a:p>
          <a:p>
            <a:pPr algn="ctr"/>
            <a:r>
              <a:rPr lang="zh-CN" altLang="en-US" dirty="0"/>
              <a:t>专题六：明大德守公德严私德</a:t>
            </a:r>
            <a:endParaRPr lang="zh-CN" altLang="en-US" dirty="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课程内容</a:t>
            </a:r>
            <a:endPar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nvGrpSpPr>
          <p:cNvPr id="5" name="Aitds2"/>
          <p:cNvGrpSpPr/>
          <p:nvPr/>
        </p:nvGrpSpPr>
        <p:grpSpPr>
          <a:xfrm>
            <a:off x="639581" y="1408530"/>
            <a:ext cx="686627" cy="832689"/>
            <a:chOff x="5676561" y="966375"/>
            <a:chExt cx="597447" cy="724538"/>
          </a:xfrm>
          <a:solidFill>
            <a:srgbClr val="C00000"/>
          </a:solidFill>
        </p:grpSpPr>
        <p:sp>
          <p:nvSpPr>
            <p:cNvPr id="6" name="Aitds2-1"/>
            <p:cNvSpPr/>
            <p:nvPr/>
          </p:nvSpPr>
          <p:spPr bwMode="auto">
            <a:xfrm>
              <a:off x="5873730" y="966375"/>
              <a:ext cx="203108" cy="219737"/>
            </a:xfrm>
            <a:custGeom>
              <a:avLst/>
              <a:gdLst>
                <a:gd name="T0" fmla="*/ 8 w 72"/>
                <a:gd name="T1" fmla="*/ 50 h 78"/>
                <a:gd name="T2" fmla="*/ 36 w 72"/>
                <a:gd name="T3" fmla="*/ 78 h 78"/>
                <a:gd name="T4" fmla="*/ 65 w 72"/>
                <a:gd name="T5" fmla="*/ 50 h 78"/>
                <a:gd name="T6" fmla="*/ 71 w 72"/>
                <a:gd name="T7" fmla="*/ 37 h 78"/>
                <a:gd name="T8" fmla="*/ 67 w 72"/>
                <a:gd name="T9" fmla="*/ 32 h 78"/>
                <a:gd name="T10" fmla="*/ 36 w 72"/>
                <a:gd name="T11" fmla="*/ 0 h 78"/>
                <a:gd name="T12" fmla="*/ 6 w 72"/>
                <a:gd name="T13" fmla="*/ 32 h 78"/>
                <a:gd name="T14" fmla="*/ 1 w 72"/>
                <a:gd name="T15" fmla="*/ 37 h 78"/>
                <a:gd name="T16" fmla="*/ 8 w 72"/>
                <a:gd name="T1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8">
                  <a:moveTo>
                    <a:pt x="8" y="50"/>
                  </a:moveTo>
                  <a:cubicBezTo>
                    <a:pt x="12" y="65"/>
                    <a:pt x="21" y="78"/>
                    <a:pt x="36" y="78"/>
                  </a:cubicBezTo>
                  <a:cubicBezTo>
                    <a:pt x="52" y="78"/>
                    <a:pt x="61" y="64"/>
                    <a:pt x="65" y="50"/>
                  </a:cubicBezTo>
                  <a:cubicBezTo>
                    <a:pt x="69" y="48"/>
                    <a:pt x="72" y="42"/>
                    <a:pt x="71" y="37"/>
                  </a:cubicBezTo>
                  <a:cubicBezTo>
                    <a:pt x="71" y="34"/>
                    <a:pt x="69" y="33"/>
                    <a:pt x="67" y="32"/>
                  </a:cubicBezTo>
                  <a:cubicBezTo>
                    <a:pt x="66" y="14"/>
                    <a:pt x="54" y="0"/>
                    <a:pt x="36" y="0"/>
                  </a:cubicBezTo>
                  <a:cubicBezTo>
                    <a:pt x="19" y="0"/>
                    <a:pt x="7" y="14"/>
                    <a:pt x="6" y="32"/>
                  </a:cubicBezTo>
                  <a:cubicBezTo>
                    <a:pt x="3" y="32"/>
                    <a:pt x="1" y="34"/>
                    <a:pt x="1" y="37"/>
                  </a:cubicBezTo>
                  <a:cubicBezTo>
                    <a:pt x="0" y="42"/>
                    <a:pt x="3" y="49"/>
                    <a:pt x="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7" name="Aitds2-2"/>
            <p:cNvSpPr/>
            <p:nvPr/>
          </p:nvSpPr>
          <p:spPr bwMode="auto">
            <a:xfrm>
              <a:off x="5676561" y="1459299"/>
              <a:ext cx="597447" cy="149659"/>
            </a:xfrm>
            <a:custGeom>
              <a:avLst/>
              <a:gdLst>
                <a:gd name="T0" fmla="*/ 0 w 503"/>
                <a:gd name="T1" fmla="*/ 0 h 126"/>
                <a:gd name="T2" fmla="*/ 52 w 503"/>
                <a:gd name="T3" fmla="*/ 126 h 126"/>
                <a:gd name="T4" fmla="*/ 80 w 503"/>
                <a:gd name="T5" fmla="*/ 126 h 126"/>
                <a:gd name="T6" fmla="*/ 80 w 503"/>
                <a:gd name="T7" fmla="*/ 48 h 126"/>
                <a:gd name="T8" fmla="*/ 425 w 503"/>
                <a:gd name="T9" fmla="*/ 48 h 126"/>
                <a:gd name="T10" fmla="*/ 422 w 503"/>
                <a:gd name="T11" fmla="*/ 126 h 126"/>
                <a:gd name="T12" fmla="*/ 451 w 503"/>
                <a:gd name="T13" fmla="*/ 126 h 126"/>
                <a:gd name="T14" fmla="*/ 503 w 503"/>
                <a:gd name="T15" fmla="*/ 0 h 126"/>
                <a:gd name="T16" fmla="*/ 0 w 503"/>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6">
                  <a:moveTo>
                    <a:pt x="0" y="0"/>
                  </a:moveTo>
                  <a:lnTo>
                    <a:pt x="52" y="126"/>
                  </a:lnTo>
                  <a:lnTo>
                    <a:pt x="80" y="126"/>
                  </a:lnTo>
                  <a:lnTo>
                    <a:pt x="80" y="48"/>
                  </a:lnTo>
                  <a:lnTo>
                    <a:pt x="425" y="48"/>
                  </a:lnTo>
                  <a:lnTo>
                    <a:pt x="422" y="126"/>
                  </a:lnTo>
                  <a:lnTo>
                    <a:pt x="451" y="126"/>
                  </a:lnTo>
                  <a:lnTo>
                    <a:pt x="50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8" name="Aitds2-3"/>
            <p:cNvSpPr/>
            <p:nvPr/>
          </p:nvSpPr>
          <p:spPr bwMode="auto">
            <a:xfrm>
              <a:off x="5789399" y="1535316"/>
              <a:ext cx="371771" cy="155597"/>
            </a:xfrm>
            <a:custGeom>
              <a:avLst/>
              <a:gdLst>
                <a:gd name="T0" fmla="*/ 2 w 313"/>
                <a:gd name="T1" fmla="*/ 131 h 131"/>
                <a:gd name="T2" fmla="*/ 311 w 313"/>
                <a:gd name="T3" fmla="*/ 131 h 131"/>
                <a:gd name="T4" fmla="*/ 313 w 313"/>
                <a:gd name="T5" fmla="*/ 0 h 131"/>
                <a:gd name="T6" fmla="*/ 0 w 313"/>
                <a:gd name="T7" fmla="*/ 0 h 131"/>
                <a:gd name="T8" fmla="*/ 2 w 313"/>
                <a:gd name="T9" fmla="*/ 131 h 131"/>
              </a:gdLst>
              <a:ahLst/>
              <a:cxnLst>
                <a:cxn ang="0">
                  <a:pos x="T0" y="T1"/>
                </a:cxn>
                <a:cxn ang="0">
                  <a:pos x="T2" y="T3"/>
                </a:cxn>
                <a:cxn ang="0">
                  <a:pos x="T4" y="T5"/>
                </a:cxn>
                <a:cxn ang="0">
                  <a:pos x="T6" y="T7"/>
                </a:cxn>
                <a:cxn ang="0">
                  <a:pos x="T8" y="T9"/>
                </a:cxn>
              </a:cxnLst>
              <a:rect l="0" t="0" r="r" b="b"/>
              <a:pathLst>
                <a:path w="313" h="131">
                  <a:moveTo>
                    <a:pt x="2" y="131"/>
                  </a:moveTo>
                  <a:lnTo>
                    <a:pt x="311" y="131"/>
                  </a:lnTo>
                  <a:lnTo>
                    <a:pt x="313" y="0"/>
                  </a:lnTo>
                  <a:lnTo>
                    <a:pt x="0" y="0"/>
                  </a:lnTo>
                  <a:lnTo>
                    <a:pt x="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9" name="Aitds2-4"/>
            <p:cNvSpPr/>
            <p:nvPr/>
          </p:nvSpPr>
          <p:spPr bwMode="auto">
            <a:xfrm>
              <a:off x="6173048" y="1411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10" name="Aitds2-5"/>
            <p:cNvSpPr/>
            <p:nvPr/>
          </p:nvSpPr>
          <p:spPr bwMode="auto">
            <a:xfrm>
              <a:off x="5769207" y="1196802"/>
              <a:ext cx="504801" cy="225676"/>
            </a:xfrm>
            <a:custGeom>
              <a:avLst/>
              <a:gdLst>
                <a:gd name="T0" fmla="*/ 33 w 179"/>
                <a:gd name="T1" fmla="*/ 43 h 80"/>
                <a:gd name="T2" fmla="*/ 33 w 179"/>
                <a:gd name="T3" fmla="*/ 43 h 80"/>
                <a:gd name="T4" fmla="*/ 33 w 179"/>
                <a:gd name="T5" fmla="*/ 80 h 80"/>
                <a:gd name="T6" fmla="*/ 71 w 179"/>
                <a:gd name="T7" fmla="*/ 80 h 80"/>
                <a:gd name="T8" fmla="*/ 69 w 179"/>
                <a:gd name="T9" fmla="*/ 56 h 80"/>
                <a:gd name="T10" fmla="*/ 73 w 179"/>
                <a:gd name="T11" fmla="*/ 50 h 80"/>
                <a:gd name="T12" fmla="*/ 77 w 179"/>
                <a:gd name="T13" fmla="*/ 56 h 80"/>
                <a:gd name="T14" fmla="*/ 75 w 179"/>
                <a:gd name="T15" fmla="*/ 80 h 80"/>
                <a:gd name="T16" fmla="*/ 113 w 179"/>
                <a:gd name="T17" fmla="*/ 80 h 80"/>
                <a:gd name="T18" fmla="*/ 113 w 179"/>
                <a:gd name="T19" fmla="*/ 51 h 80"/>
                <a:gd name="T20" fmla="*/ 121 w 179"/>
                <a:gd name="T21" fmla="*/ 64 h 80"/>
                <a:gd name="T22" fmla="*/ 126 w 179"/>
                <a:gd name="T23" fmla="*/ 71 h 80"/>
                <a:gd name="T24" fmla="*/ 130 w 179"/>
                <a:gd name="T25" fmla="*/ 74 h 80"/>
                <a:gd name="T26" fmla="*/ 133 w 179"/>
                <a:gd name="T27" fmla="*/ 76 h 80"/>
                <a:gd name="T28" fmla="*/ 138 w 179"/>
                <a:gd name="T29" fmla="*/ 77 h 80"/>
                <a:gd name="T30" fmla="*/ 143 w 179"/>
                <a:gd name="T31" fmla="*/ 76 h 80"/>
                <a:gd name="T32" fmla="*/ 145 w 179"/>
                <a:gd name="T33" fmla="*/ 75 h 80"/>
                <a:gd name="T34" fmla="*/ 148 w 179"/>
                <a:gd name="T35" fmla="*/ 73 h 80"/>
                <a:gd name="T36" fmla="*/ 152 w 179"/>
                <a:gd name="T37" fmla="*/ 69 h 80"/>
                <a:gd name="T38" fmla="*/ 159 w 179"/>
                <a:gd name="T39" fmla="*/ 62 h 80"/>
                <a:gd name="T40" fmla="*/ 175 w 179"/>
                <a:gd name="T41" fmla="*/ 45 h 80"/>
                <a:gd name="T42" fmla="*/ 173 w 179"/>
                <a:gd name="T43" fmla="*/ 26 h 80"/>
                <a:gd name="T44" fmla="*/ 172 w 179"/>
                <a:gd name="T45" fmla="*/ 25 h 80"/>
                <a:gd name="T46" fmla="*/ 177 w 179"/>
                <a:gd name="T47" fmla="*/ 19 h 80"/>
                <a:gd name="T48" fmla="*/ 177 w 179"/>
                <a:gd name="T49" fmla="*/ 12 h 80"/>
                <a:gd name="T50" fmla="*/ 169 w 179"/>
                <a:gd name="T51" fmla="*/ 12 h 80"/>
                <a:gd name="T52" fmla="*/ 157 w 179"/>
                <a:gd name="T53" fmla="*/ 25 h 80"/>
                <a:gd name="T54" fmla="*/ 154 w 179"/>
                <a:gd name="T55" fmla="*/ 28 h 80"/>
                <a:gd name="T56" fmla="*/ 154 w 179"/>
                <a:gd name="T57" fmla="*/ 28 h 80"/>
                <a:gd name="T58" fmla="*/ 142 w 179"/>
                <a:gd name="T59" fmla="*/ 42 h 80"/>
                <a:gd name="T60" fmla="*/ 140 w 179"/>
                <a:gd name="T61" fmla="*/ 44 h 80"/>
                <a:gd name="T62" fmla="*/ 138 w 179"/>
                <a:gd name="T63" fmla="*/ 41 h 80"/>
                <a:gd name="T64" fmla="*/ 128 w 179"/>
                <a:gd name="T65" fmla="*/ 23 h 80"/>
                <a:gd name="T66" fmla="*/ 125 w 179"/>
                <a:gd name="T67" fmla="*/ 17 h 80"/>
                <a:gd name="T68" fmla="*/ 124 w 179"/>
                <a:gd name="T69" fmla="*/ 15 h 80"/>
                <a:gd name="T70" fmla="*/ 124 w 179"/>
                <a:gd name="T71" fmla="*/ 15 h 80"/>
                <a:gd name="T72" fmla="*/ 124 w 179"/>
                <a:gd name="T73" fmla="*/ 15 h 80"/>
                <a:gd name="T74" fmla="*/ 121 w 179"/>
                <a:gd name="T75" fmla="*/ 11 h 80"/>
                <a:gd name="T76" fmla="*/ 102 w 179"/>
                <a:gd name="T77" fmla="*/ 3 h 80"/>
                <a:gd name="T78" fmla="*/ 93 w 179"/>
                <a:gd name="T79" fmla="*/ 0 h 80"/>
                <a:gd name="T80" fmla="*/ 93 w 179"/>
                <a:gd name="T81" fmla="*/ 0 h 80"/>
                <a:gd name="T82" fmla="*/ 93 w 179"/>
                <a:gd name="T83" fmla="*/ 0 h 80"/>
                <a:gd name="T84" fmla="*/ 81 w 179"/>
                <a:gd name="T85" fmla="*/ 41 h 80"/>
                <a:gd name="T86" fmla="*/ 77 w 179"/>
                <a:gd name="T87" fmla="*/ 16 h 80"/>
                <a:gd name="T88" fmla="*/ 80 w 179"/>
                <a:gd name="T89" fmla="*/ 8 h 80"/>
                <a:gd name="T90" fmla="*/ 75 w 179"/>
                <a:gd name="T91" fmla="*/ 3 h 80"/>
                <a:gd name="T92" fmla="*/ 71 w 179"/>
                <a:gd name="T93" fmla="*/ 3 h 80"/>
                <a:gd name="T94" fmla="*/ 66 w 179"/>
                <a:gd name="T95" fmla="*/ 8 h 80"/>
                <a:gd name="T96" fmla="*/ 69 w 179"/>
                <a:gd name="T97" fmla="*/ 16 h 80"/>
                <a:gd name="T98" fmla="*/ 65 w 179"/>
                <a:gd name="T99" fmla="*/ 41 h 80"/>
                <a:gd name="T100" fmla="*/ 53 w 179"/>
                <a:gd name="T101" fmla="*/ 0 h 80"/>
                <a:gd name="T102" fmla="*/ 53 w 179"/>
                <a:gd name="T103" fmla="*/ 0 h 80"/>
                <a:gd name="T104" fmla="*/ 53 w 179"/>
                <a:gd name="T105" fmla="*/ 0 h 80"/>
                <a:gd name="T106" fmla="*/ 45 w 179"/>
                <a:gd name="T107" fmla="*/ 3 h 80"/>
                <a:gd name="T108" fmla="*/ 19 w 179"/>
                <a:gd name="T109" fmla="*/ 13 h 80"/>
                <a:gd name="T110" fmla="*/ 0 w 179"/>
                <a:gd name="T111" fmla="*/ 80 h 80"/>
                <a:gd name="T112" fmla="*/ 26 w 179"/>
                <a:gd name="T113" fmla="*/ 80 h 80"/>
                <a:gd name="T114" fmla="*/ 33 w 179"/>
                <a:gd name="T115"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 h="80">
                  <a:moveTo>
                    <a:pt x="33" y="43"/>
                  </a:moveTo>
                  <a:cubicBezTo>
                    <a:pt x="33" y="43"/>
                    <a:pt x="33" y="43"/>
                    <a:pt x="33" y="43"/>
                  </a:cubicBezTo>
                  <a:cubicBezTo>
                    <a:pt x="33" y="80"/>
                    <a:pt x="33" y="80"/>
                    <a:pt x="33" y="80"/>
                  </a:cubicBezTo>
                  <a:cubicBezTo>
                    <a:pt x="71" y="80"/>
                    <a:pt x="71" y="80"/>
                    <a:pt x="71" y="80"/>
                  </a:cubicBezTo>
                  <a:cubicBezTo>
                    <a:pt x="69" y="56"/>
                    <a:pt x="69" y="56"/>
                    <a:pt x="69" y="56"/>
                  </a:cubicBezTo>
                  <a:cubicBezTo>
                    <a:pt x="69" y="53"/>
                    <a:pt x="71" y="50"/>
                    <a:pt x="73" y="50"/>
                  </a:cubicBezTo>
                  <a:cubicBezTo>
                    <a:pt x="75" y="50"/>
                    <a:pt x="77" y="53"/>
                    <a:pt x="77" y="56"/>
                  </a:cubicBezTo>
                  <a:cubicBezTo>
                    <a:pt x="75" y="80"/>
                    <a:pt x="75" y="80"/>
                    <a:pt x="75" y="80"/>
                  </a:cubicBezTo>
                  <a:cubicBezTo>
                    <a:pt x="113" y="80"/>
                    <a:pt x="113" y="80"/>
                    <a:pt x="113" y="80"/>
                  </a:cubicBezTo>
                  <a:cubicBezTo>
                    <a:pt x="113" y="51"/>
                    <a:pt x="113" y="51"/>
                    <a:pt x="113" y="51"/>
                  </a:cubicBezTo>
                  <a:cubicBezTo>
                    <a:pt x="116" y="56"/>
                    <a:pt x="118" y="60"/>
                    <a:pt x="121" y="64"/>
                  </a:cubicBezTo>
                  <a:cubicBezTo>
                    <a:pt x="122" y="67"/>
                    <a:pt x="124" y="69"/>
                    <a:pt x="126" y="71"/>
                  </a:cubicBezTo>
                  <a:cubicBezTo>
                    <a:pt x="127" y="72"/>
                    <a:pt x="128" y="73"/>
                    <a:pt x="130" y="74"/>
                  </a:cubicBezTo>
                  <a:cubicBezTo>
                    <a:pt x="130" y="74"/>
                    <a:pt x="131" y="75"/>
                    <a:pt x="133" y="76"/>
                  </a:cubicBezTo>
                  <a:cubicBezTo>
                    <a:pt x="134" y="76"/>
                    <a:pt x="136" y="77"/>
                    <a:pt x="138" y="77"/>
                  </a:cubicBezTo>
                  <a:cubicBezTo>
                    <a:pt x="140" y="77"/>
                    <a:pt x="141" y="76"/>
                    <a:pt x="143" y="76"/>
                  </a:cubicBezTo>
                  <a:cubicBezTo>
                    <a:pt x="144" y="76"/>
                    <a:pt x="145" y="75"/>
                    <a:pt x="145" y="75"/>
                  </a:cubicBezTo>
                  <a:cubicBezTo>
                    <a:pt x="147" y="74"/>
                    <a:pt x="148" y="73"/>
                    <a:pt x="148" y="73"/>
                  </a:cubicBezTo>
                  <a:cubicBezTo>
                    <a:pt x="150" y="72"/>
                    <a:pt x="151" y="71"/>
                    <a:pt x="152" y="69"/>
                  </a:cubicBezTo>
                  <a:cubicBezTo>
                    <a:pt x="154" y="67"/>
                    <a:pt x="157" y="65"/>
                    <a:pt x="159" y="62"/>
                  </a:cubicBezTo>
                  <a:cubicBezTo>
                    <a:pt x="167" y="54"/>
                    <a:pt x="175" y="45"/>
                    <a:pt x="175" y="45"/>
                  </a:cubicBezTo>
                  <a:cubicBezTo>
                    <a:pt x="179" y="39"/>
                    <a:pt x="179" y="31"/>
                    <a:pt x="173" y="26"/>
                  </a:cubicBezTo>
                  <a:cubicBezTo>
                    <a:pt x="173" y="26"/>
                    <a:pt x="172" y="25"/>
                    <a:pt x="172" y="25"/>
                  </a:cubicBezTo>
                  <a:cubicBezTo>
                    <a:pt x="177" y="19"/>
                    <a:pt x="177" y="19"/>
                    <a:pt x="177" y="19"/>
                  </a:cubicBezTo>
                  <a:cubicBezTo>
                    <a:pt x="179" y="17"/>
                    <a:pt x="179" y="14"/>
                    <a:pt x="177" y="12"/>
                  </a:cubicBezTo>
                  <a:cubicBezTo>
                    <a:pt x="175" y="10"/>
                    <a:pt x="171" y="10"/>
                    <a:pt x="169" y="12"/>
                  </a:cubicBezTo>
                  <a:cubicBezTo>
                    <a:pt x="157" y="25"/>
                    <a:pt x="157" y="25"/>
                    <a:pt x="157" y="25"/>
                  </a:cubicBezTo>
                  <a:cubicBezTo>
                    <a:pt x="156" y="26"/>
                    <a:pt x="155" y="27"/>
                    <a:pt x="154" y="28"/>
                  </a:cubicBezTo>
                  <a:cubicBezTo>
                    <a:pt x="154" y="28"/>
                    <a:pt x="154" y="28"/>
                    <a:pt x="154" y="28"/>
                  </a:cubicBezTo>
                  <a:cubicBezTo>
                    <a:pt x="153" y="29"/>
                    <a:pt x="148" y="36"/>
                    <a:pt x="142" y="42"/>
                  </a:cubicBezTo>
                  <a:cubicBezTo>
                    <a:pt x="141" y="42"/>
                    <a:pt x="140" y="43"/>
                    <a:pt x="140" y="44"/>
                  </a:cubicBezTo>
                  <a:cubicBezTo>
                    <a:pt x="139" y="43"/>
                    <a:pt x="138" y="42"/>
                    <a:pt x="138" y="41"/>
                  </a:cubicBezTo>
                  <a:cubicBezTo>
                    <a:pt x="134" y="35"/>
                    <a:pt x="131" y="28"/>
                    <a:pt x="128" y="23"/>
                  </a:cubicBezTo>
                  <a:cubicBezTo>
                    <a:pt x="127" y="21"/>
                    <a:pt x="126" y="19"/>
                    <a:pt x="125" y="17"/>
                  </a:cubicBezTo>
                  <a:cubicBezTo>
                    <a:pt x="125" y="16"/>
                    <a:pt x="125" y="16"/>
                    <a:pt x="124" y="15"/>
                  </a:cubicBezTo>
                  <a:cubicBezTo>
                    <a:pt x="124" y="15"/>
                    <a:pt x="124" y="15"/>
                    <a:pt x="124" y="15"/>
                  </a:cubicBezTo>
                  <a:cubicBezTo>
                    <a:pt x="124" y="15"/>
                    <a:pt x="124" y="15"/>
                    <a:pt x="124" y="15"/>
                  </a:cubicBezTo>
                  <a:cubicBezTo>
                    <a:pt x="123" y="13"/>
                    <a:pt x="122" y="12"/>
                    <a:pt x="121" y="11"/>
                  </a:cubicBezTo>
                  <a:cubicBezTo>
                    <a:pt x="120" y="9"/>
                    <a:pt x="115" y="6"/>
                    <a:pt x="102" y="3"/>
                  </a:cubicBezTo>
                  <a:cubicBezTo>
                    <a:pt x="99" y="2"/>
                    <a:pt x="96" y="1"/>
                    <a:pt x="93" y="0"/>
                  </a:cubicBezTo>
                  <a:cubicBezTo>
                    <a:pt x="93" y="0"/>
                    <a:pt x="93" y="0"/>
                    <a:pt x="93" y="0"/>
                  </a:cubicBezTo>
                  <a:cubicBezTo>
                    <a:pt x="93" y="0"/>
                    <a:pt x="93" y="0"/>
                    <a:pt x="93" y="0"/>
                  </a:cubicBezTo>
                  <a:cubicBezTo>
                    <a:pt x="93" y="7"/>
                    <a:pt x="90" y="22"/>
                    <a:pt x="81" y="41"/>
                  </a:cubicBezTo>
                  <a:cubicBezTo>
                    <a:pt x="80" y="29"/>
                    <a:pt x="77" y="17"/>
                    <a:pt x="77" y="16"/>
                  </a:cubicBezTo>
                  <a:cubicBezTo>
                    <a:pt x="80" y="8"/>
                    <a:pt x="80" y="8"/>
                    <a:pt x="80" y="8"/>
                  </a:cubicBezTo>
                  <a:cubicBezTo>
                    <a:pt x="75" y="3"/>
                    <a:pt x="75" y="3"/>
                    <a:pt x="75" y="3"/>
                  </a:cubicBezTo>
                  <a:cubicBezTo>
                    <a:pt x="71" y="3"/>
                    <a:pt x="71" y="3"/>
                    <a:pt x="71" y="3"/>
                  </a:cubicBezTo>
                  <a:cubicBezTo>
                    <a:pt x="66" y="8"/>
                    <a:pt x="66" y="8"/>
                    <a:pt x="66" y="8"/>
                  </a:cubicBezTo>
                  <a:cubicBezTo>
                    <a:pt x="69" y="16"/>
                    <a:pt x="69" y="16"/>
                    <a:pt x="69" y="16"/>
                  </a:cubicBezTo>
                  <a:cubicBezTo>
                    <a:pt x="69" y="17"/>
                    <a:pt x="66" y="29"/>
                    <a:pt x="65" y="41"/>
                  </a:cubicBezTo>
                  <a:cubicBezTo>
                    <a:pt x="56" y="22"/>
                    <a:pt x="53" y="7"/>
                    <a:pt x="53" y="0"/>
                  </a:cubicBezTo>
                  <a:cubicBezTo>
                    <a:pt x="53" y="0"/>
                    <a:pt x="53" y="0"/>
                    <a:pt x="53" y="0"/>
                  </a:cubicBezTo>
                  <a:cubicBezTo>
                    <a:pt x="53" y="0"/>
                    <a:pt x="53" y="0"/>
                    <a:pt x="53" y="0"/>
                  </a:cubicBezTo>
                  <a:cubicBezTo>
                    <a:pt x="50" y="1"/>
                    <a:pt x="47" y="2"/>
                    <a:pt x="45" y="3"/>
                  </a:cubicBezTo>
                  <a:cubicBezTo>
                    <a:pt x="37" y="6"/>
                    <a:pt x="25" y="10"/>
                    <a:pt x="19" y="13"/>
                  </a:cubicBezTo>
                  <a:cubicBezTo>
                    <a:pt x="16" y="17"/>
                    <a:pt x="4" y="32"/>
                    <a:pt x="0" y="80"/>
                  </a:cubicBezTo>
                  <a:cubicBezTo>
                    <a:pt x="26" y="80"/>
                    <a:pt x="26" y="80"/>
                    <a:pt x="26" y="80"/>
                  </a:cubicBezTo>
                  <a:cubicBezTo>
                    <a:pt x="27" y="64"/>
                    <a:pt x="31" y="44"/>
                    <a:pt x="33"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01037" y="3170340"/>
            <a:ext cx="5513049" cy="1200329"/>
          </a:xfrm>
          <a:prstGeom prst="rect">
            <a:avLst/>
          </a:prstGeom>
        </p:spPr>
        <p:txBody>
          <a:bodyPr wrap="none">
            <a:spAutoFit/>
          </a:bodyPr>
          <a:lstStyle/>
          <a:p>
            <a:pPr marL="0" marR="0" lvl="0" indent="0" algn="ctr" defTabSz="914400" rtl="0" eaLnBrk="1" fontAlgn="auto" latinLnBrk="0" hangingPunct="1">
              <a:spcBef>
                <a:spcPts val="0"/>
              </a:spcBef>
              <a:spcAft>
                <a:spcPts val="0"/>
              </a:spcAft>
              <a:buClrTx/>
              <a:buSzTx/>
              <a:buFontTx/>
              <a:buNone/>
              <a:defRPr/>
            </a:pPr>
            <a:r>
              <a:rPr lang="zh-CN" altLang="en-US" sz="7200" dirty="0">
                <a:solidFill>
                  <a:srgbClr val="FFF2B1"/>
                </a:solidFill>
                <a:latin typeface="汉仪雅酷黑 75W" panose="020B0804020202020204" pitchFamily="34" charset="-122"/>
                <a:ea typeface="汉仪雅酷黑 75W" panose="020B0804020202020204" pitchFamily="34" charset="-122"/>
                <a:cs typeface="+mn-ea"/>
                <a:sym typeface="+mn-lt"/>
              </a:rPr>
              <a:t>课  程  资  源</a:t>
            </a:r>
            <a:endParaRPr lang="zh-CN" altLang="zh-CN" sz="7200" dirty="0">
              <a:solidFill>
                <a:srgbClr val="FFF2B1"/>
              </a:solidFill>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第二部分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569" y="306475"/>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7320287" y="1360476"/>
            <a:ext cx="2934056"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课程资源</a:t>
            </a:r>
            <a:endParaRPr kumimoji="0" lang="zh-CN" altLang="en-US" sz="4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06265" y="1163388"/>
            <a:ext cx="5228419" cy="1794316"/>
          </a:xfrm>
          <a:custGeom>
            <a:avLst/>
            <a:gdLst>
              <a:gd name="connsiteX0" fmla="*/ 3896038 w 7792077"/>
              <a:gd name="connsiteY0" fmla="*/ 309272 h 1085923"/>
              <a:gd name="connsiteX1" fmla="*/ 3844537 w 7792077"/>
              <a:gd name="connsiteY1" fmla="*/ 360773 h 1085923"/>
              <a:gd name="connsiteX2" fmla="*/ 3896038 w 7792077"/>
              <a:gd name="connsiteY2" fmla="*/ 412274 h 1085923"/>
              <a:gd name="connsiteX3" fmla="*/ 3947539 w 7792077"/>
              <a:gd name="connsiteY3" fmla="*/ 360773 h 1085923"/>
              <a:gd name="connsiteX4" fmla="*/ 3896038 w 7792077"/>
              <a:gd name="connsiteY4" fmla="*/ 309272 h 1085923"/>
              <a:gd name="connsiteX5" fmla="*/ 0 w 7792077"/>
              <a:gd name="connsiteY5" fmla="*/ 0 h 1085923"/>
              <a:gd name="connsiteX6" fmla="*/ 7792077 w 7792077"/>
              <a:gd name="connsiteY6" fmla="*/ 0 h 1085923"/>
              <a:gd name="connsiteX7" fmla="*/ 7792077 w 7792077"/>
              <a:gd name="connsiteY7" fmla="*/ 1085923 h 1085923"/>
              <a:gd name="connsiteX8" fmla="*/ 0 w 7792077"/>
              <a:gd name="connsiteY8" fmla="*/ 1085923 h 10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2077" h="1085923">
                <a:moveTo>
                  <a:pt x="3896038" y="309272"/>
                </a:moveTo>
                <a:cubicBezTo>
                  <a:pt x="3867595" y="309272"/>
                  <a:pt x="3844537" y="332330"/>
                  <a:pt x="3844537" y="360773"/>
                </a:cubicBezTo>
                <a:cubicBezTo>
                  <a:pt x="3844537" y="389216"/>
                  <a:pt x="3867595" y="412274"/>
                  <a:pt x="3896038" y="412274"/>
                </a:cubicBezTo>
                <a:cubicBezTo>
                  <a:pt x="3924481" y="412274"/>
                  <a:pt x="3947539" y="389216"/>
                  <a:pt x="3947539" y="360773"/>
                </a:cubicBezTo>
                <a:cubicBezTo>
                  <a:pt x="3947539" y="332330"/>
                  <a:pt x="3924481" y="309272"/>
                  <a:pt x="3896038" y="309272"/>
                </a:cubicBezTo>
                <a:close/>
                <a:moveTo>
                  <a:pt x="0" y="0"/>
                </a:moveTo>
                <a:lnTo>
                  <a:pt x="7792077" y="0"/>
                </a:lnTo>
                <a:lnTo>
                  <a:pt x="7792077" y="1085923"/>
                </a:lnTo>
                <a:lnTo>
                  <a:pt x="0" y="1085923"/>
                </a:lnTo>
                <a:close/>
              </a:path>
            </a:pathLst>
          </a:custGeom>
        </p:spPr>
      </p:pic>
      <p:grpSp>
        <p:nvGrpSpPr>
          <p:cNvPr id="24" name="组合 23"/>
          <p:cNvGrpSpPr/>
          <p:nvPr/>
        </p:nvGrpSpPr>
        <p:grpSpPr>
          <a:xfrm>
            <a:off x="89290" y="3322548"/>
            <a:ext cx="11915141" cy="3535452"/>
            <a:chOff x="0" y="4355432"/>
            <a:chExt cx="12192000" cy="2055213"/>
          </a:xfrm>
        </p:grpSpPr>
        <p:sp>
          <p:nvSpPr>
            <p:cNvPr id="25" name="矩形 24"/>
            <p:cNvSpPr/>
            <p:nvPr/>
          </p:nvSpPr>
          <p:spPr>
            <a:xfrm>
              <a:off x="0" y="4355432"/>
              <a:ext cx="12192000" cy="2055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947544" y="4672497"/>
              <a:ext cx="10386203" cy="573042"/>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ts val="0"/>
                </a:spcAft>
                <a:buClrTx/>
                <a:buSzTx/>
                <a:buFont typeface="Arial" panose="020B0604020202020204" pitchFamily="34" charset="0"/>
                <a:buNone/>
                <a:defRPr/>
              </a:pP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p:txBody>
        </p:sp>
      </p:grpSp>
      <p:sp>
        <p:nvSpPr>
          <p:cNvPr id="27" name="Aitds3"/>
          <p:cNvSpPr/>
          <p:nvPr/>
        </p:nvSpPr>
        <p:spPr>
          <a:xfrm>
            <a:off x="947544" y="4326249"/>
            <a:ext cx="10088755" cy="1384995"/>
          </a:xfrm>
          <a:prstGeom prst="rect">
            <a:avLst/>
          </a:prstGeom>
        </p:spPr>
        <p:txBody>
          <a:bodyPr wrap="square">
            <a:spAutoFit/>
          </a:bodyPr>
          <a:lstStyle/>
          <a:p>
            <a:r>
              <a:rPr lang="zh-CN" altLang="en-US" sz="2800" b="1" dirty="0">
                <a:solidFill>
                  <a:srgbClr val="FFC000"/>
                </a:solidFill>
              </a:rPr>
              <a:t>文本资源</a:t>
            </a:r>
            <a:r>
              <a:rPr lang="en-US" altLang="zh-CN" sz="2800" b="1" dirty="0">
                <a:solidFill>
                  <a:srgbClr val="FFC000"/>
                </a:solidFill>
              </a:rPr>
              <a:t>——《</a:t>
            </a:r>
            <a:r>
              <a:rPr lang="zh-CN" altLang="en-US" sz="2800" b="1" dirty="0">
                <a:solidFill>
                  <a:srgbClr val="FFC000"/>
                </a:solidFill>
              </a:rPr>
              <a:t>思想道德与法治学习指导</a:t>
            </a:r>
            <a:r>
              <a:rPr lang="en-US" altLang="zh-CN" sz="2800" b="1" dirty="0">
                <a:solidFill>
                  <a:srgbClr val="FFC000"/>
                </a:solidFill>
              </a:rPr>
              <a:t>》</a:t>
            </a:r>
            <a:endParaRPr lang="en-US" altLang="zh-CN" sz="2800" b="1" dirty="0">
              <a:solidFill>
                <a:srgbClr val="FFC000"/>
              </a:solidFill>
            </a:endParaRPr>
          </a:p>
          <a:p>
            <a:endParaRPr lang="en-US" altLang="zh-CN" sz="2800" b="1" dirty="0">
              <a:solidFill>
                <a:srgbClr val="FFC000"/>
              </a:solidFill>
            </a:endParaRPr>
          </a:p>
          <a:p>
            <a:r>
              <a:rPr lang="zh-CN" altLang="en-US" sz="2800" b="1" dirty="0">
                <a:solidFill>
                  <a:srgbClr val="FFC000"/>
                </a:solidFill>
              </a:rPr>
              <a:t>视频资源</a:t>
            </a:r>
            <a:r>
              <a:rPr lang="en-US" altLang="zh-CN" sz="2800" b="1" dirty="0">
                <a:solidFill>
                  <a:srgbClr val="FFC000"/>
                </a:solidFill>
              </a:rPr>
              <a:t>——</a:t>
            </a:r>
            <a:r>
              <a:rPr lang="zh-CN" altLang="en-US" sz="2800" b="1" dirty="0">
                <a:solidFill>
                  <a:srgbClr val="FFC000"/>
                </a:solidFill>
              </a:rPr>
              <a:t>观看大片，理解知识；内化于心，外化于行。</a:t>
            </a:r>
            <a:endParaRPr lang="zh-CN" altLang="en-US" sz="2800" b="1" dirty="0">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408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课程资源</a:t>
            </a:r>
            <a:endPar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cxnSp>
        <p:nvCxnSpPr>
          <p:cNvPr id="5" name="Aitds1"/>
          <p:cNvCxnSpPr/>
          <p:nvPr/>
        </p:nvCxnSpPr>
        <p:spPr>
          <a:xfrm>
            <a:off x="1076059" y="1892910"/>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Aitds2"/>
          <p:cNvCxnSpPr/>
          <p:nvPr/>
        </p:nvCxnSpPr>
        <p:spPr>
          <a:xfrm>
            <a:off x="1076059" y="1973931"/>
            <a:ext cx="616954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itds3"/>
          <p:cNvSpPr/>
          <p:nvPr/>
        </p:nvSpPr>
        <p:spPr>
          <a:xfrm>
            <a:off x="1016380" y="1258780"/>
            <a:ext cx="6857968" cy="523220"/>
          </a:xfrm>
          <a:prstGeom prst="rect">
            <a:avLst/>
          </a:prstGeom>
        </p:spPr>
        <p:txBody>
          <a:bodyPr wrap="none">
            <a:spAutoFit/>
          </a:bodyPr>
          <a:lstStyle/>
          <a:p>
            <a:pPr lvl="0">
              <a:defRPr/>
            </a:pPr>
            <a:r>
              <a:rPr lang="zh-CN" altLang="en-US" sz="2800" b="1" dirty="0">
                <a:solidFill>
                  <a:srgbClr val="C00000"/>
                </a:solidFill>
                <a:latin typeface="汉仪雅酷黑 75W" panose="020B0804020202020204" pitchFamily="34" charset="-122"/>
                <a:ea typeface="汉仪雅酷黑 75W" panose="020B0804020202020204" pitchFamily="34" charset="-122"/>
                <a:cs typeface="+mn-ea"/>
                <a:sym typeface="+mn-lt"/>
              </a:rPr>
              <a:t>登录一网一平台：</a:t>
            </a:r>
            <a:r>
              <a:rPr lang="en-US" altLang="zh-CN" sz="2800" b="1" dirty="0">
                <a:solidFill>
                  <a:srgbClr val="C00000"/>
                </a:solidFill>
                <a:latin typeface="汉仪雅酷黑 75W" panose="020B0804020202020204" pitchFamily="34" charset="-122"/>
                <a:ea typeface="汉仪雅酷黑 75W" panose="020B0804020202020204" pitchFamily="34" charset="-122"/>
                <a:cs typeface="+mn-ea"/>
                <a:sym typeface="+mn-lt"/>
              </a:rPr>
              <a:t>http://one.ouchn.cn/</a:t>
            </a:r>
            <a:endParaRPr lang="zh-CN" altLang="en-US" sz="2800"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8" name="Aitds9"/>
          <p:cNvGrpSpPr/>
          <p:nvPr/>
        </p:nvGrpSpPr>
        <p:grpSpPr>
          <a:xfrm>
            <a:off x="1076059" y="2216090"/>
            <a:ext cx="662670" cy="666336"/>
            <a:chOff x="747622" y="974604"/>
            <a:chExt cx="2855851" cy="3202129"/>
          </a:xfrm>
          <a:effectLst/>
        </p:grpSpPr>
        <p:sp>
          <p:nvSpPr>
            <p:cNvPr id="9"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10"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1</a:t>
              </a:r>
              <a:endParaRPr lang="zh-CN" altLang="en-US" sz="2400" dirty="0">
                <a:solidFill>
                  <a:srgbClr val="FFFFFF"/>
                </a:solidFill>
                <a:cs typeface="+mn-ea"/>
                <a:sym typeface="+mn-lt"/>
              </a:endParaRPr>
            </a:p>
          </p:txBody>
        </p:sp>
      </p:grpSp>
      <p:sp>
        <p:nvSpPr>
          <p:cNvPr id="11" name="Aitds12"/>
          <p:cNvSpPr txBox="1"/>
          <p:nvPr/>
        </p:nvSpPr>
        <p:spPr>
          <a:xfrm>
            <a:off x="1948373" y="2318424"/>
            <a:ext cx="5532802" cy="461665"/>
          </a:xfrm>
          <a:prstGeom prst="rect">
            <a:avLst/>
          </a:prstGeom>
          <a:noFill/>
        </p:spPr>
        <p:txBody>
          <a:bodyPr wrap="square" rtlCol="0">
            <a:spAutoFit/>
          </a:bodyPr>
          <a:lstStyle/>
          <a:p>
            <a:pPr lvl="0" algn="just">
              <a:spcBef>
                <a:spcPct val="0"/>
              </a:spcBef>
              <a:defRPr/>
            </a:pPr>
            <a:r>
              <a:rPr lang="zh-CN" altLang="en-US" sz="2400" b="1" dirty="0">
                <a:solidFill>
                  <a:srgbClr val="44546A">
                    <a:lumMod val="50000"/>
                  </a:srgbClr>
                </a:solidFill>
                <a:cs typeface="+mn-ea"/>
                <a:sym typeface="+mn-lt"/>
              </a:rPr>
              <a:t>学习讨论：指导讨论区发帖</a:t>
            </a:r>
            <a:endParaRPr lang="zh-CN" altLang="en-US" sz="2400" b="1" dirty="0">
              <a:solidFill>
                <a:srgbClr val="44546A">
                  <a:lumMod val="50000"/>
                </a:srgbClr>
              </a:solidFill>
              <a:cs typeface="+mn-ea"/>
              <a:sym typeface="+mn-lt"/>
            </a:endParaRPr>
          </a:p>
        </p:txBody>
      </p:sp>
      <p:grpSp>
        <p:nvGrpSpPr>
          <p:cNvPr id="12" name="Aitds9"/>
          <p:cNvGrpSpPr/>
          <p:nvPr/>
        </p:nvGrpSpPr>
        <p:grpSpPr>
          <a:xfrm>
            <a:off x="1076059" y="3029890"/>
            <a:ext cx="662670" cy="666336"/>
            <a:chOff x="747622" y="974604"/>
            <a:chExt cx="2855851" cy="3202129"/>
          </a:xfrm>
          <a:effectLst/>
        </p:grpSpPr>
        <p:sp>
          <p:nvSpPr>
            <p:cNvPr id="14"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15"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2</a:t>
              </a:r>
              <a:endParaRPr lang="zh-CN" altLang="en-US" sz="2400" dirty="0">
                <a:solidFill>
                  <a:srgbClr val="FFFFFF"/>
                </a:solidFill>
                <a:cs typeface="+mn-ea"/>
                <a:sym typeface="+mn-lt"/>
              </a:endParaRPr>
            </a:p>
          </p:txBody>
        </p:sp>
      </p:grpSp>
      <p:sp>
        <p:nvSpPr>
          <p:cNvPr id="16" name="Aitds12"/>
          <p:cNvSpPr txBox="1"/>
          <p:nvPr/>
        </p:nvSpPr>
        <p:spPr>
          <a:xfrm>
            <a:off x="1891130" y="3167099"/>
            <a:ext cx="9386470" cy="706755"/>
          </a:xfrm>
          <a:prstGeom prst="rect">
            <a:avLst/>
          </a:prstGeom>
          <a:noFill/>
        </p:spPr>
        <p:txBody>
          <a:bodyPr wrap="square" rtlCol="0">
            <a:spAutoFit/>
          </a:bodyPr>
          <a:lstStyle/>
          <a:p>
            <a:pPr algn="just">
              <a:spcBef>
                <a:spcPct val="0"/>
              </a:spcBef>
              <a:defRPr/>
            </a:pPr>
            <a:r>
              <a:rPr lang="en-US" altLang="zh-CN" sz="2400" b="1" dirty="0">
                <a:solidFill>
                  <a:srgbClr val="44546A">
                    <a:lumMod val="50000"/>
                  </a:srgbClr>
                </a:solidFill>
                <a:cs typeface="+mn-ea"/>
                <a:sym typeface="+mn-lt"/>
              </a:rPr>
              <a:t>7</a:t>
            </a:r>
            <a:r>
              <a:rPr lang="zh-CN" altLang="en-US" sz="2400" b="1" dirty="0">
                <a:solidFill>
                  <a:srgbClr val="44546A">
                    <a:lumMod val="50000"/>
                  </a:srgbClr>
                </a:solidFill>
                <a:cs typeface="+mn-ea"/>
                <a:sym typeface="+mn-lt"/>
              </a:rPr>
              <a:t>个专题（</a:t>
            </a:r>
            <a:r>
              <a:rPr lang="en-US" altLang="zh-CN" sz="2400" b="1" dirty="0">
                <a:solidFill>
                  <a:srgbClr val="44546A">
                    <a:lumMod val="50000"/>
                  </a:srgbClr>
                </a:solidFill>
                <a:cs typeface="+mn-ea"/>
                <a:sym typeface="+mn-lt"/>
              </a:rPr>
              <a:t>50</a:t>
            </a:r>
            <a:r>
              <a:rPr lang="zh-CN" altLang="en-US" sz="2400" b="1" dirty="0">
                <a:solidFill>
                  <a:srgbClr val="44546A">
                    <a:lumMod val="50000"/>
                  </a:srgbClr>
                </a:solidFill>
                <a:cs typeface="+mn-ea"/>
                <a:sym typeface="+mn-lt"/>
              </a:rPr>
              <a:t>分），各</a:t>
            </a:r>
            <a:r>
              <a:rPr lang="en-US" altLang="zh-CN" sz="2400" b="1" dirty="0">
                <a:solidFill>
                  <a:srgbClr val="44546A">
                    <a:lumMod val="50000"/>
                  </a:srgbClr>
                </a:solidFill>
                <a:cs typeface="+mn-ea"/>
                <a:sym typeface="+mn-lt"/>
              </a:rPr>
              <a:t>8</a:t>
            </a:r>
            <a:r>
              <a:rPr lang="zh-CN" altLang="en-US" sz="2400" b="1" dirty="0">
                <a:solidFill>
                  <a:srgbClr val="44546A">
                    <a:lumMod val="50000"/>
                  </a:srgbClr>
                </a:solidFill>
                <a:cs typeface="+mn-ea"/>
                <a:sym typeface="+mn-lt"/>
              </a:rPr>
              <a:t>部分内容：</a:t>
            </a:r>
            <a:r>
              <a:rPr lang="zh-CN" altLang="en-US" sz="1600" b="1" dirty="0">
                <a:solidFill>
                  <a:srgbClr val="44546A">
                    <a:lumMod val="50000"/>
                  </a:srgbClr>
                </a:solidFill>
                <a:cs typeface="+mn-ea"/>
              </a:rPr>
              <a:t>名家名言、学习目标、专题导学、大片体验、学习检测、疑难解答、案例品评和延伸学习8个部分</a:t>
            </a:r>
            <a:endParaRPr lang="zh-CN" altLang="en-US" sz="1600" b="1" dirty="0">
              <a:solidFill>
                <a:srgbClr val="44546A">
                  <a:lumMod val="50000"/>
                </a:srgbClr>
              </a:solidFill>
              <a:cs typeface="+mn-ea"/>
            </a:endParaRPr>
          </a:p>
        </p:txBody>
      </p:sp>
      <p:grpSp>
        <p:nvGrpSpPr>
          <p:cNvPr id="17" name="Aitds9"/>
          <p:cNvGrpSpPr/>
          <p:nvPr/>
        </p:nvGrpSpPr>
        <p:grpSpPr>
          <a:xfrm>
            <a:off x="1076059" y="3870000"/>
            <a:ext cx="662670" cy="666336"/>
            <a:chOff x="747622" y="974604"/>
            <a:chExt cx="2855851" cy="3202129"/>
          </a:xfrm>
          <a:effectLst/>
        </p:grpSpPr>
        <p:sp>
          <p:nvSpPr>
            <p:cNvPr id="18"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19"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3</a:t>
              </a:r>
              <a:endParaRPr lang="zh-CN" altLang="en-US" sz="2400" dirty="0">
                <a:solidFill>
                  <a:srgbClr val="FFFFFF"/>
                </a:solidFill>
                <a:cs typeface="+mn-ea"/>
                <a:sym typeface="+mn-lt"/>
              </a:endParaRPr>
            </a:p>
          </p:txBody>
        </p:sp>
      </p:grpSp>
      <p:sp>
        <p:nvSpPr>
          <p:cNvPr id="20" name="Aitds12"/>
          <p:cNvSpPr txBox="1"/>
          <p:nvPr/>
        </p:nvSpPr>
        <p:spPr>
          <a:xfrm>
            <a:off x="1929292" y="3905718"/>
            <a:ext cx="5570965" cy="535531"/>
          </a:xfrm>
          <a:prstGeom prst="rect">
            <a:avLst/>
          </a:prstGeom>
          <a:noFill/>
        </p:spPr>
        <p:txBody>
          <a:bodyPr wrap="square" rtlCol="0">
            <a:spAutoFit/>
          </a:bodyPr>
          <a:lstStyle/>
          <a:p>
            <a:pPr lvl="0" algn="just">
              <a:lnSpc>
                <a:spcPct val="120000"/>
              </a:lnSpc>
              <a:buClr>
                <a:srgbClr val="C00000"/>
              </a:buClr>
              <a:defRPr/>
            </a:pPr>
            <a:r>
              <a:rPr lang="zh-CN" altLang="en-US" sz="2400" b="1" dirty="0">
                <a:solidFill>
                  <a:srgbClr val="44546A">
                    <a:lumMod val="50000"/>
                  </a:srgbClr>
                </a:solidFill>
                <a:cs typeface="+mn-ea"/>
                <a:sym typeface="+mn-lt"/>
              </a:rPr>
              <a:t>社会实践 ：</a:t>
            </a:r>
            <a:r>
              <a:rPr lang="en-US" altLang="zh-CN" sz="2400" b="1" dirty="0">
                <a:solidFill>
                  <a:srgbClr val="44546A">
                    <a:lumMod val="50000"/>
                  </a:srgbClr>
                </a:solidFill>
                <a:cs typeface="+mn-ea"/>
                <a:sym typeface="+mn-lt"/>
              </a:rPr>
              <a:t>20</a:t>
            </a:r>
            <a:r>
              <a:rPr lang="zh-CN" altLang="en-US" sz="2400" b="1" dirty="0">
                <a:solidFill>
                  <a:srgbClr val="44546A">
                    <a:lumMod val="50000"/>
                  </a:srgbClr>
                </a:solidFill>
                <a:cs typeface="+mn-ea"/>
                <a:sym typeface="+mn-lt"/>
              </a:rPr>
              <a:t>分    大作业：</a:t>
            </a:r>
            <a:r>
              <a:rPr lang="en-US" altLang="zh-CN" sz="2400" b="1" dirty="0">
                <a:solidFill>
                  <a:srgbClr val="44546A">
                    <a:lumMod val="50000"/>
                  </a:srgbClr>
                </a:solidFill>
                <a:cs typeface="+mn-ea"/>
                <a:sym typeface="+mn-lt"/>
              </a:rPr>
              <a:t>30</a:t>
            </a:r>
            <a:r>
              <a:rPr lang="zh-CN" altLang="en-US" sz="2400" b="1" dirty="0">
                <a:solidFill>
                  <a:srgbClr val="44546A">
                    <a:lumMod val="50000"/>
                  </a:srgbClr>
                </a:solidFill>
                <a:cs typeface="+mn-ea"/>
                <a:sym typeface="+mn-lt"/>
              </a:rPr>
              <a:t>分</a:t>
            </a:r>
            <a:endParaRPr lang="zh-CN" altLang="en-US" sz="2400" b="1" dirty="0">
              <a:solidFill>
                <a:srgbClr val="44546A">
                  <a:lumMod val="50000"/>
                </a:srgbClr>
              </a:solidFill>
              <a:cs typeface="+mn-ea"/>
              <a:sym typeface="+mn-lt"/>
            </a:endParaRPr>
          </a:p>
        </p:txBody>
      </p:sp>
      <p:grpSp>
        <p:nvGrpSpPr>
          <p:cNvPr id="21" name="Aitds9"/>
          <p:cNvGrpSpPr/>
          <p:nvPr/>
        </p:nvGrpSpPr>
        <p:grpSpPr>
          <a:xfrm>
            <a:off x="1076059" y="4742349"/>
            <a:ext cx="662670" cy="666336"/>
            <a:chOff x="747622" y="974604"/>
            <a:chExt cx="2855851" cy="3202129"/>
          </a:xfrm>
          <a:effectLst/>
        </p:grpSpPr>
        <p:sp>
          <p:nvSpPr>
            <p:cNvPr id="22"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23"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4</a:t>
              </a:r>
              <a:endParaRPr lang="zh-CN" altLang="en-US" sz="2400" dirty="0">
                <a:solidFill>
                  <a:srgbClr val="FFFFFF"/>
                </a:solidFill>
                <a:cs typeface="+mn-ea"/>
                <a:sym typeface="+mn-lt"/>
              </a:endParaRPr>
            </a:p>
          </p:txBody>
        </p:sp>
      </p:grpSp>
      <p:sp>
        <p:nvSpPr>
          <p:cNvPr id="24" name="Aitds12"/>
          <p:cNvSpPr txBox="1"/>
          <p:nvPr/>
        </p:nvSpPr>
        <p:spPr>
          <a:xfrm>
            <a:off x="1910211" y="4752847"/>
            <a:ext cx="5570965" cy="587340"/>
          </a:xfrm>
          <a:prstGeom prst="rect">
            <a:avLst/>
          </a:prstGeom>
          <a:noFill/>
        </p:spPr>
        <p:txBody>
          <a:bodyPr wrap="square" rtlCol="0">
            <a:spAutoFit/>
          </a:bodyPr>
          <a:lstStyle/>
          <a:p>
            <a:pPr lvl="0" algn="just">
              <a:lnSpc>
                <a:spcPct val="150000"/>
              </a:lnSpc>
              <a:defRPr/>
            </a:pPr>
            <a:r>
              <a:rPr lang="zh-CN" altLang="en-US" sz="2400" b="1" dirty="0">
                <a:solidFill>
                  <a:srgbClr val="44546A">
                    <a:lumMod val="50000"/>
                  </a:srgbClr>
                </a:solidFill>
                <a:cs typeface="+mn-ea"/>
                <a:sym typeface="+mn-lt"/>
              </a:rPr>
              <a:t>课程文件：</a:t>
            </a:r>
            <a:r>
              <a:rPr lang="en-US" altLang="zh-CN" sz="2400" b="1" dirty="0">
                <a:solidFill>
                  <a:srgbClr val="44546A">
                    <a:lumMod val="50000"/>
                  </a:srgbClr>
                </a:solidFill>
                <a:cs typeface="+mn-ea"/>
                <a:sym typeface="+mn-lt"/>
              </a:rPr>
              <a:t>6</a:t>
            </a:r>
            <a:r>
              <a:rPr lang="zh-CN" altLang="en-US" sz="2400" b="1" dirty="0">
                <a:solidFill>
                  <a:srgbClr val="44546A">
                    <a:lumMod val="50000"/>
                  </a:srgbClr>
                </a:solidFill>
                <a:cs typeface="+mn-ea"/>
                <a:sym typeface="+mn-lt"/>
              </a:rPr>
              <a:t>个</a:t>
            </a:r>
            <a:endParaRPr lang="zh-CN" altLang="en-US" sz="2400" b="1" dirty="0">
              <a:solidFill>
                <a:srgbClr val="44546A">
                  <a:lumMod val="50000"/>
                </a:srgbClr>
              </a:solidFill>
              <a:cs typeface="+mn-ea"/>
              <a:sym typeface="+mn-lt"/>
            </a:endParaRPr>
          </a:p>
        </p:txBody>
      </p:sp>
      <p:grpSp>
        <p:nvGrpSpPr>
          <p:cNvPr id="25" name="Aitds9"/>
          <p:cNvGrpSpPr/>
          <p:nvPr/>
        </p:nvGrpSpPr>
        <p:grpSpPr>
          <a:xfrm>
            <a:off x="1076059" y="5594383"/>
            <a:ext cx="662670" cy="666336"/>
            <a:chOff x="747622" y="974604"/>
            <a:chExt cx="2855851" cy="3202129"/>
          </a:xfrm>
          <a:effectLst/>
        </p:grpSpPr>
        <p:sp>
          <p:nvSpPr>
            <p:cNvPr id="26"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27"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5</a:t>
              </a:r>
              <a:endParaRPr lang="zh-CN" altLang="en-US" sz="2400" dirty="0">
                <a:solidFill>
                  <a:srgbClr val="FFFFFF"/>
                </a:solidFill>
                <a:cs typeface="+mn-ea"/>
                <a:sym typeface="+mn-lt"/>
              </a:endParaRPr>
            </a:p>
          </p:txBody>
        </p:sp>
      </p:grpSp>
      <p:sp>
        <p:nvSpPr>
          <p:cNvPr id="28" name="Aitds12"/>
          <p:cNvSpPr txBox="1"/>
          <p:nvPr/>
        </p:nvSpPr>
        <p:spPr>
          <a:xfrm>
            <a:off x="1929293" y="5678400"/>
            <a:ext cx="5570965" cy="535531"/>
          </a:xfrm>
          <a:prstGeom prst="rect">
            <a:avLst/>
          </a:prstGeom>
          <a:noFill/>
        </p:spPr>
        <p:txBody>
          <a:bodyPr wrap="square" rtlCol="0">
            <a:spAutoFit/>
          </a:bodyPr>
          <a:lstStyle/>
          <a:p>
            <a:pPr algn="just">
              <a:lnSpc>
                <a:spcPct val="120000"/>
              </a:lnSpc>
              <a:buClr>
                <a:srgbClr val="C00000"/>
              </a:buClr>
              <a:defRPr/>
            </a:pPr>
            <a:r>
              <a:rPr lang="zh-CN" altLang="en-US" sz="2400" b="1" dirty="0">
                <a:solidFill>
                  <a:srgbClr val="44546A">
                    <a:lumMod val="50000"/>
                  </a:srgbClr>
                </a:solidFill>
                <a:cs typeface="+mn-ea"/>
                <a:sym typeface="+mn-lt"/>
              </a:rPr>
              <a:t>拓展资源：中国精神系列微课</a:t>
            </a:r>
            <a:r>
              <a:rPr lang="en-US" altLang="zh-CN" sz="2400" b="1" dirty="0">
                <a:solidFill>
                  <a:srgbClr val="44546A">
                    <a:lumMod val="50000"/>
                  </a:srgbClr>
                </a:solidFill>
                <a:cs typeface="+mn-ea"/>
                <a:sym typeface="+mn-lt"/>
              </a:rPr>
              <a:t>6</a:t>
            </a:r>
            <a:r>
              <a:rPr lang="zh-CN" altLang="en-US" sz="2400" b="1" dirty="0">
                <a:solidFill>
                  <a:srgbClr val="44546A">
                    <a:lumMod val="50000"/>
                  </a:srgbClr>
                </a:solidFill>
                <a:cs typeface="+mn-ea"/>
                <a:sym typeface="+mn-lt"/>
              </a:rPr>
              <a:t>个</a:t>
            </a:r>
            <a:endParaRPr lang="zh-CN" altLang="en-US" sz="2400" b="1" dirty="0">
              <a:solidFill>
                <a:srgbClr val="44546A">
                  <a:lumMod val="5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7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7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750" fill="hold"/>
                                            <p:tgtEl>
                                              <p:spTgt spid="7"/>
                                            </p:tgtEl>
                                            <p:attrNameLst>
                                              <p:attrName>ppt_w</p:attrName>
                                            </p:attrNameLst>
                                          </p:cBhvr>
                                          <p:tavLst>
                                            <p:tav tm="0">
                                              <p:val>
                                                <p:fltVal val="0"/>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animEffect transition="in" filter="fade">
                                          <p:cBhvr>
                                            <p:cTn id="18" dur="75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500"/>
                                </p:stCondLst>
                                <p:childTnLst>
                                  <p:par>
                                    <p:cTn id="26" presetID="17"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ppt_x</p:attrName>
                                            </p:attrNameLst>
                                          </p:cBhvr>
                                          <p:tavLst>
                                            <p:tav tm="0">
                                              <p:val>
                                                <p:strVal val="#ppt_x-#ppt_w/2"/>
                                              </p:val>
                                            </p:tav>
                                            <p:tav tm="100000">
                                              <p:val>
                                                <p:strVal val="#ppt_x"/>
                                              </p:val>
                                            </p:tav>
                                          </p:tavLst>
                                        </p:anim>
                                        <p:anim calcmode="lin" valueType="num">
                                          <p:cBhvr>
                                            <p:cTn id="29" dur="750" fill="hold"/>
                                            <p:tgtEl>
                                              <p:spTgt spid="11"/>
                                            </p:tgtEl>
                                            <p:attrNameLst>
                                              <p:attrName>ppt_y</p:attrName>
                                            </p:attrNameLst>
                                          </p:cBhvr>
                                          <p:tavLst>
                                            <p:tav tm="0">
                                              <p:val>
                                                <p:strVal val="#ppt_y"/>
                                              </p:val>
                                            </p:tav>
                                            <p:tav tm="100000">
                                              <p:val>
                                                <p:strVal val="#ppt_y"/>
                                              </p:val>
                                            </p:tav>
                                          </p:tavLst>
                                        </p:anim>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4000"/>
                                </p:stCondLst>
                                <p:childTnLst>
                                  <p:par>
                                    <p:cTn id="39" presetID="17"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ppt_x</p:attrName>
                                            </p:attrNameLst>
                                          </p:cBhvr>
                                          <p:tavLst>
                                            <p:tav tm="0">
                                              <p:val>
                                                <p:strVal val="#ppt_x-#ppt_w/2"/>
                                              </p:val>
                                            </p:tav>
                                            <p:tav tm="100000">
                                              <p:val>
                                                <p:strVal val="#ppt_x"/>
                                              </p:val>
                                            </p:tav>
                                          </p:tavLst>
                                        </p:anim>
                                        <p:anim calcmode="lin" valueType="num">
                                          <p:cBhvr>
                                            <p:cTn id="42" dur="750" fill="hold"/>
                                            <p:tgtEl>
                                              <p:spTgt spid="16"/>
                                            </p:tgtEl>
                                            <p:attrNameLst>
                                              <p:attrName>ppt_y</p:attrName>
                                            </p:attrNameLst>
                                          </p:cBhvr>
                                          <p:tavLst>
                                            <p:tav tm="0">
                                              <p:val>
                                                <p:strVal val="#ppt_y"/>
                                              </p:val>
                                            </p:tav>
                                            <p:tav tm="100000">
                                              <p:val>
                                                <p:strVal val="#ppt_y"/>
                                              </p:val>
                                            </p:tav>
                                          </p:tavLst>
                                        </p:anim>
                                        <p:anim calcmode="lin" valueType="num">
                                          <p:cBhvr>
                                            <p:cTn id="43" dur="750" fill="hold"/>
                                            <p:tgtEl>
                                              <p:spTgt spid="16"/>
                                            </p:tgtEl>
                                            <p:attrNameLst>
                                              <p:attrName>ppt_w</p:attrName>
                                            </p:attrNameLst>
                                          </p:cBhvr>
                                          <p:tavLst>
                                            <p:tav tm="0">
                                              <p:val>
                                                <p:fltVal val="0"/>
                                              </p:val>
                                            </p:tav>
                                            <p:tav tm="100000">
                                              <p:val>
                                                <p:strVal val="#ppt_w"/>
                                              </p:val>
                                            </p:tav>
                                          </p:tavLst>
                                        </p:anim>
                                        <p:anim calcmode="lin" valueType="num">
                                          <p:cBhvr>
                                            <p:cTn id="44" dur="750" fill="hold"/>
                                            <p:tgtEl>
                                              <p:spTgt spid="16"/>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500"/>
                                </p:stCondLst>
                                <p:childTnLst>
                                  <p:par>
                                    <p:cTn id="52" presetID="17"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750" fill="hold"/>
                                            <p:tgtEl>
                                              <p:spTgt spid="20"/>
                                            </p:tgtEl>
                                            <p:attrNameLst>
                                              <p:attrName>ppt_x</p:attrName>
                                            </p:attrNameLst>
                                          </p:cBhvr>
                                          <p:tavLst>
                                            <p:tav tm="0">
                                              <p:val>
                                                <p:strVal val="#ppt_x-#ppt_w/2"/>
                                              </p:val>
                                            </p:tav>
                                            <p:tav tm="100000">
                                              <p:val>
                                                <p:strVal val="#ppt_x"/>
                                              </p:val>
                                            </p:tav>
                                          </p:tavLst>
                                        </p:anim>
                                        <p:anim calcmode="lin" valueType="num">
                                          <p:cBhvr>
                                            <p:cTn id="55" dur="750" fill="hold"/>
                                            <p:tgtEl>
                                              <p:spTgt spid="20"/>
                                            </p:tgtEl>
                                            <p:attrNameLst>
                                              <p:attrName>ppt_y</p:attrName>
                                            </p:attrNameLst>
                                          </p:cBhvr>
                                          <p:tavLst>
                                            <p:tav tm="0">
                                              <p:val>
                                                <p:strVal val="#ppt_y"/>
                                              </p:val>
                                            </p:tav>
                                            <p:tav tm="100000">
                                              <p:val>
                                                <p:strVal val="#ppt_y"/>
                                              </p:val>
                                            </p:tav>
                                          </p:tavLst>
                                        </p:anim>
                                        <p:anim calcmode="lin" valueType="num">
                                          <p:cBhvr>
                                            <p:cTn id="56" dur="750" fill="hold"/>
                                            <p:tgtEl>
                                              <p:spTgt spid="20"/>
                                            </p:tgtEl>
                                            <p:attrNameLst>
                                              <p:attrName>ppt_w</p:attrName>
                                            </p:attrNameLst>
                                          </p:cBhvr>
                                          <p:tavLst>
                                            <p:tav tm="0">
                                              <p:val>
                                                <p:fltVal val="0"/>
                                              </p:val>
                                            </p:tav>
                                            <p:tav tm="100000">
                                              <p:val>
                                                <p:strVal val="#ppt_w"/>
                                              </p:val>
                                            </p:tav>
                                          </p:tavLst>
                                        </p:anim>
                                        <p:anim calcmode="lin" valueType="num">
                                          <p:cBhvr>
                                            <p:cTn id="57" dur="750" fill="hold"/>
                                            <p:tgtEl>
                                              <p:spTgt spid="20"/>
                                            </p:tgtEl>
                                            <p:attrNameLst>
                                              <p:attrName>ppt_h</p:attrName>
                                            </p:attrNameLst>
                                          </p:cBhvr>
                                          <p:tavLst>
                                            <p:tav tm="0">
                                              <p:val>
                                                <p:strVal val="#ppt_h"/>
                                              </p:val>
                                            </p:tav>
                                            <p:tav tm="100000">
                                              <p:val>
                                                <p:strVal val="#ppt_h"/>
                                              </p:val>
                                            </p:tav>
                                          </p:tavLst>
                                        </p:anim>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7000"/>
                                </p:stCondLst>
                                <p:childTnLst>
                                  <p:par>
                                    <p:cTn id="65" presetID="17"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750" fill="hold"/>
                                            <p:tgtEl>
                                              <p:spTgt spid="24"/>
                                            </p:tgtEl>
                                            <p:attrNameLst>
                                              <p:attrName>ppt_x</p:attrName>
                                            </p:attrNameLst>
                                          </p:cBhvr>
                                          <p:tavLst>
                                            <p:tav tm="0">
                                              <p:val>
                                                <p:strVal val="#ppt_x-#ppt_w/2"/>
                                              </p:val>
                                            </p:tav>
                                            <p:tav tm="100000">
                                              <p:val>
                                                <p:strVal val="#ppt_x"/>
                                              </p:val>
                                            </p:tav>
                                          </p:tavLst>
                                        </p:anim>
                                        <p:anim calcmode="lin" valueType="num">
                                          <p:cBhvr>
                                            <p:cTn id="68" dur="750" fill="hold"/>
                                            <p:tgtEl>
                                              <p:spTgt spid="24"/>
                                            </p:tgtEl>
                                            <p:attrNameLst>
                                              <p:attrName>ppt_y</p:attrName>
                                            </p:attrNameLst>
                                          </p:cBhvr>
                                          <p:tavLst>
                                            <p:tav tm="0">
                                              <p:val>
                                                <p:strVal val="#ppt_y"/>
                                              </p:val>
                                            </p:tav>
                                            <p:tav tm="100000">
                                              <p:val>
                                                <p:strVal val="#ppt_y"/>
                                              </p:val>
                                            </p:tav>
                                          </p:tavLst>
                                        </p:anim>
                                        <p:anim calcmode="lin" valueType="num">
                                          <p:cBhvr>
                                            <p:cTn id="69" dur="750" fill="hold"/>
                                            <p:tgtEl>
                                              <p:spTgt spid="24"/>
                                            </p:tgtEl>
                                            <p:attrNameLst>
                                              <p:attrName>ppt_w</p:attrName>
                                            </p:attrNameLst>
                                          </p:cBhvr>
                                          <p:tavLst>
                                            <p:tav tm="0">
                                              <p:val>
                                                <p:fltVal val="0"/>
                                              </p:val>
                                            </p:tav>
                                            <p:tav tm="100000">
                                              <p:val>
                                                <p:strVal val="#ppt_w"/>
                                              </p:val>
                                            </p:tav>
                                          </p:tavLst>
                                        </p:anim>
                                        <p:anim calcmode="lin" valueType="num">
                                          <p:cBhvr>
                                            <p:cTn id="70" dur="750" fill="hold"/>
                                            <p:tgtEl>
                                              <p:spTgt spid="24"/>
                                            </p:tgtEl>
                                            <p:attrNameLst>
                                              <p:attrName>ppt_h</p:attrName>
                                            </p:attrNameLst>
                                          </p:cBhvr>
                                          <p:tavLst>
                                            <p:tav tm="0">
                                              <p:val>
                                                <p:strVal val="#ppt_h"/>
                                              </p:val>
                                            </p:tav>
                                            <p:tav tm="100000">
                                              <p:val>
                                                <p:strVal val="#ppt_h"/>
                                              </p:val>
                                            </p:tav>
                                          </p:tavLst>
                                        </p:anim>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8500"/>
                                </p:stCondLst>
                                <p:childTnLst>
                                  <p:par>
                                    <p:cTn id="78" presetID="17" presetClass="entr" presetSubtype="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ppt_x</p:attrName>
                                            </p:attrNameLst>
                                          </p:cBhvr>
                                          <p:tavLst>
                                            <p:tav tm="0">
                                              <p:val>
                                                <p:strVal val="#ppt_x-#ppt_w/2"/>
                                              </p:val>
                                            </p:tav>
                                            <p:tav tm="100000">
                                              <p:val>
                                                <p:strVal val="#ppt_x"/>
                                              </p:val>
                                            </p:tav>
                                          </p:tavLst>
                                        </p:anim>
                                        <p:anim calcmode="lin" valueType="num">
                                          <p:cBhvr>
                                            <p:cTn id="81" dur="750" fill="hold"/>
                                            <p:tgtEl>
                                              <p:spTgt spid="28"/>
                                            </p:tgtEl>
                                            <p:attrNameLst>
                                              <p:attrName>ppt_y</p:attrName>
                                            </p:attrNameLst>
                                          </p:cBhvr>
                                          <p:tavLst>
                                            <p:tav tm="0">
                                              <p:val>
                                                <p:strVal val="#ppt_y"/>
                                              </p:val>
                                            </p:tav>
                                            <p:tav tm="100000">
                                              <p:val>
                                                <p:strVal val="#ppt_y"/>
                                              </p:val>
                                            </p:tav>
                                          </p:tavLst>
                                        </p:anim>
                                        <p:anim calcmode="lin" valueType="num">
                                          <p:cBhvr>
                                            <p:cTn id="82" dur="750" fill="hold"/>
                                            <p:tgtEl>
                                              <p:spTgt spid="28"/>
                                            </p:tgtEl>
                                            <p:attrNameLst>
                                              <p:attrName>ppt_w</p:attrName>
                                            </p:attrNameLst>
                                          </p:cBhvr>
                                          <p:tavLst>
                                            <p:tav tm="0">
                                              <p:val>
                                                <p:fltVal val="0"/>
                                              </p:val>
                                            </p:tav>
                                            <p:tav tm="100000">
                                              <p:val>
                                                <p:strVal val="#ppt_w"/>
                                              </p:val>
                                            </p:tav>
                                          </p:tavLst>
                                        </p:anim>
                                        <p:anim calcmode="lin" valueType="num">
                                          <p:cBhvr>
                                            <p:cTn id="83" dur="75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20" grpId="0"/>
          <p:bldP spid="24"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750" fill="hold"/>
                                            <p:tgtEl>
                                              <p:spTgt spid="7"/>
                                            </p:tgtEl>
                                            <p:attrNameLst>
                                              <p:attrName>ppt_w</p:attrName>
                                            </p:attrNameLst>
                                          </p:cBhvr>
                                          <p:tavLst>
                                            <p:tav tm="0">
                                              <p:val>
                                                <p:fltVal val="0"/>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animEffect transition="in" filter="fade">
                                          <p:cBhvr>
                                            <p:cTn id="18" dur="75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500"/>
                                </p:stCondLst>
                                <p:childTnLst>
                                  <p:par>
                                    <p:cTn id="26" presetID="17"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ppt_x</p:attrName>
                                            </p:attrNameLst>
                                          </p:cBhvr>
                                          <p:tavLst>
                                            <p:tav tm="0">
                                              <p:val>
                                                <p:strVal val="#ppt_x-#ppt_w/2"/>
                                              </p:val>
                                            </p:tav>
                                            <p:tav tm="100000">
                                              <p:val>
                                                <p:strVal val="#ppt_x"/>
                                              </p:val>
                                            </p:tav>
                                          </p:tavLst>
                                        </p:anim>
                                        <p:anim calcmode="lin" valueType="num">
                                          <p:cBhvr>
                                            <p:cTn id="29" dur="750" fill="hold"/>
                                            <p:tgtEl>
                                              <p:spTgt spid="11"/>
                                            </p:tgtEl>
                                            <p:attrNameLst>
                                              <p:attrName>ppt_y</p:attrName>
                                            </p:attrNameLst>
                                          </p:cBhvr>
                                          <p:tavLst>
                                            <p:tav tm="0">
                                              <p:val>
                                                <p:strVal val="#ppt_y"/>
                                              </p:val>
                                            </p:tav>
                                            <p:tav tm="100000">
                                              <p:val>
                                                <p:strVal val="#ppt_y"/>
                                              </p:val>
                                            </p:tav>
                                          </p:tavLst>
                                        </p:anim>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4000"/>
                                </p:stCondLst>
                                <p:childTnLst>
                                  <p:par>
                                    <p:cTn id="39" presetID="17"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ppt_x</p:attrName>
                                            </p:attrNameLst>
                                          </p:cBhvr>
                                          <p:tavLst>
                                            <p:tav tm="0">
                                              <p:val>
                                                <p:strVal val="#ppt_x-#ppt_w/2"/>
                                              </p:val>
                                            </p:tav>
                                            <p:tav tm="100000">
                                              <p:val>
                                                <p:strVal val="#ppt_x"/>
                                              </p:val>
                                            </p:tav>
                                          </p:tavLst>
                                        </p:anim>
                                        <p:anim calcmode="lin" valueType="num">
                                          <p:cBhvr>
                                            <p:cTn id="42" dur="750" fill="hold"/>
                                            <p:tgtEl>
                                              <p:spTgt spid="16"/>
                                            </p:tgtEl>
                                            <p:attrNameLst>
                                              <p:attrName>ppt_y</p:attrName>
                                            </p:attrNameLst>
                                          </p:cBhvr>
                                          <p:tavLst>
                                            <p:tav tm="0">
                                              <p:val>
                                                <p:strVal val="#ppt_y"/>
                                              </p:val>
                                            </p:tav>
                                            <p:tav tm="100000">
                                              <p:val>
                                                <p:strVal val="#ppt_y"/>
                                              </p:val>
                                            </p:tav>
                                          </p:tavLst>
                                        </p:anim>
                                        <p:anim calcmode="lin" valueType="num">
                                          <p:cBhvr>
                                            <p:cTn id="43" dur="750" fill="hold"/>
                                            <p:tgtEl>
                                              <p:spTgt spid="16"/>
                                            </p:tgtEl>
                                            <p:attrNameLst>
                                              <p:attrName>ppt_w</p:attrName>
                                            </p:attrNameLst>
                                          </p:cBhvr>
                                          <p:tavLst>
                                            <p:tav tm="0">
                                              <p:val>
                                                <p:fltVal val="0"/>
                                              </p:val>
                                            </p:tav>
                                            <p:tav tm="100000">
                                              <p:val>
                                                <p:strVal val="#ppt_w"/>
                                              </p:val>
                                            </p:tav>
                                          </p:tavLst>
                                        </p:anim>
                                        <p:anim calcmode="lin" valueType="num">
                                          <p:cBhvr>
                                            <p:cTn id="44" dur="750" fill="hold"/>
                                            <p:tgtEl>
                                              <p:spTgt spid="16"/>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500"/>
                                </p:stCondLst>
                                <p:childTnLst>
                                  <p:par>
                                    <p:cTn id="52" presetID="17"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750" fill="hold"/>
                                            <p:tgtEl>
                                              <p:spTgt spid="20"/>
                                            </p:tgtEl>
                                            <p:attrNameLst>
                                              <p:attrName>ppt_x</p:attrName>
                                            </p:attrNameLst>
                                          </p:cBhvr>
                                          <p:tavLst>
                                            <p:tav tm="0">
                                              <p:val>
                                                <p:strVal val="#ppt_x-#ppt_w/2"/>
                                              </p:val>
                                            </p:tav>
                                            <p:tav tm="100000">
                                              <p:val>
                                                <p:strVal val="#ppt_x"/>
                                              </p:val>
                                            </p:tav>
                                          </p:tavLst>
                                        </p:anim>
                                        <p:anim calcmode="lin" valueType="num">
                                          <p:cBhvr>
                                            <p:cTn id="55" dur="750" fill="hold"/>
                                            <p:tgtEl>
                                              <p:spTgt spid="20"/>
                                            </p:tgtEl>
                                            <p:attrNameLst>
                                              <p:attrName>ppt_y</p:attrName>
                                            </p:attrNameLst>
                                          </p:cBhvr>
                                          <p:tavLst>
                                            <p:tav tm="0">
                                              <p:val>
                                                <p:strVal val="#ppt_y"/>
                                              </p:val>
                                            </p:tav>
                                            <p:tav tm="100000">
                                              <p:val>
                                                <p:strVal val="#ppt_y"/>
                                              </p:val>
                                            </p:tav>
                                          </p:tavLst>
                                        </p:anim>
                                        <p:anim calcmode="lin" valueType="num">
                                          <p:cBhvr>
                                            <p:cTn id="56" dur="750" fill="hold"/>
                                            <p:tgtEl>
                                              <p:spTgt spid="20"/>
                                            </p:tgtEl>
                                            <p:attrNameLst>
                                              <p:attrName>ppt_w</p:attrName>
                                            </p:attrNameLst>
                                          </p:cBhvr>
                                          <p:tavLst>
                                            <p:tav tm="0">
                                              <p:val>
                                                <p:fltVal val="0"/>
                                              </p:val>
                                            </p:tav>
                                            <p:tav tm="100000">
                                              <p:val>
                                                <p:strVal val="#ppt_w"/>
                                              </p:val>
                                            </p:tav>
                                          </p:tavLst>
                                        </p:anim>
                                        <p:anim calcmode="lin" valueType="num">
                                          <p:cBhvr>
                                            <p:cTn id="57" dur="750" fill="hold"/>
                                            <p:tgtEl>
                                              <p:spTgt spid="20"/>
                                            </p:tgtEl>
                                            <p:attrNameLst>
                                              <p:attrName>ppt_h</p:attrName>
                                            </p:attrNameLst>
                                          </p:cBhvr>
                                          <p:tavLst>
                                            <p:tav tm="0">
                                              <p:val>
                                                <p:strVal val="#ppt_h"/>
                                              </p:val>
                                            </p:tav>
                                            <p:tav tm="100000">
                                              <p:val>
                                                <p:strVal val="#ppt_h"/>
                                              </p:val>
                                            </p:tav>
                                          </p:tavLst>
                                        </p:anim>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7000"/>
                                </p:stCondLst>
                                <p:childTnLst>
                                  <p:par>
                                    <p:cTn id="65" presetID="17"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750" fill="hold"/>
                                            <p:tgtEl>
                                              <p:spTgt spid="24"/>
                                            </p:tgtEl>
                                            <p:attrNameLst>
                                              <p:attrName>ppt_x</p:attrName>
                                            </p:attrNameLst>
                                          </p:cBhvr>
                                          <p:tavLst>
                                            <p:tav tm="0">
                                              <p:val>
                                                <p:strVal val="#ppt_x-#ppt_w/2"/>
                                              </p:val>
                                            </p:tav>
                                            <p:tav tm="100000">
                                              <p:val>
                                                <p:strVal val="#ppt_x"/>
                                              </p:val>
                                            </p:tav>
                                          </p:tavLst>
                                        </p:anim>
                                        <p:anim calcmode="lin" valueType="num">
                                          <p:cBhvr>
                                            <p:cTn id="68" dur="750" fill="hold"/>
                                            <p:tgtEl>
                                              <p:spTgt spid="24"/>
                                            </p:tgtEl>
                                            <p:attrNameLst>
                                              <p:attrName>ppt_y</p:attrName>
                                            </p:attrNameLst>
                                          </p:cBhvr>
                                          <p:tavLst>
                                            <p:tav tm="0">
                                              <p:val>
                                                <p:strVal val="#ppt_y"/>
                                              </p:val>
                                            </p:tav>
                                            <p:tav tm="100000">
                                              <p:val>
                                                <p:strVal val="#ppt_y"/>
                                              </p:val>
                                            </p:tav>
                                          </p:tavLst>
                                        </p:anim>
                                        <p:anim calcmode="lin" valueType="num">
                                          <p:cBhvr>
                                            <p:cTn id="69" dur="750" fill="hold"/>
                                            <p:tgtEl>
                                              <p:spTgt spid="24"/>
                                            </p:tgtEl>
                                            <p:attrNameLst>
                                              <p:attrName>ppt_w</p:attrName>
                                            </p:attrNameLst>
                                          </p:cBhvr>
                                          <p:tavLst>
                                            <p:tav tm="0">
                                              <p:val>
                                                <p:fltVal val="0"/>
                                              </p:val>
                                            </p:tav>
                                            <p:tav tm="100000">
                                              <p:val>
                                                <p:strVal val="#ppt_w"/>
                                              </p:val>
                                            </p:tav>
                                          </p:tavLst>
                                        </p:anim>
                                        <p:anim calcmode="lin" valueType="num">
                                          <p:cBhvr>
                                            <p:cTn id="70" dur="750" fill="hold"/>
                                            <p:tgtEl>
                                              <p:spTgt spid="24"/>
                                            </p:tgtEl>
                                            <p:attrNameLst>
                                              <p:attrName>ppt_h</p:attrName>
                                            </p:attrNameLst>
                                          </p:cBhvr>
                                          <p:tavLst>
                                            <p:tav tm="0">
                                              <p:val>
                                                <p:strVal val="#ppt_h"/>
                                              </p:val>
                                            </p:tav>
                                            <p:tav tm="100000">
                                              <p:val>
                                                <p:strVal val="#ppt_h"/>
                                              </p:val>
                                            </p:tav>
                                          </p:tavLst>
                                        </p:anim>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8500"/>
                                </p:stCondLst>
                                <p:childTnLst>
                                  <p:par>
                                    <p:cTn id="78" presetID="17" presetClass="entr" presetSubtype="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ppt_x</p:attrName>
                                            </p:attrNameLst>
                                          </p:cBhvr>
                                          <p:tavLst>
                                            <p:tav tm="0">
                                              <p:val>
                                                <p:strVal val="#ppt_x-#ppt_w/2"/>
                                              </p:val>
                                            </p:tav>
                                            <p:tav tm="100000">
                                              <p:val>
                                                <p:strVal val="#ppt_x"/>
                                              </p:val>
                                            </p:tav>
                                          </p:tavLst>
                                        </p:anim>
                                        <p:anim calcmode="lin" valueType="num">
                                          <p:cBhvr>
                                            <p:cTn id="81" dur="750" fill="hold"/>
                                            <p:tgtEl>
                                              <p:spTgt spid="28"/>
                                            </p:tgtEl>
                                            <p:attrNameLst>
                                              <p:attrName>ppt_y</p:attrName>
                                            </p:attrNameLst>
                                          </p:cBhvr>
                                          <p:tavLst>
                                            <p:tav tm="0">
                                              <p:val>
                                                <p:strVal val="#ppt_y"/>
                                              </p:val>
                                            </p:tav>
                                            <p:tav tm="100000">
                                              <p:val>
                                                <p:strVal val="#ppt_y"/>
                                              </p:val>
                                            </p:tav>
                                          </p:tavLst>
                                        </p:anim>
                                        <p:anim calcmode="lin" valueType="num">
                                          <p:cBhvr>
                                            <p:cTn id="82" dur="750" fill="hold"/>
                                            <p:tgtEl>
                                              <p:spTgt spid="28"/>
                                            </p:tgtEl>
                                            <p:attrNameLst>
                                              <p:attrName>ppt_w</p:attrName>
                                            </p:attrNameLst>
                                          </p:cBhvr>
                                          <p:tavLst>
                                            <p:tav tm="0">
                                              <p:val>
                                                <p:fltVal val="0"/>
                                              </p:val>
                                            </p:tav>
                                            <p:tav tm="100000">
                                              <p:val>
                                                <p:strVal val="#ppt_w"/>
                                              </p:val>
                                            </p:tav>
                                          </p:tavLst>
                                        </p:anim>
                                        <p:anim calcmode="lin" valueType="num">
                                          <p:cBhvr>
                                            <p:cTn id="83" dur="75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20" grpId="0"/>
          <p:bldP spid="24" grpId="0"/>
          <p:bldP spid="28" grpId="0"/>
        </p:bldLst>
      </p:timing>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KSO_WM_BEAUTIFY_FLAG" val=""/>
  <p:tag name="KSO_WM_UNIT_PLACING_PICTURE_USER_VIEWPORT" val="{&quot;height&quot;:5685,&quot;width&quot;:14220}"/>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PP_MARK_KEY" val="c02f8609-5ced-4446-8c0f-9f119b7d5ce3"/>
  <p:tag name="COMMONDATA" val="eyJoZGlkIjoiZmM3MTkzN2MwZjRkZDZmZDY2OWI0NDYwNzVkOWM2Y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dm05fch">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dm05fch">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3276</Words>
  <Application>WPS 演示</Application>
  <PresentationFormat>宽屏</PresentationFormat>
  <Paragraphs>276</Paragraphs>
  <Slides>30</Slides>
  <Notes>15</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30</vt:i4>
      </vt:variant>
    </vt:vector>
  </HeadingPairs>
  <TitlesOfParts>
    <vt:vector size="47" baseType="lpstr">
      <vt:lpstr>Arial</vt:lpstr>
      <vt:lpstr>宋体</vt:lpstr>
      <vt:lpstr>Wingdings</vt:lpstr>
      <vt:lpstr>汉仪雅酷黑 75W</vt:lpstr>
      <vt:lpstr>黑体</vt:lpstr>
      <vt:lpstr>华康俪金黑W8</vt:lpstr>
      <vt:lpstr>微软雅黑</vt:lpstr>
      <vt:lpstr>等线</vt:lpstr>
      <vt:lpstr>Arial Unicode MS</vt:lpstr>
      <vt:lpstr>Adobe Arabic</vt:lpstr>
      <vt:lpstr>Segoe Print</vt:lpstr>
      <vt:lpstr>华文楷体</vt:lpstr>
      <vt:lpstr>Open Sans</vt:lpstr>
      <vt:lpstr>冬青黑体简体中文 W3</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竹林</cp:lastModifiedBy>
  <cp:revision>89</cp:revision>
  <dcterms:created xsi:type="dcterms:W3CDTF">2018-04-19T08:58:00Z</dcterms:created>
  <dcterms:modified xsi:type="dcterms:W3CDTF">2023-11-14T02:59:56Z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2448A98DF0064962AF31D8E4E5CCBC31_12</vt:lpwstr>
  </property>
  <property fmtid="{D5CDD505-2E9C-101B-9397-08002B2CF9AE}" pid="3" name="KSOProductBuildVer">
    <vt:lpwstr>2052-12.1.0.15712</vt:lpwstr>
  </property>
</Properties>
</file>