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sldIdLst>
    <p:sldId id="256" r:id="rId2"/>
    <p:sldId id="302" r:id="rId3"/>
    <p:sldId id="257" r:id="rId4"/>
    <p:sldId id="285" r:id="rId5"/>
    <p:sldId id="300" r:id="rId6"/>
    <p:sldId id="279" r:id="rId7"/>
    <p:sldId id="258" r:id="rId8"/>
    <p:sldId id="283" r:id="rId9"/>
    <p:sldId id="288" r:id="rId10"/>
    <p:sldId id="294" r:id="rId11"/>
    <p:sldId id="284" r:id="rId12"/>
    <p:sldId id="259" r:id="rId13"/>
    <p:sldId id="290" r:id="rId14"/>
    <p:sldId id="291" r:id="rId15"/>
    <p:sldId id="297" r:id="rId16"/>
    <p:sldId id="261" r:id="rId17"/>
    <p:sldId id="273" r:id="rId18"/>
    <p:sldId id="274" r:id="rId19"/>
    <p:sldId id="299" r:id="rId20"/>
    <p:sldId id="275" r:id="rId21"/>
    <p:sldId id="276"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7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4DEC4-3E99-430B-894E-1673DD6FCA2D}" type="datetimeFigureOut">
              <a:rPr lang="zh-CN" altLang="en-US" smtClean="0"/>
              <a:pPr/>
              <a:t>2023/11/27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69379-74D2-424F-858D-D87C7713355B}" type="slidenum">
              <a:rPr lang="zh-CN" altLang="en-US" smtClean="0"/>
              <a:pPr/>
              <a:t>‹#›</a:t>
            </a:fld>
            <a:endParaRPr lang="zh-CN" altLang="en-US"/>
          </a:p>
        </p:txBody>
      </p:sp>
    </p:spTree>
    <p:extLst>
      <p:ext uri="{BB962C8B-B14F-4D97-AF65-F5344CB8AC3E}">
        <p14:creationId xmlns:p14="http://schemas.microsoft.com/office/powerpoint/2010/main" val="279560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369379-74D2-424F-858D-D87C7713355B}" type="slidenum">
              <a:rPr lang="zh-CN" altLang="en-US" smtClean="0"/>
              <a:pPr/>
              <a:t>21</a:t>
            </a:fld>
            <a:endParaRPr lang="zh-CN" altLang="en-US"/>
          </a:p>
        </p:txBody>
      </p:sp>
    </p:spTree>
    <p:extLst>
      <p:ext uri="{BB962C8B-B14F-4D97-AF65-F5344CB8AC3E}">
        <p14:creationId xmlns:p14="http://schemas.microsoft.com/office/powerpoint/2010/main" val="368431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pPr/>
              <a:t>2023/11/27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BE5EAB33-4D7C-4EBF-89E9-144BAFEEA753}" type="datetimeFigureOut">
              <a:rPr lang="zh-CN" altLang="en-US" smtClean="0"/>
              <a:pPr/>
              <a:t>2023/11/27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003E0CD-6062-4E45-B246-08BC20AE979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173157"/>
            <a:ext cx="7846640" cy="1470025"/>
          </a:xfrm>
        </p:spPr>
        <p:txBody>
          <a:bodyPr/>
          <a:lstStyle/>
          <a:p>
            <a:pPr algn="ctr"/>
            <a:r>
              <a:rPr lang="zh-CN" altLang="en-US" b="1" dirty="0" smtClean="0">
                <a:solidFill>
                  <a:srgbClr val="002060"/>
                </a:solidFill>
                <a:latin typeface="+mj-ea"/>
              </a:rPr>
              <a:t>理工英语 </a:t>
            </a:r>
            <a:r>
              <a:rPr lang="en-US" altLang="zh-CN" b="1" dirty="0" smtClean="0">
                <a:solidFill>
                  <a:srgbClr val="002060"/>
                </a:solidFill>
                <a:latin typeface="+mj-ea"/>
              </a:rPr>
              <a:t>3</a:t>
            </a:r>
            <a:endParaRPr lang="zh-CN" altLang="en-US" b="1" dirty="0">
              <a:solidFill>
                <a:srgbClr val="002060"/>
              </a:solidFill>
              <a:latin typeface="+mj-ea"/>
            </a:endParaRPr>
          </a:p>
        </p:txBody>
      </p:sp>
      <p:sp>
        <p:nvSpPr>
          <p:cNvPr id="3" name="副标题 2"/>
          <p:cNvSpPr>
            <a:spLocks noGrp="1"/>
          </p:cNvSpPr>
          <p:nvPr>
            <p:ph type="subTitle" idx="1"/>
          </p:nvPr>
        </p:nvSpPr>
        <p:spPr>
          <a:xfrm>
            <a:off x="1331640" y="2852936"/>
            <a:ext cx="6670366" cy="2808312"/>
          </a:xfrm>
        </p:spPr>
        <p:txBody>
          <a:bodyPr>
            <a:normAutofit/>
          </a:bodyPr>
          <a:lstStyle/>
          <a:p>
            <a:pPr algn="ctr"/>
            <a:r>
              <a:rPr lang="zh-CN" altLang="en-US" sz="4400" b="1" dirty="0" smtClean="0">
                <a:solidFill>
                  <a:srgbClr val="002060"/>
                </a:solidFill>
                <a:latin typeface="+mj-ea"/>
                <a:ea typeface="+mj-ea"/>
              </a:rPr>
              <a:t>导学方案</a:t>
            </a:r>
            <a:endParaRPr lang="en-US" altLang="zh-CN" sz="4400" b="1" dirty="0" smtClean="0">
              <a:solidFill>
                <a:srgbClr val="002060"/>
              </a:solidFill>
              <a:latin typeface="+mj-ea"/>
              <a:ea typeface="+mj-ea"/>
            </a:endParaRPr>
          </a:p>
          <a:p>
            <a:pPr algn="ctr"/>
            <a:endParaRPr lang="en-US" altLang="zh-CN" sz="4400" b="1" dirty="0">
              <a:solidFill>
                <a:srgbClr val="002060"/>
              </a:solidFill>
            </a:endParaRPr>
          </a:p>
          <a:p>
            <a:pPr algn="ctr"/>
            <a:r>
              <a:rPr lang="zh-CN" altLang="en-US" sz="3200" b="1" dirty="0">
                <a:solidFill>
                  <a:srgbClr val="002060"/>
                </a:solidFill>
              </a:rPr>
              <a:t> </a:t>
            </a:r>
            <a:r>
              <a:rPr lang="zh-CN" altLang="en-US" sz="3200" b="1" dirty="0" smtClean="0">
                <a:solidFill>
                  <a:srgbClr val="002060"/>
                </a:solidFill>
              </a:rPr>
              <a:t>                              </a:t>
            </a:r>
            <a:r>
              <a:rPr lang="en-US" altLang="zh-CN" sz="3200" b="1" dirty="0" smtClean="0">
                <a:solidFill>
                  <a:srgbClr val="002060"/>
                </a:solidFill>
              </a:rPr>
              <a:t>2023</a:t>
            </a:r>
            <a:r>
              <a:rPr lang="zh-CN" altLang="en-US" sz="3200" b="1" dirty="0" smtClean="0">
                <a:solidFill>
                  <a:srgbClr val="002060"/>
                </a:solidFill>
              </a:rPr>
              <a:t>年</a:t>
            </a:r>
            <a:r>
              <a:rPr lang="en-US" altLang="zh-CN" sz="3200" b="1" dirty="0" smtClean="0">
                <a:solidFill>
                  <a:srgbClr val="002060"/>
                </a:solidFill>
              </a:rPr>
              <a:t>11</a:t>
            </a:r>
            <a:r>
              <a:rPr lang="zh-CN" altLang="en-US" sz="3200" b="1" dirty="0" smtClean="0">
                <a:solidFill>
                  <a:srgbClr val="002060"/>
                </a:solidFill>
              </a:rPr>
              <a:t>月  魏亚妮</a:t>
            </a:r>
            <a:endParaRPr lang="zh-CN" altLang="en-US" sz="32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 y="-171400"/>
            <a:ext cx="9144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57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3813"/>
            <a:ext cx="908685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92696"/>
            <a:ext cx="5524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02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三、点击</a:t>
            </a:r>
            <a:r>
              <a:rPr lang="zh-CN" altLang="en-US" dirty="0" smtClean="0">
                <a:solidFill>
                  <a:srgbClr val="002060"/>
                </a:solidFill>
              </a:rPr>
              <a:t>怎么学，了解资源框架</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764704"/>
          </a:xfrm>
        </p:spPr>
        <p:txBody>
          <a:bodyPr>
            <a:normAutofit fontScale="90000"/>
          </a:bodyPr>
          <a:lstStyle/>
          <a:p>
            <a:pPr algn="l"/>
            <a:r>
              <a:rPr lang="zh-CN" altLang="en-US" sz="3600" dirty="0" smtClean="0">
                <a:solidFill>
                  <a:srgbClr val="002060"/>
                </a:solidFill>
              </a:rPr>
              <a:t>怎么学 我们</a:t>
            </a:r>
            <a:r>
              <a:rPr lang="zh-CN" altLang="en-US" sz="3600" dirty="0">
                <a:solidFill>
                  <a:srgbClr val="002060"/>
                </a:solidFill>
              </a:rPr>
              <a:t>要如何开展学习？（</a:t>
            </a:r>
            <a:r>
              <a:rPr lang="zh-CN" altLang="en-US" sz="3600" dirty="0" smtClean="0">
                <a:solidFill>
                  <a:srgbClr val="002060"/>
                </a:solidFill>
              </a:rPr>
              <a:t>一）</a:t>
            </a:r>
            <a:r>
              <a:rPr lang="en-US" altLang="zh-CN" sz="3600" dirty="0" smtClean="0">
                <a:solidFill>
                  <a:srgbClr val="002060"/>
                </a:solidFill>
              </a:rPr>
              <a:t/>
            </a:r>
            <a:br>
              <a:rPr lang="en-US" altLang="zh-CN" sz="3600" dirty="0" smtClean="0">
                <a:solidFill>
                  <a:srgbClr val="002060"/>
                </a:solidFill>
              </a:rPr>
            </a:br>
            <a:r>
              <a:rPr lang="en-US" altLang="zh-CN" sz="1300" dirty="0" smtClean="0">
                <a:solidFill>
                  <a:srgbClr val="FF0000"/>
                </a:solidFill>
              </a:rPr>
              <a:t>1</a:t>
            </a:r>
            <a:r>
              <a:rPr lang="zh-CN" altLang="en-US" sz="1300" dirty="0" smtClean="0">
                <a:solidFill>
                  <a:srgbClr val="FF0000"/>
                </a:solidFill>
              </a:rPr>
              <a:t>、入门</a:t>
            </a:r>
            <a:r>
              <a:rPr lang="zh-CN" altLang="en-US" sz="1300" dirty="0">
                <a:solidFill>
                  <a:srgbClr val="FF0000"/>
                </a:solidFill>
              </a:rPr>
              <a:t>第一步</a:t>
            </a:r>
            <a:br>
              <a:rPr lang="zh-CN" altLang="en-US" sz="1300" dirty="0">
                <a:solidFill>
                  <a:srgbClr val="FF0000"/>
                </a:solidFill>
              </a:rPr>
            </a:br>
            <a:r>
              <a:rPr lang="zh-CN" altLang="en-US" sz="1300" dirty="0" smtClean="0">
                <a:solidFill>
                  <a:srgbClr val="FF0000"/>
                </a:solidFill>
              </a:rPr>
              <a:t>      </a:t>
            </a:r>
            <a:r>
              <a:rPr lang="zh-CN" altLang="en-US" sz="1300" dirty="0" smtClean="0">
                <a:solidFill>
                  <a:schemeClr val="tx1"/>
                </a:solidFill>
              </a:rPr>
              <a:t>第一次</a:t>
            </a:r>
            <a:r>
              <a:rPr lang="zh-CN" altLang="en-US" sz="1300" dirty="0">
                <a:solidFill>
                  <a:schemeClr val="tx1"/>
                </a:solidFill>
              </a:rPr>
              <a:t>学习时，建议先进入“课程导学”，了解本课程的整体结构和框架、学习目标</a:t>
            </a:r>
            <a:r>
              <a:rPr lang="zh-CN" altLang="en-US" sz="1300" dirty="0" smtClean="0">
                <a:solidFill>
                  <a:srgbClr val="0070C0"/>
                </a:solidFill>
              </a:rPr>
              <a:t>、</a:t>
            </a:r>
            <a:r>
              <a:rPr lang="zh-CN" altLang="en-US" sz="1300" dirty="0">
                <a:solidFill>
                  <a:srgbClr val="0070C0"/>
                </a:solidFill>
              </a:rPr>
              <a:t/>
            </a:r>
            <a:br>
              <a:rPr lang="zh-CN" altLang="en-US" sz="1300" dirty="0">
                <a:solidFill>
                  <a:srgbClr val="0070C0"/>
                </a:solidFill>
              </a:rPr>
            </a:br>
            <a:r>
              <a:rPr lang="zh-CN" altLang="en-US" sz="1300" dirty="0" smtClean="0">
                <a:solidFill>
                  <a:srgbClr val="0070C0"/>
                </a:solidFill>
              </a:rPr>
              <a:t> </a:t>
            </a:r>
            <a:r>
              <a:rPr lang="en-US" altLang="zh-CN" sz="1300" dirty="0" smtClean="0">
                <a:solidFill>
                  <a:srgbClr val="FF0000"/>
                </a:solidFill>
              </a:rPr>
              <a:t>2</a:t>
            </a:r>
            <a:r>
              <a:rPr lang="zh-CN" altLang="en-US" sz="1300" dirty="0" smtClean="0">
                <a:solidFill>
                  <a:srgbClr val="FF0000"/>
                </a:solidFill>
              </a:rPr>
              <a:t>、知识</a:t>
            </a:r>
            <a:r>
              <a:rPr lang="zh-CN" altLang="en-US" sz="1300" dirty="0">
                <a:solidFill>
                  <a:srgbClr val="FF0000"/>
                </a:solidFill>
              </a:rPr>
              <a:t>单元学习流程</a:t>
            </a:r>
          </a:p>
        </p:txBody>
      </p:sp>
      <p:sp>
        <p:nvSpPr>
          <p:cNvPr id="3" name="内容占位符 2"/>
          <p:cNvSpPr>
            <a:spLocks noGrp="1"/>
          </p:cNvSpPr>
          <p:nvPr>
            <p:ph idx="1"/>
          </p:nvPr>
        </p:nvSpPr>
        <p:spPr>
          <a:xfrm>
            <a:off x="457200" y="980728"/>
            <a:ext cx="8229600" cy="5877272"/>
          </a:xfrm>
        </p:spPr>
        <p:txBody>
          <a:bodyPr>
            <a:noAutofit/>
          </a:bodyPr>
          <a:lstStyle/>
          <a:p>
            <a:r>
              <a:rPr lang="zh-CN" altLang="en-US" sz="1200" dirty="0">
                <a:solidFill>
                  <a:srgbClr val="FF0000"/>
                </a:solidFill>
                <a:latin typeface="+mj-ea"/>
                <a:ea typeface="+mj-ea"/>
              </a:rPr>
              <a:t>课程包括</a:t>
            </a:r>
            <a:r>
              <a:rPr lang="en-US" altLang="zh-CN" sz="1200" dirty="0">
                <a:solidFill>
                  <a:srgbClr val="FF0000"/>
                </a:solidFill>
                <a:latin typeface="+mj-ea"/>
                <a:ea typeface="+mj-ea"/>
              </a:rPr>
              <a:t>8</a:t>
            </a:r>
            <a:r>
              <a:rPr lang="zh-CN" altLang="en-US" sz="1200" dirty="0">
                <a:solidFill>
                  <a:srgbClr val="FF0000"/>
                </a:solidFill>
                <a:latin typeface="+mj-ea"/>
                <a:ea typeface="+mj-ea"/>
              </a:rPr>
              <a:t>个单元，每个单元均包含</a:t>
            </a:r>
            <a:r>
              <a:rPr lang="en-US" altLang="zh-CN" sz="1200" dirty="0">
                <a:solidFill>
                  <a:srgbClr val="FF0000"/>
                </a:solidFill>
                <a:latin typeface="+mj-ea"/>
                <a:ea typeface="+mj-ea"/>
              </a:rPr>
              <a:t>6</a:t>
            </a:r>
            <a:r>
              <a:rPr lang="zh-CN" altLang="en-US" sz="1200" dirty="0">
                <a:solidFill>
                  <a:srgbClr val="FF0000"/>
                </a:solidFill>
                <a:latin typeface="+mj-ea"/>
                <a:ea typeface="+mj-ea"/>
              </a:rPr>
              <a:t>个学习任务（</a:t>
            </a:r>
            <a:r>
              <a:rPr lang="en-US" altLang="zh-CN" sz="1200" dirty="0">
                <a:solidFill>
                  <a:srgbClr val="FF0000"/>
                </a:solidFill>
                <a:latin typeface="+mj-ea"/>
                <a:ea typeface="+mj-ea"/>
              </a:rPr>
              <a:t>Task</a:t>
            </a:r>
            <a:r>
              <a:rPr lang="zh-CN" altLang="en-US" sz="1200" dirty="0">
                <a:solidFill>
                  <a:srgbClr val="FF0000"/>
                </a:solidFill>
                <a:latin typeface="+mj-ea"/>
                <a:ea typeface="+mj-ea"/>
              </a:rPr>
              <a:t>）。各单元的基本框架如下：</a:t>
            </a:r>
          </a:p>
          <a:p>
            <a:endParaRPr lang="zh-CN" altLang="en-US" sz="1200" dirty="0">
              <a:latin typeface="+mj-ea"/>
              <a:ea typeface="+mj-ea"/>
            </a:endParaRPr>
          </a:p>
          <a:p>
            <a:r>
              <a:rPr lang="zh-CN" altLang="en-US" sz="1200" dirty="0">
                <a:solidFill>
                  <a:srgbClr val="FF0000"/>
                </a:solidFill>
                <a:latin typeface="+mj-ea"/>
                <a:ea typeface="+mj-ea"/>
              </a:rPr>
              <a:t>（</a:t>
            </a:r>
            <a:r>
              <a:rPr lang="en-US" altLang="zh-CN" sz="1200" dirty="0">
                <a:solidFill>
                  <a:srgbClr val="FF0000"/>
                </a:solidFill>
                <a:latin typeface="+mj-ea"/>
                <a:ea typeface="+mj-ea"/>
              </a:rPr>
              <a:t>1</a:t>
            </a:r>
            <a:r>
              <a:rPr lang="zh-CN" altLang="en-US" sz="1200" dirty="0">
                <a:solidFill>
                  <a:srgbClr val="FF0000"/>
                </a:solidFill>
                <a:latin typeface="+mj-ea"/>
                <a:ea typeface="+mj-ea"/>
              </a:rPr>
              <a:t>）主要学习任务模块</a:t>
            </a:r>
          </a:p>
          <a:p>
            <a:endParaRPr lang="zh-CN" altLang="en-US" sz="1200" dirty="0">
              <a:latin typeface="+mj-ea"/>
              <a:ea typeface="+mj-ea"/>
            </a:endParaRPr>
          </a:p>
          <a:p>
            <a:r>
              <a:rPr lang="en-US" altLang="zh-CN" sz="1200" dirty="0">
                <a:latin typeface="+mj-ea"/>
                <a:ea typeface="+mj-ea"/>
              </a:rPr>
              <a:t>•Guidance</a:t>
            </a:r>
            <a:r>
              <a:rPr lang="zh-CN" altLang="en-US" sz="1200" dirty="0">
                <a:latin typeface="+mj-ea"/>
                <a:ea typeface="+mj-ea"/>
              </a:rPr>
              <a:t>（学习引导）：列举本单元的主要学习任务、学习目标。</a:t>
            </a:r>
          </a:p>
          <a:p>
            <a:endParaRPr lang="zh-CN" altLang="en-US" sz="1200" dirty="0">
              <a:latin typeface="+mj-ea"/>
              <a:ea typeface="+mj-ea"/>
            </a:endParaRPr>
          </a:p>
          <a:p>
            <a:r>
              <a:rPr lang="en-US" altLang="zh-CN" sz="1200" dirty="0">
                <a:latin typeface="+mj-ea"/>
                <a:ea typeface="+mj-ea"/>
              </a:rPr>
              <a:t>•Listening and Speaking</a:t>
            </a:r>
            <a:r>
              <a:rPr lang="zh-CN" altLang="en-US" sz="1200" dirty="0">
                <a:latin typeface="+mj-ea"/>
                <a:ea typeface="+mj-ea"/>
              </a:rPr>
              <a:t>（听说活动）：包括两段对话，并结合对话内容提供教师讲解、练习活动，使听、说训练相结合。</a:t>
            </a:r>
          </a:p>
          <a:p>
            <a:endParaRPr lang="zh-CN" altLang="en-US" sz="1200" dirty="0">
              <a:latin typeface="+mj-ea"/>
              <a:ea typeface="+mj-ea"/>
            </a:endParaRPr>
          </a:p>
          <a:p>
            <a:r>
              <a:rPr lang="en-US" altLang="zh-CN" sz="1200" dirty="0">
                <a:latin typeface="+mj-ea"/>
                <a:ea typeface="+mj-ea"/>
              </a:rPr>
              <a:t>•Reading</a:t>
            </a:r>
            <a:r>
              <a:rPr lang="zh-CN" altLang="en-US" sz="1200" dirty="0">
                <a:latin typeface="+mj-ea"/>
                <a:ea typeface="+mj-ea"/>
              </a:rPr>
              <a:t>（阅读活动）：包括两个阅读训练，并结合相应内容提供教师讲解及练习活动。</a:t>
            </a:r>
          </a:p>
          <a:p>
            <a:endParaRPr lang="zh-CN" altLang="en-US" sz="1200" dirty="0">
              <a:latin typeface="+mj-ea"/>
              <a:ea typeface="+mj-ea"/>
            </a:endParaRPr>
          </a:p>
          <a:p>
            <a:r>
              <a:rPr lang="en-US" altLang="zh-CN" sz="1200" dirty="0">
                <a:latin typeface="+mj-ea"/>
                <a:ea typeface="+mj-ea"/>
              </a:rPr>
              <a:t>•Writing</a:t>
            </a:r>
            <a:r>
              <a:rPr lang="zh-CN" altLang="en-US" sz="1200" dirty="0">
                <a:latin typeface="+mj-ea"/>
                <a:ea typeface="+mj-ea"/>
              </a:rPr>
              <a:t>（写作活动）：为写作训练。</a:t>
            </a:r>
          </a:p>
          <a:p>
            <a:endParaRPr lang="zh-CN" altLang="en-US" sz="1200" dirty="0">
              <a:latin typeface="+mj-ea"/>
              <a:ea typeface="+mj-ea"/>
            </a:endParaRPr>
          </a:p>
          <a:p>
            <a:r>
              <a:rPr lang="en-US" altLang="zh-CN" sz="1200" dirty="0">
                <a:latin typeface="+mj-ea"/>
                <a:ea typeface="+mj-ea"/>
              </a:rPr>
              <a:t>•Testing</a:t>
            </a:r>
            <a:r>
              <a:rPr lang="zh-CN" altLang="en-US" sz="1200" dirty="0">
                <a:latin typeface="+mj-ea"/>
                <a:ea typeface="+mj-ea"/>
              </a:rPr>
              <a:t>（单元测试）：形考任务，均为即时反馈型自测题。</a:t>
            </a:r>
          </a:p>
          <a:p>
            <a:endParaRPr lang="zh-CN" altLang="en-US" sz="1200" dirty="0">
              <a:latin typeface="+mj-ea"/>
              <a:ea typeface="+mj-ea"/>
            </a:endParaRPr>
          </a:p>
          <a:p>
            <a:r>
              <a:rPr lang="zh-CN" altLang="en-US" sz="1200" dirty="0">
                <a:solidFill>
                  <a:srgbClr val="FF0000"/>
                </a:solidFill>
                <a:latin typeface="+mj-ea"/>
                <a:ea typeface="+mj-ea"/>
              </a:rPr>
              <a:t>（</a:t>
            </a:r>
            <a:r>
              <a:rPr lang="en-US" altLang="zh-CN" sz="1200" dirty="0">
                <a:solidFill>
                  <a:srgbClr val="FF0000"/>
                </a:solidFill>
                <a:latin typeface="+mj-ea"/>
                <a:ea typeface="+mj-ea"/>
              </a:rPr>
              <a:t>2</a:t>
            </a:r>
            <a:r>
              <a:rPr lang="zh-CN" altLang="en-US" sz="1200" dirty="0">
                <a:solidFill>
                  <a:srgbClr val="FF0000"/>
                </a:solidFill>
                <a:latin typeface="+mj-ea"/>
                <a:ea typeface="+mj-ea"/>
              </a:rPr>
              <a:t>）助学、导学模块</a:t>
            </a:r>
          </a:p>
          <a:p>
            <a:endParaRPr lang="zh-CN" altLang="en-US" sz="1200" dirty="0">
              <a:latin typeface="+mj-ea"/>
              <a:ea typeface="+mj-ea"/>
            </a:endParaRPr>
          </a:p>
          <a:p>
            <a:r>
              <a:rPr lang="en-US" altLang="zh-CN" sz="1200" dirty="0">
                <a:latin typeface="+mj-ea"/>
                <a:ea typeface="+mj-ea"/>
              </a:rPr>
              <a:t>•Useful Expressions</a:t>
            </a:r>
            <a:r>
              <a:rPr lang="zh-CN" altLang="en-US" sz="1200" dirty="0">
                <a:latin typeface="+mj-ea"/>
                <a:ea typeface="+mj-ea"/>
              </a:rPr>
              <a:t>（常用语句）：针对单元话题或语言功能，提供常见用语或句式，供你拓展练习之用。</a:t>
            </a:r>
          </a:p>
          <a:p>
            <a:endParaRPr lang="zh-CN" altLang="en-US" sz="1200" dirty="0">
              <a:latin typeface="+mj-ea"/>
              <a:ea typeface="+mj-ea"/>
            </a:endParaRPr>
          </a:p>
          <a:p>
            <a:r>
              <a:rPr lang="en-US" altLang="zh-CN" sz="1200" dirty="0">
                <a:latin typeface="+mj-ea"/>
                <a:ea typeface="+mj-ea"/>
              </a:rPr>
              <a:t>•Check It Out</a:t>
            </a:r>
            <a:r>
              <a:rPr lang="zh-CN" altLang="en-US" sz="1200" dirty="0">
                <a:latin typeface="+mj-ea"/>
                <a:ea typeface="+mj-ea"/>
              </a:rPr>
              <a:t>（语法提示）：从本单元语料中选取语法项目，对语法点进行简单提示，非系统学习。</a:t>
            </a:r>
          </a:p>
          <a:p>
            <a:endParaRPr lang="zh-CN" altLang="en-US" sz="1200" dirty="0">
              <a:latin typeface="+mj-ea"/>
              <a:ea typeface="+mj-ea"/>
            </a:endParaRPr>
          </a:p>
          <a:p>
            <a:r>
              <a:rPr lang="en-US" altLang="zh-CN" sz="1200" dirty="0">
                <a:latin typeface="+mj-ea"/>
                <a:ea typeface="+mj-ea"/>
              </a:rPr>
              <a:t>•Culture Note</a:t>
            </a:r>
            <a:r>
              <a:rPr lang="zh-CN" altLang="en-US" sz="1200" dirty="0">
                <a:latin typeface="+mj-ea"/>
                <a:ea typeface="+mj-ea"/>
              </a:rPr>
              <a:t>（文化点滴）：旨在进行知识拓展，非考核内容。</a:t>
            </a:r>
          </a:p>
          <a:p>
            <a:endParaRPr lang="zh-CN" altLang="en-US" sz="1200" dirty="0">
              <a:latin typeface="+mj-ea"/>
              <a:ea typeface="+mj-ea"/>
            </a:endParaRPr>
          </a:p>
          <a:p>
            <a:r>
              <a:rPr lang="en-US" altLang="zh-CN" sz="1200" dirty="0">
                <a:latin typeface="+mj-ea"/>
                <a:ea typeface="+mj-ea"/>
              </a:rPr>
              <a:t>•Workplace Tip</a:t>
            </a:r>
            <a:r>
              <a:rPr lang="zh-CN" altLang="en-US" sz="1200" dirty="0">
                <a:latin typeface="+mj-ea"/>
                <a:ea typeface="+mj-ea"/>
              </a:rPr>
              <a:t>（职场点滴）：职场相关小知识点的提示。</a:t>
            </a:r>
          </a:p>
          <a:p>
            <a:endParaRPr lang="zh-CN" altLang="en-US" sz="1200" dirty="0">
              <a:latin typeface="+mj-ea"/>
              <a:ea typeface="+mj-ea"/>
            </a:endParaRPr>
          </a:p>
          <a:p>
            <a:r>
              <a:rPr lang="en-US" altLang="zh-CN" sz="1200" dirty="0">
                <a:latin typeface="+mj-ea"/>
                <a:ea typeface="+mj-ea"/>
              </a:rPr>
              <a:t>•Language Notes</a:t>
            </a:r>
            <a:r>
              <a:rPr lang="zh-CN" altLang="en-US" sz="1200" dirty="0">
                <a:latin typeface="+mj-ea"/>
                <a:ea typeface="+mj-ea"/>
              </a:rPr>
              <a:t>（语言注解）：位于各学习模块中，重点讲解语料中的语言点、固定用法、习语、词组、文化现象等，帮助你理解语料。</a:t>
            </a:r>
          </a:p>
        </p:txBody>
      </p:sp>
    </p:spTree>
    <p:extLst>
      <p:ext uri="{BB962C8B-B14F-4D97-AF65-F5344CB8AC3E}">
        <p14:creationId xmlns:p14="http://schemas.microsoft.com/office/powerpoint/2010/main" val="330944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2060"/>
                </a:solidFill>
              </a:rPr>
              <a:t>怎么</a:t>
            </a:r>
            <a:r>
              <a:rPr lang="zh-CN" altLang="en-US" dirty="0" smtClean="0">
                <a:solidFill>
                  <a:srgbClr val="002060"/>
                </a:solidFill>
              </a:rPr>
              <a:t>学  学习资源的掌握（</a:t>
            </a:r>
            <a:r>
              <a:rPr lang="zh-CN" altLang="en-US" dirty="0">
                <a:solidFill>
                  <a:srgbClr val="002060"/>
                </a:solidFill>
              </a:rPr>
              <a:t>二）</a:t>
            </a:r>
          </a:p>
        </p:txBody>
      </p:sp>
      <p:sp>
        <p:nvSpPr>
          <p:cNvPr id="3" name="内容占位符 2"/>
          <p:cNvSpPr>
            <a:spLocks noGrp="1"/>
          </p:cNvSpPr>
          <p:nvPr>
            <p:ph idx="1"/>
          </p:nvPr>
        </p:nvSpPr>
        <p:spPr>
          <a:xfrm>
            <a:off x="457200" y="1124744"/>
            <a:ext cx="8229600" cy="5328592"/>
          </a:xfrm>
        </p:spPr>
        <p:txBody>
          <a:bodyPr>
            <a:noAutofit/>
          </a:bodyPr>
          <a:lstStyle/>
          <a:p>
            <a:r>
              <a:rPr lang="zh-CN" altLang="en-US" sz="1400" dirty="0">
                <a:latin typeface="+mj-ea"/>
                <a:ea typeface="+mj-ea"/>
              </a:rPr>
              <a:t>本课程采用多种媒体一体化设计思路，就文字教材、录音教材、全媒体数字教材、网络课程进行有机配套</a:t>
            </a:r>
            <a:r>
              <a:rPr lang="zh-CN" altLang="en-US" sz="1400" dirty="0" smtClean="0">
                <a:latin typeface="+mj-ea"/>
                <a:ea typeface="+mj-ea"/>
              </a:rPr>
              <a:t>建设。多媒体</a:t>
            </a:r>
            <a:r>
              <a:rPr lang="zh-CN" altLang="en-US" sz="1400" dirty="0">
                <a:latin typeface="+mj-ea"/>
                <a:ea typeface="+mj-ea"/>
              </a:rPr>
              <a:t>教学资源充分发挥交互性、共享性、开放性、协作性和自主性等优势特征，将教学内容、练习活动、助学导学内容有机结合，创造虚拟的职场环境，帮助学生进行实践练习，并加强教师对学生学习过程和学习质量的监控。</a:t>
            </a:r>
          </a:p>
          <a:p>
            <a:pPr marL="0" indent="0">
              <a:buNone/>
            </a:pPr>
            <a:r>
              <a:rPr lang="en-US" altLang="zh-CN" sz="1400" dirty="0" smtClean="0">
                <a:solidFill>
                  <a:srgbClr val="FF0000"/>
                </a:solidFill>
                <a:latin typeface="+mj-ea"/>
                <a:ea typeface="+mj-ea"/>
              </a:rPr>
              <a:t>1</a:t>
            </a:r>
            <a:r>
              <a:rPr lang="en-US" altLang="zh-CN" sz="1400" dirty="0">
                <a:solidFill>
                  <a:srgbClr val="FF0000"/>
                </a:solidFill>
                <a:latin typeface="+mj-ea"/>
                <a:ea typeface="+mj-ea"/>
              </a:rPr>
              <a:t>.</a:t>
            </a:r>
            <a:r>
              <a:rPr lang="zh-CN" altLang="en-US" sz="1400" dirty="0">
                <a:solidFill>
                  <a:srgbClr val="FF0000"/>
                </a:solidFill>
                <a:latin typeface="+mj-ea"/>
                <a:ea typeface="+mj-ea"/>
              </a:rPr>
              <a:t>文字教材</a:t>
            </a:r>
          </a:p>
          <a:p>
            <a:pPr marL="0" indent="0">
              <a:buNone/>
            </a:pPr>
            <a:r>
              <a:rPr lang="zh-CN" altLang="en-US" sz="1400" dirty="0" smtClean="0">
                <a:latin typeface="+mj-ea"/>
                <a:ea typeface="+mj-ea"/>
              </a:rPr>
              <a:t>    本</a:t>
            </a:r>
            <a:r>
              <a:rPr lang="zh-CN" altLang="en-US" sz="1400" dirty="0">
                <a:latin typeface="+mj-ea"/>
                <a:ea typeface="+mj-ea"/>
              </a:rPr>
              <a:t>课程使用的文字教材为合一型教材，由国家开放大学出版社出版。教材涵盖教学大纲的基本内容，是学生自主</a:t>
            </a:r>
            <a:r>
              <a:rPr lang="zh-CN" altLang="en-US" sz="1400" dirty="0" smtClean="0">
                <a:latin typeface="+mj-ea"/>
                <a:ea typeface="+mj-ea"/>
              </a:rPr>
              <a:t>学       习</a:t>
            </a:r>
            <a:r>
              <a:rPr lang="zh-CN" altLang="en-US" sz="1400" dirty="0">
                <a:latin typeface="+mj-ea"/>
                <a:ea typeface="+mj-ea"/>
              </a:rPr>
              <a:t>、教师辅导和考试命题的基本依据。教材选材上注重语言材料的真实性，创设管理活动环境，便于学生学以致用；内容上集知识性、技能性、趣味性与思想性为一体。教材针对主要语言知识、技能和应用提供了相应的导学、助学内容，以帮助学生进行自主学习，提高学习效果。</a:t>
            </a:r>
          </a:p>
          <a:p>
            <a:pPr marL="0" indent="0">
              <a:buNone/>
            </a:pPr>
            <a:r>
              <a:rPr lang="en-US" altLang="zh-CN" sz="1400" dirty="0" smtClean="0">
                <a:solidFill>
                  <a:srgbClr val="FF0000"/>
                </a:solidFill>
                <a:latin typeface="+mj-ea"/>
                <a:ea typeface="+mj-ea"/>
              </a:rPr>
              <a:t>2</a:t>
            </a:r>
            <a:r>
              <a:rPr lang="en-US" altLang="zh-CN" sz="1400" dirty="0">
                <a:solidFill>
                  <a:srgbClr val="FF0000"/>
                </a:solidFill>
                <a:latin typeface="+mj-ea"/>
                <a:ea typeface="+mj-ea"/>
              </a:rPr>
              <a:t>.</a:t>
            </a:r>
            <a:r>
              <a:rPr lang="zh-CN" altLang="en-US" sz="1400" dirty="0">
                <a:solidFill>
                  <a:srgbClr val="FF0000"/>
                </a:solidFill>
                <a:latin typeface="+mj-ea"/>
                <a:ea typeface="+mj-ea"/>
              </a:rPr>
              <a:t>录音教材</a:t>
            </a:r>
          </a:p>
          <a:p>
            <a:pPr marL="0" indent="0">
              <a:buNone/>
            </a:pPr>
            <a:r>
              <a:rPr lang="zh-CN" altLang="en-US" sz="1400" dirty="0" smtClean="0">
                <a:latin typeface="+mj-ea"/>
                <a:ea typeface="+mj-ea"/>
              </a:rPr>
              <a:t>   本</a:t>
            </a:r>
            <a:r>
              <a:rPr lang="zh-CN" altLang="en-US" sz="1400" dirty="0">
                <a:latin typeface="+mj-ea"/>
                <a:ea typeface="+mj-ea"/>
              </a:rPr>
              <a:t>课程使用的录音教材内容是文字教材中对话、课文及词汇的录音，供学生模仿语音语调、训练听力和口语使用，</a:t>
            </a:r>
            <a:r>
              <a:rPr lang="zh-CN" altLang="en-US" sz="1400" dirty="0" smtClean="0">
                <a:latin typeface="+mj-ea"/>
                <a:ea typeface="+mj-ea"/>
              </a:rPr>
              <a:t>同 时</a:t>
            </a:r>
            <a:r>
              <a:rPr lang="zh-CN" altLang="en-US" sz="1400" dirty="0">
                <a:latin typeface="+mj-ea"/>
                <a:ea typeface="+mj-ea"/>
              </a:rPr>
              <a:t>有助于加深对文字材料的理解。</a:t>
            </a:r>
          </a:p>
          <a:p>
            <a:pPr marL="0" indent="0">
              <a:buNone/>
            </a:pPr>
            <a:r>
              <a:rPr lang="en-US" altLang="zh-CN" sz="1400" dirty="0" smtClean="0">
                <a:solidFill>
                  <a:srgbClr val="FF0000"/>
                </a:solidFill>
                <a:latin typeface="+mj-ea"/>
                <a:ea typeface="+mj-ea"/>
              </a:rPr>
              <a:t>3</a:t>
            </a:r>
            <a:r>
              <a:rPr lang="en-US" altLang="zh-CN" sz="1400" dirty="0">
                <a:solidFill>
                  <a:srgbClr val="FF0000"/>
                </a:solidFill>
                <a:latin typeface="+mj-ea"/>
                <a:ea typeface="+mj-ea"/>
              </a:rPr>
              <a:t>.</a:t>
            </a:r>
            <a:r>
              <a:rPr lang="zh-CN" altLang="en-US" sz="1400" dirty="0">
                <a:solidFill>
                  <a:srgbClr val="FF0000"/>
                </a:solidFill>
                <a:latin typeface="+mj-ea"/>
                <a:ea typeface="+mj-ea"/>
              </a:rPr>
              <a:t>全媒体数字教材</a:t>
            </a:r>
          </a:p>
          <a:p>
            <a:pPr marL="0" indent="0">
              <a:buNone/>
            </a:pPr>
            <a:r>
              <a:rPr lang="zh-CN" altLang="en-US" sz="1400" dirty="0" smtClean="0">
                <a:latin typeface="+mj-ea"/>
                <a:ea typeface="+mj-ea"/>
              </a:rPr>
              <a:t>   本</a:t>
            </a:r>
            <a:r>
              <a:rPr lang="zh-CN" altLang="en-US" sz="1400" dirty="0">
                <a:latin typeface="+mj-ea"/>
                <a:ea typeface="+mj-ea"/>
              </a:rPr>
              <a:t>课程的全媒体数字教材是基于手机终端呈现的一种资源模式，主要用以满足学生随时随地学习的需求为目的。相比纸质教材，数字教材呈现非线性、多媒体化，且具有较强的交互性和多样化的助学工具。在数字教材中，可以将学习内容利用图、文、声、像等多种媒体形式进行结构化处理，实现知识内容的图形化、数字化、立体化，帮助学生更好地理解和掌握知识。同时提供笔记、标注、书签等学习工具，便于学生随时随地进行移动学习，获得更好的学习体验。</a:t>
            </a:r>
          </a:p>
          <a:p>
            <a:pPr marL="0" indent="0">
              <a:buNone/>
            </a:pPr>
            <a:r>
              <a:rPr lang="en-US" altLang="zh-CN" sz="1400" dirty="0" smtClean="0">
                <a:solidFill>
                  <a:srgbClr val="FF0000"/>
                </a:solidFill>
                <a:latin typeface="+mj-ea"/>
                <a:ea typeface="+mj-ea"/>
              </a:rPr>
              <a:t>4</a:t>
            </a:r>
            <a:r>
              <a:rPr lang="en-US" altLang="zh-CN" sz="1400" dirty="0">
                <a:solidFill>
                  <a:srgbClr val="FF0000"/>
                </a:solidFill>
                <a:latin typeface="+mj-ea"/>
                <a:ea typeface="+mj-ea"/>
              </a:rPr>
              <a:t>.</a:t>
            </a:r>
            <a:r>
              <a:rPr lang="zh-CN" altLang="en-US" sz="1400" dirty="0">
                <a:solidFill>
                  <a:srgbClr val="FF0000"/>
                </a:solidFill>
                <a:latin typeface="+mj-ea"/>
                <a:ea typeface="+mj-ea"/>
              </a:rPr>
              <a:t>网络课程</a:t>
            </a:r>
          </a:p>
          <a:p>
            <a:pPr marL="0" indent="0">
              <a:buNone/>
            </a:pPr>
            <a:r>
              <a:rPr lang="zh-CN" altLang="en-US" sz="1400" dirty="0" smtClean="0">
                <a:latin typeface="+mj-ea"/>
                <a:ea typeface="+mj-ea"/>
              </a:rPr>
              <a:t>    本</a:t>
            </a:r>
            <a:r>
              <a:rPr lang="zh-CN" altLang="en-US" sz="1400" dirty="0">
                <a:latin typeface="+mj-ea"/>
                <a:ea typeface="+mj-ea"/>
              </a:rPr>
              <a:t>课程的网络课程充分利用国家开放大学远程教育云平台创设综合性网络学习环境，集学习资源、学习活动、相关知识链接、形成性考核和学习支持服务于一体。为学生发布学习任务，提供在线教学辅导以及多样化的助学资源，创造虚拟的学习和实践环境，提供教学交流与互动，促进学生进行自主学习与个性化学习。</a:t>
            </a:r>
          </a:p>
        </p:txBody>
      </p:sp>
    </p:spTree>
    <p:extLst>
      <p:ext uri="{BB962C8B-B14F-4D97-AF65-F5344CB8AC3E}">
        <p14:creationId xmlns:p14="http://schemas.microsoft.com/office/powerpoint/2010/main" val="4336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dirty="0" smtClean="0"/>
              <a:t>点击单元目录 学习具体内容</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81150"/>
            <a:ext cx="8208912" cy="46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69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083675"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57683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2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smtClean="0">
                <a:solidFill>
                  <a:srgbClr val="002060"/>
                </a:solidFill>
              </a:rPr>
              <a:t>四、如</a:t>
            </a:r>
            <a:r>
              <a:rPr lang="zh-CN" altLang="en-US" dirty="0" smtClean="0">
                <a:solidFill>
                  <a:srgbClr val="002060"/>
                </a:solidFill>
              </a:rPr>
              <a:t>有问题可以通过学习交流区（课程论坛）和老师进行交流。</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 y="1556792"/>
            <a:ext cx="9143999" cy="44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 y="1556792"/>
            <a:ext cx="914479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556792"/>
            <a:ext cx="910850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556792"/>
            <a:ext cx="8640960" cy="447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2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点击讨论，进入自由论坛，通过师生互动可以解决在学习中遇到的问题</a:t>
            </a:r>
            <a:endParaRPr lang="zh-CN" altLang="en-US" sz="3600"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4650"/>
            <a:ext cx="8280920" cy="444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1630363"/>
            <a:ext cx="8008937"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30362"/>
            <a:ext cx="8280920" cy="44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1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dirty="0" smtClean="0">
                <a:solidFill>
                  <a:srgbClr val="002060"/>
                </a:solidFill>
              </a:rPr>
              <a:t>五、</a:t>
            </a:r>
            <a:r>
              <a:rPr lang="zh-CN" altLang="en-US" dirty="0" smtClean="0">
                <a:solidFill>
                  <a:srgbClr val="002060"/>
                </a:solidFill>
              </a:rPr>
              <a:t>如何进行本课程的考核</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6"/>
            <a:ext cx="91440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3999"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914399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1412776"/>
            <a:ext cx="8964487"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72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点击怎么考</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208912" cy="40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5108574"/>
            <a:ext cx="77768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75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目录</a:t>
            </a:r>
            <a:endParaRPr lang="zh-CN" altLang="en-US" dirty="0">
              <a:solidFill>
                <a:srgbClr val="002060"/>
              </a:solidFill>
            </a:endParaRPr>
          </a:p>
        </p:txBody>
      </p:sp>
      <p:sp>
        <p:nvSpPr>
          <p:cNvPr id="3" name="内容占位符 2"/>
          <p:cNvSpPr>
            <a:spLocks noGrp="1"/>
          </p:cNvSpPr>
          <p:nvPr>
            <p:ph idx="1"/>
          </p:nvPr>
        </p:nvSpPr>
        <p:spPr/>
        <p:txBody>
          <a:bodyPr/>
          <a:lstStyle/>
          <a:p>
            <a:r>
              <a:rPr lang="zh-CN" altLang="en-US" b="1" dirty="0" smtClean="0">
                <a:solidFill>
                  <a:srgbClr val="002060"/>
                </a:solidFill>
                <a:latin typeface="+mj-ea"/>
                <a:ea typeface="+mj-ea"/>
              </a:rPr>
              <a:t>一、平台登录方法</a:t>
            </a:r>
            <a:endParaRPr lang="en-US" altLang="zh-CN" b="1" dirty="0" smtClean="0">
              <a:solidFill>
                <a:srgbClr val="002060"/>
              </a:solidFill>
              <a:latin typeface="+mj-ea"/>
              <a:ea typeface="+mj-ea"/>
            </a:endParaRPr>
          </a:p>
          <a:p>
            <a:r>
              <a:rPr lang="zh-CN" altLang="en-US" b="1" dirty="0" smtClean="0">
                <a:solidFill>
                  <a:srgbClr val="002060"/>
                </a:solidFill>
                <a:latin typeface="+mj-ea"/>
                <a:ea typeface="+mj-ea"/>
              </a:rPr>
              <a:t>二、如何学</a:t>
            </a:r>
            <a:endParaRPr lang="en-US" altLang="zh-CN" b="1" dirty="0" smtClean="0">
              <a:solidFill>
                <a:srgbClr val="002060"/>
              </a:solidFill>
              <a:latin typeface="+mj-ea"/>
              <a:ea typeface="+mj-ea"/>
            </a:endParaRPr>
          </a:p>
          <a:p>
            <a:r>
              <a:rPr lang="zh-CN" altLang="en-US" b="1" dirty="0" smtClean="0">
                <a:solidFill>
                  <a:srgbClr val="002060"/>
                </a:solidFill>
                <a:latin typeface="+mj-ea"/>
                <a:ea typeface="+mj-ea"/>
              </a:rPr>
              <a:t>三、怎么学</a:t>
            </a:r>
            <a:endParaRPr lang="en-US" altLang="zh-CN" b="1" dirty="0" smtClean="0">
              <a:solidFill>
                <a:srgbClr val="002060"/>
              </a:solidFill>
              <a:latin typeface="+mj-ea"/>
              <a:ea typeface="+mj-ea"/>
            </a:endParaRPr>
          </a:p>
          <a:p>
            <a:r>
              <a:rPr lang="zh-CN" altLang="en-US" b="1" dirty="0" smtClean="0">
                <a:solidFill>
                  <a:srgbClr val="002060"/>
                </a:solidFill>
                <a:latin typeface="+mj-ea"/>
                <a:ea typeface="+mj-ea"/>
              </a:rPr>
              <a:t>四、论坛发帖方法及要求</a:t>
            </a:r>
            <a:endParaRPr lang="en-US" altLang="zh-CN" b="1" dirty="0" smtClean="0">
              <a:solidFill>
                <a:srgbClr val="002060"/>
              </a:solidFill>
              <a:latin typeface="+mj-ea"/>
              <a:ea typeface="+mj-ea"/>
            </a:endParaRPr>
          </a:p>
          <a:p>
            <a:r>
              <a:rPr lang="zh-CN" altLang="en-US" b="1" dirty="0">
                <a:solidFill>
                  <a:srgbClr val="002060"/>
                </a:solidFill>
                <a:latin typeface="+mj-ea"/>
                <a:ea typeface="+mj-ea"/>
              </a:rPr>
              <a:t>五、如何进行本课程的</a:t>
            </a:r>
            <a:r>
              <a:rPr lang="zh-CN" altLang="en-US" b="1" dirty="0" smtClean="0">
                <a:solidFill>
                  <a:srgbClr val="002060"/>
                </a:solidFill>
                <a:latin typeface="+mj-ea"/>
                <a:ea typeface="+mj-ea"/>
              </a:rPr>
              <a:t>考核</a:t>
            </a:r>
            <a:endParaRPr lang="en-US" altLang="zh-CN" b="1" dirty="0" smtClean="0">
              <a:solidFill>
                <a:srgbClr val="002060"/>
              </a:solidFill>
              <a:latin typeface="+mj-ea"/>
              <a:ea typeface="+mj-ea"/>
            </a:endParaRPr>
          </a:p>
          <a:p>
            <a:r>
              <a:rPr lang="zh-CN" altLang="en-US" b="1" dirty="0" smtClean="0">
                <a:solidFill>
                  <a:srgbClr val="002060"/>
                </a:solidFill>
                <a:latin typeface="+mj-ea"/>
                <a:ea typeface="+mj-ea"/>
              </a:rPr>
              <a:t>六、导学老师联系方式</a:t>
            </a:r>
            <a:endParaRPr lang="zh-CN" altLang="en-US" b="1" dirty="0">
              <a:solidFill>
                <a:srgbClr val="002060"/>
              </a:solidFill>
              <a:latin typeface="+mj-ea"/>
              <a:ea typeface="+mj-ea"/>
            </a:endParaRPr>
          </a:p>
        </p:txBody>
      </p:sp>
    </p:spTree>
    <p:extLst>
      <p:ext uri="{BB962C8B-B14F-4D97-AF65-F5344CB8AC3E}">
        <p14:creationId xmlns:p14="http://schemas.microsoft.com/office/powerpoint/2010/main" val="318101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Autofit/>
          </a:bodyPr>
          <a:lstStyle/>
          <a:p>
            <a:pPr algn="l"/>
            <a:r>
              <a:rPr lang="zh-CN" altLang="en-US" sz="3600" dirty="0" smtClean="0">
                <a:solidFill>
                  <a:srgbClr val="002060"/>
                </a:solidFill>
              </a:rPr>
              <a:t>八次形考依次完成，进入榆林电大平台可以查找作业参考答案及导学方案。</a:t>
            </a:r>
            <a:endParaRPr lang="zh-CN" altLang="en-US" sz="3600" dirty="0">
              <a:solidFill>
                <a:srgbClr val="002060"/>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573016"/>
            <a:ext cx="69127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200800" cy="401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89644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56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marL="0" indent="0">
              <a:buNone/>
            </a:pPr>
            <a:endParaRPr lang="en-US" altLang="zh-CN" dirty="0"/>
          </a:p>
          <a:p>
            <a:pPr marL="0" indent="0">
              <a:buNone/>
            </a:pPr>
            <a:endParaRPr lang="en-US" altLang="zh-CN" dirty="0" smtClean="0"/>
          </a:p>
          <a:p>
            <a:pPr marL="0" indent="0" algn="just">
              <a:buNone/>
            </a:pPr>
            <a:r>
              <a:rPr lang="zh-CN" altLang="en-US" sz="4400" b="1" dirty="0" smtClean="0">
                <a:latin typeface="+mj-ea"/>
                <a:ea typeface="+mj-ea"/>
              </a:rPr>
              <a:t>   </a:t>
            </a:r>
            <a:r>
              <a:rPr lang="zh-CN" altLang="en-US" sz="4400" b="1" dirty="0" smtClean="0">
                <a:solidFill>
                  <a:srgbClr val="002060"/>
                </a:solidFill>
                <a:latin typeface="+mj-ea"/>
                <a:ea typeface="+mj-ea"/>
              </a:rPr>
              <a:t>六、导学老师的联系方式</a:t>
            </a:r>
            <a:endParaRPr lang="en-US" altLang="zh-CN" sz="4400" b="1" dirty="0">
              <a:solidFill>
                <a:srgbClr val="002060"/>
              </a:solidFill>
              <a:latin typeface="+mj-ea"/>
              <a:ea typeface="+mj-ea"/>
            </a:endParaRPr>
          </a:p>
          <a:p>
            <a:pPr marL="0" indent="0">
              <a:buNone/>
            </a:pPr>
            <a:r>
              <a:rPr lang="en-US" altLang="zh-CN" b="1" dirty="0" smtClean="0">
                <a:latin typeface="+mj-ea"/>
                <a:ea typeface="+mj-ea"/>
              </a:rPr>
              <a:t>    </a:t>
            </a:r>
            <a:endParaRPr lang="en-US" altLang="zh-CN" sz="4400" dirty="0" smtClean="0">
              <a:latin typeface="+mj-ea"/>
              <a:ea typeface="+mj-ea"/>
            </a:endParaRPr>
          </a:p>
          <a:p>
            <a:r>
              <a:rPr lang="en-US" altLang="zh-CN" b="1" dirty="0" smtClean="0">
                <a:latin typeface="+mj-ea"/>
                <a:ea typeface="+mj-ea"/>
              </a:rPr>
              <a:t>          </a:t>
            </a:r>
          </a:p>
          <a:p>
            <a:r>
              <a:rPr lang="en-US" altLang="zh-CN" b="1" dirty="0">
                <a:latin typeface="+mj-ea"/>
                <a:ea typeface="+mj-ea"/>
              </a:rPr>
              <a:t> </a:t>
            </a:r>
            <a:r>
              <a:rPr lang="en-US" altLang="zh-CN" b="1" dirty="0" smtClean="0">
                <a:latin typeface="+mj-ea"/>
                <a:ea typeface="+mj-ea"/>
              </a:rPr>
              <a:t>                        2019</a:t>
            </a:r>
            <a:r>
              <a:rPr lang="zh-CN" altLang="en-US" b="1" dirty="0" smtClean="0">
                <a:latin typeface="+mj-ea"/>
                <a:ea typeface="+mj-ea"/>
              </a:rPr>
              <a:t>年</a:t>
            </a:r>
            <a:r>
              <a:rPr lang="en-US" altLang="zh-CN" b="1" dirty="0" smtClean="0">
                <a:latin typeface="+mj-ea"/>
                <a:ea typeface="+mj-ea"/>
              </a:rPr>
              <a:t>5</a:t>
            </a:r>
            <a:r>
              <a:rPr lang="zh-CN" altLang="en-US" b="1" dirty="0" smtClean="0">
                <a:latin typeface="+mj-ea"/>
                <a:ea typeface="+mj-ea"/>
              </a:rPr>
              <a:t>月</a:t>
            </a:r>
            <a:endParaRPr lang="en-US" altLang="zh-CN" b="1" dirty="0" smtClean="0">
              <a:latin typeface="+mj-ea"/>
              <a:ea typeface="+mj-ea"/>
            </a:endParaRPr>
          </a:p>
          <a:p>
            <a:r>
              <a:rPr lang="en-US" altLang="zh-CN" dirty="0"/>
              <a:t> </a:t>
            </a:r>
            <a:r>
              <a:rPr lang="en-US" altLang="zh-CN" dirty="0" smtClean="0"/>
              <a:t>          </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561"/>
            <a:ext cx="82423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txBox="1">
            <a:spLocks/>
          </p:cNvSpPr>
          <p:nvPr/>
        </p:nvSpPr>
        <p:spPr>
          <a:xfrm>
            <a:off x="611560" y="1173157"/>
            <a:ext cx="7846640" cy="1470025"/>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endParaRPr lang="zh-CN" altLang="en-US" b="1" dirty="0">
              <a:solidFill>
                <a:srgbClr val="002060"/>
              </a:solidFill>
              <a:latin typeface="+mj-e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28" y="412961"/>
            <a:ext cx="82423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620"/>
            <a:ext cx="91440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288" y="4221088"/>
            <a:ext cx="9113837"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15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lgn="l"/>
            <a:r>
              <a:rPr lang="zh-CN" altLang="en-US" sz="4000" dirty="0" smtClean="0">
                <a:solidFill>
                  <a:srgbClr val="002060"/>
                </a:solidFill>
              </a:rPr>
              <a:t>一、登录</a:t>
            </a:r>
            <a:r>
              <a:rPr lang="zh-CN" altLang="en-US" sz="4000" dirty="0" smtClean="0">
                <a:solidFill>
                  <a:srgbClr val="002060"/>
                </a:solidFill>
              </a:rPr>
              <a:t>国开平台</a:t>
            </a:r>
            <a:r>
              <a:rPr lang="en-US" altLang="zh-CN" sz="4000" b="1" dirty="0" smtClean="0">
                <a:solidFill>
                  <a:srgbClr val="002060"/>
                </a:solidFill>
              </a:rPr>
              <a:t>http</a:t>
            </a:r>
            <a:r>
              <a:rPr lang="en-US" altLang="zh-CN" sz="4000" b="1" dirty="0">
                <a:solidFill>
                  <a:srgbClr val="002060"/>
                </a:solidFill>
              </a:rPr>
              <a:t>://</a:t>
            </a:r>
            <a:r>
              <a:rPr lang="en-US" altLang="zh-CN" sz="4000" b="1" dirty="0" smtClean="0">
                <a:solidFill>
                  <a:srgbClr val="002060"/>
                </a:solidFill>
              </a:rPr>
              <a:t>www.ouchn.cn</a:t>
            </a:r>
            <a:r>
              <a:rPr lang="zh-CN" altLang="zh-CN" sz="4000" dirty="0">
                <a:solidFill>
                  <a:srgbClr val="002060"/>
                </a:solidFill>
              </a:rPr>
              <a:t/>
            </a:r>
            <a:br>
              <a:rPr lang="zh-CN" altLang="zh-CN" sz="4000" dirty="0">
                <a:solidFill>
                  <a:srgbClr val="002060"/>
                </a:solidFill>
              </a:rPr>
            </a:br>
            <a:endParaRPr lang="zh-CN" altLang="en-US" sz="4000"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96752"/>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1" cy="506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60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rgbClr val="002060"/>
                </a:solidFill>
              </a:rPr>
              <a:t>登录方法</a:t>
            </a:r>
            <a:endParaRPr lang="zh-CN" altLang="en-US" dirty="0">
              <a:solidFill>
                <a:srgbClr val="002060"/>
              </a:solidFill>
            </a:endParaRPr>
          </a:p>
        </p:txBody>
      </p:sp>
      <p:sp>
        <p:nvSpPr>
          <p:cNvPr id="3" name="内容占位符 2"/>
          <p:cNvSpPr>
            <a:spLocks noGrp="1"/>
          </p:cNvSpPr>
          <p:nvPr>
            <p:ph idx="1"/>
          </p:nvPr>
        </p:nvSpPr>
        <p:spPr>
          <a:xfrm>
            <a:off x="457200" y="1124744"/>
            <a:ext cx="8229600" cy="5001419"/>
          </a:xfrm>
        </p:spPr>
        <p:txBody>
          <a:bodyPr>
            <a:normAutofit/>
          </a:bodyPr>
          <a:lstStyle/>
          <a:p>
            <a:r>
              <a:rPr lang="zh-CN" altLang="en-US" b="1" dirty="0"/>
              <a:t>	</a:t>
            </a:r>
            <a:endParaRPr lang="en-US" altLang="zh-CN" b="1" dirty="0" smtClean="0"/>
          </a:p>
          <a:p>
            <a:r>
              <a:rPr lang="en-US" altLang="zh-CN" sz="2800" b="1" dirty="0">
                <a:solidFill>
                  <a:srgbClr val="002060"/>
                </a:solidFill>
                <a:latin typeface="仿宋" pitchFamily="49" charset="-122"/>
                <a:ea typeface="仿宋" pitchFamily="49" charset="-122"/>
              </a:rPr>
              <a:t> </a:t>
            </a:r>
            <a:r>
              <a:rPr lang="en-US" altLang="zh-CN" sz="2800" b="1" dirty="0" smtClean="0">
                <a:solidFill>
                  <a:srgbClr val="002060"/>
                </a:solidFill>
                <a:latin typeface="仿宋" pitchFamily="49" charset="-122"/>
                <a:ea typeface="仿宋" pitchFamily="49" charset="-122"/>
              </a:rPr>
              <a:t>  </a:t>
            </a:r>
            <a:r>
              <a:rPr lang="zh-CN" altLang="en-US" sz="2800" b="1" dirty="0" smtClean="0">
                <a:solidFill>
                  <a:srgbClr val="002060"/>
                </a:solidFill>
                <a:latin typeface="+mj-ea"/>
                <a:ea typeface="+mj-ea"/>
              </a:rPr>
              <a:t>学生</a:t>
            </a:r>
            <a:r>
              <a:rPr lang="zh-CN" altLang="en-US" sz="2800" b="1" dirty="0">
                <a:solidFill>
                  <a:srgbClr val="002060"/>
                </a:solidFill>
                <a:latin typeface="+mj-ea"/>
                <a:ea typeface="+mj-ea"/>
              </a:rPr>
              <a:t>学习网址 </a:t>
            </a:r>
            <a:r>
              <a:rPr lang="en-US" altLang="zh-CN" sz="2800" b="1" dirty="0">
                <a:solidFill>
                  <a:srgbClr val="002060"/>
                </a:solidFill>
                <a:latin typeface="+mj-ea"/>
                <a:ea typeface="+mj-ea"/>
              </a:rPr>
              <a:t>http</a:t>
            </a:r>
            <a:r>
              <a:rPr lang="en-US" altLang="zh-CN" sz="2800" b="1" dirty="0" smtClean="0">
                <a:solidFill>
                  <a:srgbClr val="002060"/>
                </a:solidFill>
                <a:latin typeface="+mj-ea"/>
                <a:ea typeface="+mj-ea"/>
              </a:rPr>
              <a:t>://</a:t>
            </a:r>
            <a:r>
              <a:rPr lang="en-US" altLang="zh-CN" sz="2800" b="1" dirty="0" smtClean="0">
                <a:solidFill>
                  <a:srgbClr val="002060"/>
                </a:solidFill>
                <a:latin typeface="+mj-ea"/>
                <a:ea typeface="+mj-ea"/>
              </a:rPr>
              <a:t>www.</a:t>
            </a:r>
            <a:r>
              <a:rPr lang="en-US" altLang="zh-CN" sz="2800" b="1" dirty="0" smtClean="0">
                <a:solidFill>
                  <a:srgbClr val="002060"/>
                </a:solidFill>
                <a:latin typeface="+mj-ea"/>
                <a:ea typeface="+mj-ea"/>
              </a:rPr>
              <a:t>one.ouchn.cn</a:t>
            </a:r>
            <a:r>
              <a:rPr lang="zh-CN" altLang="en-US" sz="2800" b="1" dirty="0">
                <a:solidFill>
                  <a:srgbClr val="002060"/>
                </a:solidFill>
                <a:latin typeface="+mj-ea"/>
                <a:ea typeface="+mj-ea"/>
              </a:rPr>
              <a:t>，用户名：学号，密码：</a:t>
            </a:r>
            <a:r>
              <a:rPr lang="en-US" altLang="zh-CN" sz="2800" b="1" dirty="0" smtClean="0">
                <a:solidFill>
                  <a:srgbClr val="002060"/>
                </a:solidFill>
                <a:latin typeface="+mj-ea"/>
                <a:ea typeface="+mj-ea"/>
              </a:rPr>
              <a:t>Ouchn@2023</a:t>
            </a:r>
            <a:r>
              <a:rPr lang="zh-CN" altLang="en-US" sz="2800" b="1" dirty="0" smtClean="0">
                <a:solidFill>
                  <a:srgbClr val="002060"/>
                </a:solidFill>
                <a:latin typeface="+mj-ea"/>
                <a:ea typeface="+mj-ea"/>
              </a:rPr>
              <a:t>（</a:t>
            </a:r>
            <a:r>
              <a:rPr lang="zh-CN" altLang="en-US" sz="2800" b="1" dirty="0">
                <a:solidFill>
                  <a:srgbClr val="002060"/>
                </a:solidFill>
                <a:latin typeface="+mj-ea"/>
                <a:ea typeface="+mj-ea"/>
              </a:rPr>
              <a:t>默认密码），</a:t>
            </a:r>
            <a:r>
              <a:rPr lang="en-US" altLang="zh-CN" sz="2800" b="1" dirty="0">
                <a:solidFill>
                  <a:srgbClr val="002060"/>
                </a:solidFill>
                <a:latin typeface="+mj-ea"/>
                <a:ea typeface="+mj-ea"/>
              </a:rPr>
              <a:t>2023</a:t>
            </a:r>
            <a:r>
              <a:rPr lang="zh-CN" altLang="en-US" sz="2800" b="1" dirty="0" smtClean="0">
                <a:solidFill>
                  <a:srgbClr val="002060"/>
                </a:solidFill>
                <a:latin typeface="+mj-ea"/>
                <a:ea typeface="+mj-ea"/>
              </a:rPr>
              <a:t>年</a:t>
            </a:r>
            <a:r>
              <a:rPr lang="zh-CN" altLang="en-US" sz="2800" b="1" dirty="0">
                <a:solidFill>
                  <a:srgbClr val="002060"/>
                </a:solidFill>
                <a:latin typeface="+mj-ea"/>
                <a:ea typeface="+mj-ea"/>
              </a:rPr>
              <a:t>秋</a:t>
            </a:r>
            <a:r>
              <a:rPr lang="zh-CN" altLang="en-US" sz="2800" b="1" dirty="0" smtClean="0">
                <a:solidFill>
                  <a:srgbClr val="002060"/>
                </a:solidFill>
                <a:latin typeface="+mj-ea"/>
                <a:ea typeface="+mj-ea"/>
              </a:rPr>
              <a:t>季</a:t>
            </a:r>
            <a:r>
              <a:rPr lang="zh-CN" altLang="en-US" sz="2800" b="1" dirty="0">
                <a:solidFill>
                  <a:srgbClr val="002060"/>
                </a:solidFill>
                <a:latin typeface="+mj-ea"/>
                <a:ea typeface="+mj-ea"/>
              </a:rPr>
              <a:t>新生登录密码为：</a:t>
            </a:r>
            <a:r>
              <a:rPr lang="en-US" altLang="zh-CN" sz="2800" b="1" dirty="0">
                <a:solidFill>
                  <a:srgbClr val="002060"/>
                </a:solidFill>
                <a:latin typeface="+mj-ea"/>
                <a:ea typeface="+mj-ea"/>
              </a:rPr>
              <a:t>Ouchn@8 </a:t>
            </a:r>
            <a:r>
              <a:rPr lang="zh-CN" altLang="en-US" sz="2800" b="1" dirty="0">
                <a:solidFill>
                  <a:srgbClr val="002060"/>
                </a:solidFill>
                <a:latin typeface="+mj-ea"/>
                <a:ea typeface="+mj-ea"/>
              </a:rPr>
              <a:t>位出生日期（例如：</a:t>
            </a:r>
            <a:r>
              <a:rPr lang="en-US" altLang="zh-CN" sz="2800" b="1" dirty="0">
                <a:solidFill>
                  <a:srgbClr val="002060"/>
                </a:solidFill>
                <a:latin typeface="+mj-ea"/>
                <a:ea typeface="+mj-ea"/>
              </a:rPr>
              <a:t>Ouchn@19810203</a:t>
            </a:r>
            <a:r>
              <a:rPr lang="zh-CN" altLang="en-US" sz="2800" b="1" dirty="0">
                <a:solidFill>
                  <a:srgbClr val="002060"/>
                </a:solidFill>
                <a:latin typeface="+mj-ea"/>
                <a:ea typeface="+mj-ea"/>
              </a:rPr>
              <a:t>）</a:t>
            </a:r>
            <a:r>
              <a:rPr lang="en-US" altLang="zh-CN" sz="2800" b="1" dirty="0">
                <a:solidFill>
                  <a:srgbClr val="002060"/>
                </a:solidFill>
                <a:latin typeface="+mj-ea"/>
                <a:ea typeface="+mj-ea"/>
              </a:rPr>
              <a:t>(</a:t>
            </a:r>
            <a:r>
              <a:rPr lang="zh-CN" altLang="en-US" sz="2800" b="1" dirty="0">
                <a:solidFill>
                  <a:srgbClr val="002060"/>
                </a:solidFill>
                <a:latin typeface="+mj-ea"/>
                <a:ea typeface="+mj-ea"/>
              </a:rPr>
              <a:t>注意：第一个字母是大写Ｏ）</a:t>
            </a:r>
            <a:r>
              <a:rPr lang="en-US" altLang="zh-CN" sz="2800" b="1" dirty="0">
                <a:solidFill>
                  <a:srgbClr val="002060"/>
                </a:solidFill>
                <a:latin typeface="+mj-ea"/>
                <a:ea typeface="+mj-ea"/>
              </a:rPr>
              <a:t>,</a:t>
            </a:r>
            <a:r>
              <a:rPr lang="zh-CN" altLang="en-US" sz="2800" b="1" dirty="0">
                <a:solidFill>
                  <a:srgbClr val="002060"/>
                </a:solidFill>
                <a:latin typeface="+mj-ea"/>
                <a:ea typeface="+mj-ea"/>
              </a:rPr>
              <a:t>输入右边验证码</a:t>
            </a:r>
          </a:p>
          <a:p>
            <a:r>
              <a:rPr lang="en-US" altLang="zh-CN" sz="2800" b="1" dirty="0">
                <a:solidFill>
                  <a:srgbClr val="002060"/>
                </a:solidFill>
                <a:latin typeface="+mj-ea"/>
                <a:ea typeface="+mj-ea"/>
              </a:rPr>
              <a:t>1</a:t>
            </a:r>
            <a:r>
              <a:rPr lang="zh-CN" altLang="en-US" sz="2800" b="1" dirty="0">
                <a:solidFill>
                  <a:srgbClr val="002060"/>
                </a:solidFill>
                <a:latin typeface="+mj-ea"/>
                <a:ea typeface="+mj-ea"/>
              </a:rPr>
              <a:t>、登录国家开放大学网站，网址：</a:t>
            </a:r>
            <a:r>
              <a:rPr lang="en-US" altLang="zh-CN" sz="2800" b="1" dirty="0">
                <a:solidFill>
                  <a:srgbClr val="002060"/>
                </a:solidFill>
                <a:latin typeface="+mj-ea"/>
                <a:ea typeface="+mj-ea"/>
              </a:rPr>
              <a:t>http</a:t>
            </a:r>
            <a:r>
              <a:rPr lang="en-US" altLang="zh-CN" sz="2800" b="1" dirty="0" smtClean="0">
                <a:solidFill>
                  <a:srgbClr val="002060"/>
                </a:solidFill>
                <a:latin typeface="+mj-ea"/>
                <a:ea typeface="+mj-ea"/>
              </a:rPr>
              <a:t>://www.one.ouchn.cn </a:t>
            </a:r>
            <a:r>
              <a:rPr lang="zh-CN" altLang="en-US" sz="2800" b="1" dirty="0">
                <a:solidFill>
                  <a:srgbClr val="002060"/>
                </a:solidFill>
                <a:latin typeface="+mj-ea"/>
                <a:ea typeface="+mj-ea"/>
              </a:rPr>
              <a:t>，进入主页后，然后选择“学生登录” </a:t>
            </a:r>
          </a:p>
          <a:p>
            <a:endParaRPr lang="zh-CN" altLang="en-US" dirty="0"/>
          </a:p>
        </p:txBody>
      </p:sp>
    </p:spTree>
    <p:extLst>
      <p:ext uri="{BB962C8B-B14F-4D97-AF65-F5344CB8AC3E}">
        <p14:creationId xmlns:p14="http://schemas.microsoft.com/office/powerpoint/2010/main" val="79616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进入页面输入学号、密码登录</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525658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352928"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83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二、如何学（</a:t>
            </a:r>
            <a:r>
              <a:rPr lang="zh-CN" altLang="en-US" dirty="0"/>
              <a:t>学习方法引导）点击</a:t>
            </a:r>
            <a:r>
              <a:rPr lang="zh-CN" altLang="en-US" dirty="0" smtClean="0"/>
              <a:t>进入课程</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54150"/>
            <a:ext cx="7380312"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1411288"/>
            <a:ext cx="811656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左箭头 12"/>
          <p:cNvSpPr/>
          <p:nvPr/>
        </p:nvSpPr>
        <p:spPr>
          <a:xfrm>
            <a:off x="5364088" y="4653136"/>
            <a:ext cx="180020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106" y="1454150"/>
            <a:ext cx="7571756" cy="471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9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dirty="0" smtClean="0">
                <a:solidFill>
                  <a:srgbClr val="0070C0"/>
                </a:solidFill>
              </a:rPr>
              <a:t>     </a:t>
            </a:r>
            <a:r>
              <a:rPr lang="zh-CN" altLang="en-US" dirty="0" smtClean="0">
                <a:solidFill>
                  <a:srgbClr val="002060"/>
                </a:solidFill>
              </a:rPr>
              <a:t>点击课程导学</a:t>
            </a:r>
            <a:r>
              <a:rPr lang="en-US" altLang="zh-CN" dirty="0" smtClean="0">
                <a:solidFill>
                  <a:srgbClr val="002060"/>
                </a:solidFill>
              </a:rPr>
              <a:t>,</a:t>
            </a:r>
            <a:r>
              <a:rPr lang="zh-CN" altLang="en-US" dirty="0" smtClean="0">
                <a:solidFill>
                  <a:srgbClr val="002060"/>
                </a:solidFill>
              </a:rPr>
              <a:t>了解课程</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40767"/>
            <a:ext cx="9144000" cy="551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7"/>
            <a:ext cx="8100391"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340767"/>
            <a:ext cx="6912768" cy="45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3" y="1340767"/>
            <a:ext cx="6552729" cy="360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916832"/>
            <a:ext cx="651621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340767"/>
            <a:ext cx="9144000" cy="555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65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点击课程导学 了解学什么</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412776"/>
            <a:ext cx="820891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412776"/>
            <a:ext cx="8280919" cy="484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91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rgbClr val="002060"/>
                </a:solidFill>
              </a:rPr>
              <a:t>了解</a:t>
            </a:r>
            <a:r>
              <a:rPr lang="zh-CN" altLang="en-US" dirty="0">
                <a:solidFill>
                  <a:srgbClr val="002060"/>
                </a:solidFill>
              </a:rPr>
              <a:t>本课程的整体结构和</a:t>
            </a:r>
            <a:r>
              <a:rPr lang="zh-CN" altLang="en-US" dirty="0" smtClean="0">
                <a:solidFill>
                  <a:srgbClr val="002060"/>
                </a:solidFill>
              </a:rPr>
              <a:t>框架及学习</a:t>
            </a:r>
            <a:r>
              <a:rPr lang="zh-CN" altLang="en-US" dirty="0">
                <a:solidFill>
                  <a:srgbClr val="002060"/>
                </a:solidFill>
              </a:rPr>
              <a:t>目标</a:t>
            </a:r>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603375"/>
            <a:ext cx="62738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1369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3201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1485</TotalTime>
  <Words>947</Words>
  <Application>Microsoft Office PowerPoint</Application>
  <PresentationFormat>全屏显示(4:3)</PresentationFormat>
  <Paragraphs>72</Paragraphs>
  <Slides>21</Slides>
  <Notes>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龙腾四海</vt:lpstr>
      <vt:lpstr>理工英语 3</vt:lpstr>
      <vt:lpstr>目录</vt:lpstr>
      <vt:lpstr>一、登录国开平台http://www.ouchn.cn </vt:lpstr>
      <vt:lpstr>登录方法</vt:lpstr>
      <vt:lpstr>进入页面输入学号、密码登录</vt:lpstr>
      <vt:lpstr>二、如何学（学习方法引导）点击进入课程</vt:lpstr>
      <vt:lpstr>     点击课程导学,了解课程</vt:lpstr>
      <vt:lpstr>点击课程导学 了解学什么</vt:lpstr>
      <vt:lpstr>了解本课程的整体结构和框架及学习目标</vt:lpstr>
      <vt:lpstr>PowerPoint 演示文稿</vt:lpstr>
      <vt:lpstr>三、点击怎么学，了解资源框架</vt:lpstr>
      <vt:lpstr>怎么学 我们要如何开展学习？（一） 1、入门第一步       第一次学习时，建议先进入“课程导学”，了解本课程的整体结构和框架、学习目标、  2、知识单元学习流程</vt:lpstr>
      <vt:lpstr>怎么学  学习资源的掌握（二）</vt:lpstr>
      <vt:lpstr>点击单元目录 学习具体内容</vt:lpstr>
      <vt:lpstr>PowerPoint 演示文稿</vt:lpstr>
      <vt:lpstr>四、如有问题可以通过学习交流区（课程论坛）和老师进行交流。</vt:lpstr>
      <vt:lpstr>点击讨论，进入自由论坛，通过师生互动可以解决在学习中遇到的问题</vt:lpstr>
      <vt:lpstr>五、如何进行本课程的考核</vt:lpstr>
      <vt:lpstr>点击怎么考</vt:lpstr>
      <vt:lpstr>八次形考依次完成，进入榆林电大平台可以查找作业参考答案及导学方案。</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中国现当代文学名著导读（1）</dc:title>
  <dc:creator>ylddypf</dc:creator>
  <cp:lastModifiedBy>yllc</cp:lastModifiedBy>
  <cp:revision>137</cp:revision>
  <dcterms:created xsi:type="dcterms:W3CDTF">2018-11-20T01:22:22Z</dcterms:created>
  <dcterms:modified xsi:type="dcterms:W3CDTF">2023-11-28T00:10:35Z</dcterms:modified>
</cp:coreProperties>
</file>