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1389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3225" y="212090"/>
            <a:ext cx="10982960" cy="2158365"/>
          </a:xfrm>
        </p:spPr>
        <p:txBody>
          <a:bodyPr/>
          <a:p>
            <a:r>
              <a:rPr lang="zh-CN" altLang="en-US" sz="4400">
                <a:sym typeface="+mn-ea"/>
              </a:rPr>
              <a:t>《学前儿童音乐教育活动指导》导学方案</a:t>
            </a:r>
            <a:br>
              <a:rPr lang="zh-CN" altLang="en-US" sz="4400">
                <a:sym typeface="+mn-ea"/>
              </a:rPr>
            </a:br>
            <a:br>
              <a:rPr lang="zh-CN" altLang="en-US" sz="4400">
                <a:sym typeface="+mn-ea"/>
              </a:rPr>
            </a:br>
            <a:r>
              <a:rPr lang="zh-CN" altLang="en-US" sz="2800">
                <a:sym typeface="+mn-ea"/>
              </a:rPr>
              <a:t>绥德继续教育服务中心  高晓瑞</a:t>
            </a:r>
            <a:endParaRPr lang="zh-CN" altLang="en-US" sz="280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501265"/>
            <a:ext cx="9144000" cy="3005455"/>
          </a:xfrm>
        </p:spPr>
        <p:txBody>
          <a:bodyPr>
            <a:noAutofit/>
          </a:bodyPr>
          <a:p>
            <a:pPr algn="l"/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一网一平台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登录步骤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、课程考核方式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3</a:t>
            </a:r>
            <a:r>
              <a:rPr lang="zh-CN" altLang="en-US" sz="3600">
                <a:sym typeface="+mn-ea"/>
              </a:rPr>
              <a:t>、学习方法步骤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4</a:t>
            </a:r>
            <a:r>
              <a:rPr lang="zh-CN" altLang="en-US" sz="3600">
                <a:sym typeface="+mn-ea"/>
              </a:rPr>
              <a:t>、查看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导学助学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资料方法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5</a:t>
            </a:r>
            <a:r>
              <a:rPr lang="zh-CN" altLang="en-US" sz="3600">
                <a:sym typeface="+mn-ea"/>
              </a:rPr>
              <a:t>、导学教师联系方式</a:t>
            </a:r>
            <a:endParaRPr lang="zh-CN" altLang="en-US" sz="360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060" y="280670"/>
            <a:ext cx="10568940" cy="836295"/>
          </a:xfrm>
        </p:spPr>
        <p:txBody>
          <a:bodyPr>
            <a:normAutofit/>
          </a:bodyPr>
          <a:p>
            <a:pPr algn="l"/>
            <a:r>
              <a:rPr lang="zh-CN" altLang="en-US" sz="4000">
                <a:sym typeface="+mn-ea"/>
              </a:rPr>
              <a:t>五、辅导教师联系方式</a:t>
            </a:r>
            <a:endParaRPr lang="zh-CN" altLang="en-US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77875" y="1219200"/>
            <a:ext cx="9890125" cy="4038600"/>
          </a:xfrm>
        </p:spPr>
        <p:txBody>
          <a:bodyPr>
            <a:normAutofit/>
          </a:bodyPr>
          <a:p>
            <a:pPr algn="l"/>
            <a:r>
              <a:rPr lang="zh-CN" altLang="en-US" sz="3600">
                <a:sym typeface="+mn-ea"/>
              </a:rPr>
              <a:t>辅 导 教 师：高晓瑞</a:t>
            </a:r>
            <a:endParaRPr lang="zh-CN" altLang="en-US" sz="3600"/>
          </a:p>
          <a:p>
            <a:pPr algn="l"/>
            <a:r>
              <a:rPr lang="zh-CN" altLang="en-US" sz="3600">
                <a:sym typeface="+mn-ea"/>
              </a:rPr>
              <a:t>电 话：15929195184（微信同号）</a:t>
            </a:r>
            <a:endParaRPr lang="zh-CN" altLang="en-US" sz="3600"/>
          </a:p>
          <a:p>
            <a:pPr algn="l"/>
            <a:r>
              <a:rPr lang="zh-CN" altLang="en-US" sz="3600">
                <a:sym typeface="+mn-ea"/>
              </a:rPr>
              <a:t>Q Q号：469954345</a:t>
            </a:r>
            <a:endParaRPr lang="zh-CN" altLang="en-US" sz="3600"/>
          </a:p>
          <a:p>
            <a:pPr algn="l"/>
            <a:r>
              <a:rPr lang="zh-CN" altLang="en-US" sz="3600">
                <a:sym typeface="+mn-ea"/>
              </a:rPr>
              <a:t>邮　箱：469954345@qq.com</a:t>
            </a:r>
            <a:endParaRPr lang="zh-CN" alt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一、登录“国家开放大学一网一平台”步骤</a:t>
            </a:r>
            <a:br>
              <a:rPr lang="zh-CN" altLang="en-US">
                <a:sym typeface="+mn-ea"/>
              </a:rPr>
            </a:br>
            <a:r>
              <a:rPr lang="zh-CN" altLang="en-US" sz="3110">
                <a:sym typeface="+mn-ea"/>
              </a:rPr>
              <a:t>1、登录国家开放大学网站，网址：http://one.ouchn.cn/</a:t>
            </a:r>
            <a:endParaRPr lang="zh-CN" altLang="en-US" sz="3110"/>
          </a:p>
        </p:txBody>
      </p:sp>
      <p:pic>
        <p:nvPicPr>
          <p:cNvPr id="4" name="内容占位符 3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2785" y="1575435"/>
            <a:ext cx="10804525" cy="4996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二、课程考核方式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本课程的考核采用形成性考核和终结性考试相结合的方式。课程综合成绩为100分，形成性考核和终结性考试各占50%，终结性考试成绩与综合成绩须同时及格（60分及以上）方可获得本课程相应学分（双及格）。</a:t>
            </a:r>
            <a:endParaRPr lang="zh-CN" altLang="en-US"/>
          </a:p>
          <a:p>
            <a:r>
              <a:rPr lang="zh-CN" altLang="en-US"/>
              <a:t>期末终结性考试为基于教学平台的大作业。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770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92555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三、学习方法步骤</a:t>
            </a:r>
            <a:br>
              <a:rPr lang="zh-CN" altLang="en-US">
                <a:sym typeface="+mn-ea"/>
              </a:rPr>
            </a:br>
            <a:r>
              <a:rPr lang="en-US" altLang="zh-CN" sz="3110">
                <a:sym typeface="+mn-ea"/>
              </a:rPr>
              <a:t>1</a:t>
            </a:r>
            <a:r>
              <a:rPr lang="zh-CN" altLang="en-US" sz="3110">
                <a:sym typeface="+mn-ea"/>
              </a:rPr>
              <a:t>、选择《学前儿童音乐教育活动指导》点击“去学习，就可以进行网上学习了</a:t>
            </a:r>
            <a:endParaRPr lang="zh-CN" altLang="en-US" sz="311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55" y="1691005"/>
            <a:ext cx="9502140" cy="3740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、下拉进入学习环节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235" y="1361440"/>
            <a:ext cx="8114665" cy="1993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" y="3294380"/>
            <a:ext cx="8180070" cy="3283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184973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3110">
                <a:sym typeface="+mn-ea"/>
              </a:rPr>
              <a:t>3</a:t>
            </a:r>
            <a:r>
              <a:rPr lang="zh-CN" altLang="en-US" sz="3110">
                <a:sym typeface="+mn-ea"/>
              </a:rPr>
              <a:t>、在国开平台中，进入课程学习后，点击页面区“形考任务”。依次完成形成性考核一、形成性考核二、形成性考核三、形成性考核四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1825625"/>
            <a:ext cx="102844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9735" y="173355"/>
            <a:ext cx="10994390" cy="1874520"/>
          </a:xfrm>
        </p:spPr>
        <p:txBody>
          <a:bodyPr>
            <a:normAutofit fontScale="90000"/>
          </a:bodyPr>
          <a:p>
            <a:pPr algn="l"/>
            <a:r>
              <a:rPr lang="en-US" altLang="zh-CN" sz="3110">
                <a:sym typeface="+mn-ea"/>
              </a:rPr>
              <a:t>4</a:t>
            </a:r>
            <a:r>
              <a:rPr lang="zh-CN" altLang="en-US" sz="3110">
                <a:sym typeface="+mn-ea"/>
              </a:rPr>
              <a:t>、在</a:t>
            </a:r>
            <a:r>
              <a:rPr lang="en-US" altLang="zh-CN" sz="3110">
                <a:sym typeface="+mn-ea"/>
              </a:rPr>
              <a:t>“</a:t>
            </a:r>
            <a:r>
              <a:rPr lang="zh-CN" altLang="en-US" sz="3110">
                <a:sym typeface="+mn-ea"/>
              </a:rPr>
              <a:t>讨论</a:t>
            </a:r>
            <a:r>
              <a:rPr lang="en-US" altLang="zh-CN" sz="3110">
                <a:sym typeface="+mn-ea"/>
              </a:rPr>
              <a:t>”</a:t>
            </a:r>
            <a:r>
              <a:rPr lang="zh-CN" altLang="en-US" sz="3110">
                <a:sym typeface="+mn-ea"/>
              </a:rPr>
              <a:t>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a:t>
            </a:r>
            <a:endParaRPr lang="zh-CN" altLang="en-US" sz="311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1894205"/>
            <a:ext cx="10490835" cy="4958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76200"/>
            <a:ext cx="11507470" cy="2174240"/>
          </a:xfrm>
        </p:spPr>
        <p:txBody>
          <a:bodyPr>
            <a:normAutofit/>
          </a:bodyPr>
          <a:p>
            <a:pPr algn="l"/>
            <a:r>
              <a:rPr lang="zh-CN" altLang="en-US" sz="3600">
                <a:sym typeface="+mn-ea"/>
              </a:rPr>
              <a:t>四、在“榆林市开放大学”网站查看导学助学资料（作业参考答案）</a:t>
            </a:r>
            <a:br>
              <a:rPr lang="zh-CN" altLang="en-US" sz="3600">
                <a:sym typeface="+mn-ea"/>
              </a:rPr>
            </a:br>
            <a:r>
              <a:rPr lang="zh-CN" altLang="en-US" sz="2800">
                <a:sym typeface="+mn-ea"/>
              </a:rPr>
              <a:t>1、登录榆林市开放大学网站：http://yl.sxrtvu.edu/index.htm。点击主页面区的“导学助学”模块。</a:t>
            </a:r>
            <a:endParaRPr lang="zh-CN" altLang="en-US" sz="280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-2147482591" descr="f0f32b844ca200c01bb83117885364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7690" y="2179320"/>
            <a:ext cx="10745470" cy="454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320" y="182880"/>
            <a:ext cx="10393680" cy="710565"/>
          </a:xfrm>
        </p:spPr>
        <p:txBody>
          <a:bodyPr>
            <a:normAutofit/>
          </a:bodyPr>
          <a:p>
            <a:pPr algn="l"/>
            <a:r>
              <a:rPr lang="zh-CN" altLang="en-US" sz="2800">
                <a:sym typeface="+mn-ea"/>
              </a:rPr>
              <a:t>2、“信息搜索栏”输入课程名称或者课程ID号</a:t>
            </a:r>
            <a:endParaRPr lang="zh-CN" altLang="en-US" sz="2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-2147482590" descr="26ba0daf805d82d24bc5d414656c57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1325" y="1210310"/>
            <a:ext cx="10506710" cy="510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WVhY2FkNTY0NzAwOGUzMTI1NTZiZGEzZjNlZjFlZDc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WPS 演示</Application>
  <PresentationFormat>宽屏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33123</dc:creator>
  <cp:lastModifiedBy>一路有你</cp:lastModifiedBy>
  <cp:revision>12</cp:revision>
  <dcterms:created xsi:type="dcterms:W3CDTF">2023-11-17T02:23:00Z</dcterms:created>
  <dcterms:modified xsi:type="dcterms:W3CDTF">2023-11-17T02:56:19Z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7579523C2EF743FFBCF54ED576E68B90_12</vt:lpwstr>
  </property>
  <property fmtid="{D5CDD505-2E9C-101B-9397-08002B2CF9AE}" pid="3" name="KSOProductBuildVer">
    <vt:lpwstr>2052-12.1.0.15712</vt:lpwstr>
  </property>
</Properties>
</file>