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2" r:id="rId8"/>
    <p:sldId id="263" r:id="rId9"/>
    <p:sldId id="264" r:id="rId10"/>
    <p:sldId id="265" r:id="rId11"/>
    <p:sldId id="266" r:id="rId12"/>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5.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tags" Target="../tags/tag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tags" Target="../tags/tag3.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tags" Target="../tags/tag4.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微信图片_20230217083442"/>
          <p:cNvPicPr>
            <a:picLocks noChangeAspect="1"/>
          </p:cNvPicPr>
          <p:nvPr/>
        </p:nvPicPr>
        <p:blipFill>
          <a:blip r:embed="rId1"/>
          <a:stretch>
            <a:fillRect/>
          </a:stretch>
        </p:blipFill>
        <p:spPr>
          <a:xfrm>
            <a:off x="0" y="0"/>
            <a:ext cx="12192000" cy="6858000"/>
          </a:xfrm>
          <a:prstGeom prst="rect">
            <a:avLst/>
          </a:prstGeom>
        </p:spPr>
      </p:pic>
      <p:sp>
        <p:nvSpPr>
          <p:cNvPr id="2" name="标题 1"/>
          <p:cNvSpPr>
            <a:spLocks noGrp="1"/>
          </p:cNvSpPr>
          <p:nvPr>
            <p:ph type="ctrTitle"/>
          </p:nvPr>
        </p:nvSpPr>
        <p:spPr>
          <a:xfrm>
            <a:off x="1524000" y="249555"/>
            <a:ext cx="9144000" cy="1928495"/>
          </a:xfrm>
        </p:spPr>
        <p:txBody>
          <a:bodyPr>
            <a:normAutofit fontScale="90000"/>
          </a:bodyPr>
          <a:p>
            <a:r>
              <a:rPr lang="zh-CN" altLang="en-US" sz="4000">
                <a:sym typeface="+mn-ea"/>
              </a:rPr>
              <a:t>《学前儿童数学教育活动指导》导学方案</a:t>
            </a:r>
            <a:br>
              <a:rPr lang="zh-CN" altLang="en-US" sz="4000">
                <a:sym typeface="+mn-ea"/>
              </a:rPr>
            </a:br>
            <a:br>
              <a:rPr lang="zh-CN" altLang="en-US" sz="3555">
                <a:sym typeface="+mn-ea"/>
              </a:rPr>
            </a:br>
            <a:r>
              <a:rPr lang="zh-CN" altLang="en-US" sz="2400">
                <a:sym typeface="+mn-ea"/>
              </a:rPr>
              <a:t>绥德继续教育服务中心  高晓瑞</a:t>
            </a:r>
            <a:endParaRPr lang="zh-CN" altLang="en-US" sz="2400"/>
          </a:p>
        </p:txBody>
      </p:sp>
      <p:sp>
        <p:nvSpPr>
          <p:cNvPr id="3" name="副标题 2"/>
          <p:cNvSpPr>
            <a:spLocks noGrp="1"/>
          </p:cNvSpPr>
          <p:nvPr>
            <p:ph type="subTitle" idx="1"/>
          </p:nvPr>
        </p:nvSpPr>
        <p:spPr>
          <a:xfrm>
            <a:off x="1524000" y="2261235"/>
            <a:ext cx="9144000" cy="2996565"/>
          </a:xfrm>
        </p:spPr>
        <p:txBody>
          <a:bodyPr>
            <a:normAutofit lnSpcReduction="10000"/>
          </a:bodyPr>
          <a:p>
            <a:pPr algn="l"/>
            <a:r>
              <a:rPr lang="en-US" altLang="zh-CN" sz="3600">
                <a:sym typeface="+mn-ea"/>
              </a:rPr>
              <a:t>1</a:t>
            </a:r>
            <a:r>
              <a:rPr lang="zh-CN" altLang="en-US" sz="3600">
                <a:sym typeface="+mn-ea"/>
              </a:rPr>
              <a:t>、</a:t>
            </a:r>
            <a:r>
              <a:rPr lang="en-US" altLang="zh-CN" sz="3600">
                <a:sym typeface="+mn-ea"/>
              </a:rPr>
              <a:t>“</a:t>
            </a:r>
            <a:r>
              <a:rPr lang="zh-CN" altLang="en-US" sz="3600">
                <a:sym typeface="+mn-ea"/>
              </a:rPr>
              <a:t>一网一平台</a:t>
            </a:r>
            <a:r>
              <a:rPr lang="en-US" altLang="zh-CN" sz="3600">
                <a:sym typeface="+mn-ea"/>
              </a:rPr>
              <a:t>”</a:t>
            </a:r>
            <a:r>
              <a:rPr lang="zh-CN" altLang="en-US" sz="3600">
                <a:sym typeface="+mn-ea"/>
              </a:rPr>
              <a:t>登录步骤</a:t>
            </a:r>
            <a:endParaRPr lang="zh-CN" altLang="en-US" sz="3600"/>
          </a:p>
          <a:p>
            <a:pPr algn="l"/>
            <a:r>
              <a:rPr lang="en-US" altLang="zh-CN" sz="3600">
                <a:sym typeface="+mn-ea"/>
              </a:rPr>
              <a:t>2</a:t>
            </a:r>
            <a:r>
              <a:rPr lang="zh-CN" altLang="en-US" sz="3600">
                <a:sym typeface="+mn-ea"/>
              </a:rPr>
              <a:t>、课程考核方式</a:t>
            </a:r>
            <a:endParaRPr lang="zh-CN" altLang="en-US" sz="3600"/>
          </a:p>
          <a:p>
            <a:pPr algn="l"/>
            <a:r>
              <a:rPr lang="en-US" altLang="zh-CN" sz="3600">
                <a:sym typeface="+mn-ea"/>
              </a:rPr>
              <a:t>3</a:t>
            </a:r>
            <a:r>
              <a:rPr lang="zh-CN" altLang="en-US" sz="3600">
                <a:sym typeface="+mn-ea"/>
              </a:rPr>
              <a:t>、学习方法步骤</a:t>
            </a:r>
            <a:endParaRPr lang="zh-CN" altLang="en-US" sz="3600"/>
          </a:p>
          <a:p>
            <a:pPr algn="l"/>
            <a:r>
              <a:rPr lang="en-US" altLang="zh-CN" sz="3600">
                <a:sym typeface="+mn-ea"/>
              </a:rPr>
              <a:t>4</a:t>
            </a:r>
            <a:r>
              <a:rPr lang="zh-CN" altLang="en-US" sz="3600">
                <a:sym typeface="+mn-ea"/>
              </a:rPr>
              <a:t>、查看</a:t>
            </a:r>
            <a:r>
              <a:rPr lang="en-US" altLang="zh-CN" sz="3600">
                <a:sym typeface="+mn-ea"/>
              </a:rPr>
              <a:t>“</a:t>
            </a:r>
            <a:r>
              <a:rPr lang="zh-CN" altLang="en-US" sz="3600">
                <a:sym typeface="+mn-ea"/>
              </a:rPr>
              <a:t>导学助学</a:t>
            </a:r>
            <a:r>
              <a:rPr lang="en-US" altLang="zh-CN" sz="3600">
                <a:sym typeface="+mn-ea"/>
              </a:rPr>
              <a:t>”</a:t>
            </a:r>
            <a:r>
              <a:rPr lang="zh-CN" altLang="en-US" sz="3600">
                <a:sym typeface="+mn-ea"/>
              </a:rPr>
              <a:t>资料方法</a:t>
            </a:r>
            <a:endParaRPr lang="zh-CN" altLang="en-US" sz="3600"/>
          </a:p>
          <a:p>
            <a:pPr algn="l"/>
            <a:r>
              <a:rPr lang="en-US" altLang="zh-CN" sz="3600">
                <a:sym typeface="+mn-ea"/>
              </a:rPr>
              <a:t>5</a:t>
            </a:r>
            <a:r>
              <a:rPr lang="zh-CN" altLang="en-US" sz="3600">
                <a:sym typeface="+mn-ea"/>
              </a:rPr>
              <a:t>、导学教师联系方式</a:t>
            </a:r>
            <a:endParaRPr lang="zh-CN" altLang="en-U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230217083353"/>
          <p:cNvPicPr>
            <a:picLocks noChangeAspect="1"/>
          </p:cNvPicPr>
          <p:nvPr/>
        </p:nvPicPr>
        <p:blipFill>
          <a:blip r:embed="rId1"/>
          <a:stretch>
            <a:fillRect/>
          </a:stretch>
        </p:blipFill>
        <p:spPr>
          <a:xfrm>
            <a:off x="0" y="0"/>
            <a:ext cx="12192000" cy="6858000"/>
          </a:xfrm>
          <a:prstGeom prst="rect">
            <a:avLst/>
          </a:prstGeom>
        </p:spPr>
      </p:pic>
      <p:sp>
        <p:nvSpPr>
          <p:cNvPr id="2" name="标题 1"/>
          <p:cNvSpPr>
            <a:spLocks noGrp="1"/>
          </p:cNvSpPr>
          <p:nvPr>
            <p:ph type="ctrTitle"/>
          </p:nvPr>
        </p:nvSpPr>
        <p:spPr>
          <a:xfrm>
            <a:off x="1286510" y="320040"/>
            <a:ext cx="9381490" cy="895985"/>
          </a:xfrm>
        </p:spPr>
        <p:txBody>
          <a:bodyPr>
            <a:normAutofit/>
          </a:bodyPr>
          <a:p>
            <a:pPr algn="l"/>
            <a:r>
              <a:rPr lang="zh-CN" altLang="en-US" sz="4000">
                <a:sym typeface="+mn-ea"/>
              </a:rPr>
              <a:t>五、辅导教师联系方式</a:t>
            </a:r>
            <a:endParaRPr lang="zh-CN" altLang="en-US" sz="4000">
              <a:sym typeface="+mn-ea"/>
            </a:endParaRPr>
          </a:p>
        </p:txBody>
      </p:sp>
      <p:sp>
        <p:nvSpPr>
          <p:cNvPr id="3" name="副标题 2"/>
          <p:cNvSpPr>
            <a:spLocks noGrp="1"/>
          </p:cNvSpPr>
          <p:nvPr>
            <p:ph type="subTitle" idx="1"/>
          </p:nvPr>
        </p:nvSpPr>
        <p:spPr>
          <a:xfrm>
            <a:off x="1471295" y="1431290"/>
            <a:ext cx="9144000" cy="2450465"/>
          </a:xfrm>
        </p:spPr>
        <p:txBody>
          <a:bodyPr>
            <a:normAutofit/>
          </a:bodyPr>
          <a:p>
            <a:pPr algn="l"/>
            <a:r>
              <a:rPr lang="zh-CN" altLang="en-US" sz="2800">
                <a:sym typeface="+mn-ea"/>
              </a:rPr>
              <a:t>辅 导 教 师：高晓瑞</a:t>
            </a:r>
            <a:endParaRPr lang="zh-CN" altLang="en-US" sz="2800"/>
          </a:p>
          <a:p>
            <a:pPr algn="l"/>
            <a:r>
              <a:rPr lang="zh-CN" altLang="en-US" sz="2800">
                <a:sym typeface="+mn-ea"/>
              </a:rPr>
              <a:t>电 话：15929195184（微信同号）</a:t>
            </a:r>
            <a:endParaRPr lang="zh-CN" altLang="en-US" sz="2800"/>
          </a:p>
          <a:p>
            <a:pPr algn="l"/>
            <a:r>
              <a:rPr lang="zh-CN" altLang="en-US" sz="2800">
                <a:sym typeface="+mn-ea"/>
              </a:rPr>
              <a:t>Q Q号：469954345</a:t>
            </a:r>
            <a:endParaRPr lang="zh-CN" altLang="en-US" sz="2800"/>
          </a:p>
          <a:p>
            <a:pPr algn="l"/>
            <a:r>
              <a:rPr lang="zh-CN" altLang="en-US" sz="2800">
                <a:sym typeface="+mn-ea"/>
              </a:rPr>
              <a:t>邮　箱：469954345@qq.com</a:t>
            </a:r>
            <a:endParaRPr lang="zh-CN"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微信图片_20230217083353"/>
          <p:cNvPicPr>
            <a:picLocks noChangeAspect="1"/>
          </p:cNvPicPr>
          <p:nvPr/>
        </p:nvPicPr>
        <p:blipFill>
          <a:blip r:embed="rId1"/>
          <a:stretch>
            <a:fillRect/>
          </a:stretch>
        </p:blipFill>
        <p:spPr>
          <a:xfrm>
            <a:off x="0" y="0"/>
            <a:ext cx="12192000" cy="6858000"/>
          </a:xfrm>
          <a:prstGeom prst="rect">
            <a:avLst/>
          </a:prstGeom>
        </p:spPr>
      </p:pic>
      <p:sp>
        <p:nvSpPr>
          <p:cNvPr id="2" name="标题 1"/>
          <p:cNvSpPr>
            <a:spLocks noGrp="1"/>
          </p:cNvSpPr>
          <p:nvPr>
            <p:ph type="ctrTitle"/>
          </p:nvPr>
        </p:nvSpPr>
        <p:spPr>
          <a:xfrm>
            <a:off x="808990" y="443865"/>
            <a:ext cx="9859010" cy="1548765"/>
          </a:xfrm>
        </p:spPr>
        <p:txBody>
          <a:bodyPr>
            <a:normAutofit/>
          </a:bodyPr>
          <a:p>
            <a:pPr algn="l"/>
            <a:r>
              <a:rPr lang="zh-CN" altLang="en-US" sz="4000">
                <a:sym typeface="+mn-ea"/>
              </a:rPr>
              <a:t>一、登录“国家开放大学一网一平台”步</a:t>
            </a:r>
            <a:br>
              <a:rPr lang="zh-CN" altLang="en-US" sz="4000">
                <a:sym typeface="+mn-ea"/>
              </a:rPr>
            </a:br>
            <a:r>
              <a:rPr lang="zh-CN" altLang="en-US" sz="3200">
                <a:sym typeface="+mn-ea"/>
              </a:rPr>
              <a:t>1、登录国家开放大学网站，网址http://one.ouchn.cn/</a:t>
            </a:r>
            <a:endParaRPr lang="zh-CN" altLang="en-US" sz="3200"/>
          </a:p>
        </p:txBody>
      </p:sp>
      <p:sp>
        <p:nvSpPr>
          <p:cNvPr id="3" name="副标题 2"/>
          <p:cNvSpPr>
            <a:spLocks noGrp="1"/>
          </p:cNvSpPr>
          <p:nvPr>
            <p:ph type="subTitle" idx="1"/>
          </p:nvPr>
        </p:nvSpPr>
        <p:spPr>
          <a:xfrm>
            <a:off x="1524000" y="1992630"/>
            <a:ext cx="9144000" cy="3265170"/>
          </a:xfrm>
        </p:spPr>
        <p:txBody>
          <a:bodyPr/>
          <a:p>
            <a:endParaRPr lang="zh-CN" altLang="en-US"/>
          </a:p>
        </p:txBody>
      </p:sp>
      <p:pic>
        <p:nvPicPr>
          <p:cNvPr id="5" name="图片 4" descr="1"/>
          <p:cNvPicPr>
            <a:picLocks noChangeAspect="1"/>
          </p:cNvPicPr>
          <p:nvPr>
            <p:custDataLst>
              <p:tags r:id="rId2"/>
            </p:custDataLst>
          </p:nvPr>
        </p:nvPicPr>
        <p:blipFill>
          <a:blip r:embed="rId3"/>
          <a:stretch>
            <a:fillRect/>
          </a:stretch>
        </p:blipFill>
        <p:spPr>
          <a:xfrm>
            <a:off x="895985" y="1928495"/>
            <a:ext cx="10205085" cy="45192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微信图片_20230217083353"/>
          <p:cNvPicPr>
            <a:picLocks noChangeAspect="1"/>
          </p:cNvPicPr>
          <p:nvPr>
            <p:ph idx="1"/>
          </p:nvPr>
        </p:nvPicPr>
        <p:blipFill>
          <a:blip r:embed="rId1"/>
          <a:stretch>
            <a:fillRect/>
          </a:stretch>
        </p:blipFill>
        <p:spPr>
          <a:xfrm>
            <a:off x="0" y="635"/>
            <a:ext cx="12129135" cy="6794500"/>
          </a:xfrm>
          <a:prstGeom prst="rect">
            <a:avLst/>
          </a:prstGeom>
        </p:spPr>
      </p:pic>
      <p:sp>
        <p:nvSpPr>
          <p:cNvPr id="2" name="标题 1"/>
          <p:cNvSpPr>
            <a:spLocks noGrp="1"/>
          </p:cNvSpPr>
          <p:nvPr>
            <p:ph type="title"/>
          </p:nvPr>
        </p:nvSpPr>
        <p:spPr>
          <a:xfrm>
            <a:off x="838200" y="365125"/>
            <a:ext cx="10515600" cy="5236210"/>
          </a:xfrm>
        </p:spPr>
        <p:txBody>
          <a:bodyPr>
            <a:normAutofit/>
          </a:bodyPr>
          <a:p>
            <a:r>
              <a:rPr lang="zh-CN" altLang="en-US" sz="4000">
                <a:sym typeface="+mn-ea"/>
              </a:rPr>
              <a:t>二、课程考核方式</a:t>
            </a:r>
            <a:br>
              <a:rPr lang="zh-CN" altLang="en-US">
                <a:sym typeface="+mn-ea"/>
              </a:rPr>
            </a:br>
            <a:r>
              <a:rPr lang="en-US" altLang="zh-CN">
                <a:sym typeface="+mn-ea"/>
              </a:rPr>
              <a:t>       </a:t>
            </a:r>
            <a:r>
              <a:rPr lang="zh-CN" altLang="en-US" sz="3200">
                <a:sym typeface="+mn-ea"/>
              </a:rPr>
              <a:t>本课程的考核实行“双及格”要求，即终结性考试成绩和综合成绩须同时及格，方可获得本课程相应学分。课程成绩统一采用百分制计分，课程综合成绩由形成性考核成绩和终结性考试成绩构成。形成性考核成绩占50%，重在考察学习过程中对知识的理解和实践能力的形成情况；终结性考试成绩占50%，终结性考试在学期末进行考试，重点考察学习者对课程内容的理解掌握程度和综合运用所学知识的能力。</a:t>
            </a:r>
            <a:endParaRPr lang="zh-CN" altLang="en-US" sz="32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微信图片_20230217083353"/>
          <p:cNvPicPr>
            <a:picLocks noChangeAspect="1"/>
          </p:cNvPicPr>
          <p:nvPr>
            <p:ph idx="1"/>
          </p:nvPr>
        </p:nvPicPr>
        <p:blipFill>
          <a:blip r:embed="rId1"/>
          <a:stretch>
            <a:fillRect/>
          </a:stretch>
        </p:blipFill>
        <p:spPr>
          <a:xfrm>
            <a:off x="0" y="61595"/>
            <a:ext cx="12139295" cy="6743065"/>
          </a:xfrm>
          <a:prstGeom prst="rect">
            <a:avLst/>
          </a:prstGeom>
        </p:spPr>
      </p:pic>
      <p:sp>
        <p:nvSpPr>
          <p:cNvPr id="2" name="标题 1"/>
          <p:cNvSpPr>
            <a:spLocks noGrp="1"/>
          </p:cNvSpPr>
          <p:nvPr>
            <p:ph type="title"/>
          </p:nvPr>
        </p:nvSpPr>
        <p:spPr>
          <a:xfrm>
            <a:off x="838200" y="197485"/>
            <a:ext cx="10515600" cy="1493520"/>
          </a:xfrm>
        </p:spPr>
        <p:txBody>
          <a:bodyPr>
            <a:normAutofit fontScale="90000"/>
          </a:bodyPr>
          <a:p>
            <a:r>
              <a:rPr lang="zh-CN" altLang="en-US">
                <a:sym typeface="+mn-ea"/>
              </a:rPr>
              <a:t>三、学习方法步骤</a:t>
            </a:r>
            <a:br>
              <a:rPr lang="zh-CN" altLang="en-US">
                <a:sym typeface="+mn-ea"/>
              </a:rPr>
            </a:br>
            <a:r>
              <a:rPr lang="en-US" altLang="zh-CN" sz="3555">
                <a:sym typeface="+mn-ea"/>
              </a:rPr>
              <a:t>1</a:t>
            </a:r>
            <a:r>
              <a:rPr lang="zh-CN" altLang="en-US" sz="3555">
                <a:sym typeface="+mn-ea"/>
              </a:rPr>
              <a:t>、选择《学前儿童数学教育活动指导》点击“去学习，就可以进行网上学习了。</a:t>
            </a:r>
            <a:endParaRPr lang="zh-CN" altLang="en-US" sz="3555"/>
          </a:p>
        </p:txBody>
      </p:sp>
      <p:pic>
        <p:nvPicPr>
          <p:cNvPr id="3" name="图片 2"/>
          <p:cNvPicPr>
            <a:picLocks noChangeAspect="1"/>
          </p:cNvPicPr>
          <p:nvPr/>
        </p:nvPicPr>
        <p:blipFill>
          <a:blip r:embed="rId2"/>
          <a:stretch>
            <a:fillRect/>
          </a:stretch>
        </p:blipFill>
        <p:spPr>
          <a:xfrm>
            <a:off x="938530" y="1691640"/>
            <a:ext cx="9335135" cy="48044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微信图片_20230217083353"/>
          <p:cNvPicPr>
            <a:picLocks noChangeAspect="1"/>
          </p:cNvPicPr>
          <p:nvPr/>
        </p:nvPicPr>
        <p:blipFill>
          <a:blip r:embed="rId1"/>
          <a:stretch>
            <a:fillRect/>
          </a:stretch>
        </p:blipFill>
        <p:spPr>
          <a:xfrm>
            <a:off x="0" y="0"/>
            <a:ext cx="12192000" cy="6858000"/>
          </a:xfrm>
          <a:prstGeom prst="rect">
            <a:avLst/>
          </a:prstGeom>
        </p:spPr>
      </p:pic>
      <p:sp>
        <p:nvSpPr>
          <p:cNvPr id="2" name="标题 1"/>
          <p:cNvSpPr>
            <a:spLocks noGrp="1"/>
          </p:cNvSpPr>
          <p:nvPr>
            <p:ph type="title"/>
          </p:nvPr>
        </p:nvSpPr>
        <p:spPr/>
        <p:txBody>
          <a:bodyPr/>
          <a:p>
            <a:r>
              <a:rPr lang="en-US" altLang="zh-CN" sz="3600">
                <a:sym typeface="+mn-ea"/>
              </a:rPr>
              <a:t>2</a:t>
            </a:r>
            <a:r>
              <a:rPr lang="zh-CN" altLang="en-US" sz="3600">
                <a:sym typeface="+mn-ea"/>
              </a:rPr>
              <a:t>、点击</a:t>
            </a:r>
            <a:r>
              <a:rPr lang="en-US" altLang="zh-CN" sz="3600">
                <a:sym typeface="+mn-ea"/>
              </a:rPr>
              <a:t>“</a:t>
            </a:r>
            <a:r>
              <a:rPr lang="zh-CN" altLang="en-US" sz="3600">
                <a:sym typeface="+mn-ea"/>
              </a:rPr>
              <a:t>题目</a:t>
            </a:r>
            <a:r>
              <a:rPr lang="en-US" altLang="zh-CN" sz="3600">
                <a:sym typeface="+mn-ea"/>
              </a:rPr>
              <a:t>”</a:t>
            </a:r>
            <a:r>
              <a:rPr lang="zh-CN" altLang="en-US" sz="3600">
                <a:sym typeface="+mn-ea"/>
              </a:rPr>
              <a:t>进入学习环节</a:t>
            </a:r>
            <a:endParaRPr lang="zh-CN" altLang="en-US" sz="3600"/>
          </a:p>
        </p:txBody>
      </p:sp>
      <p:pic>
        <p:nvPicPr>
          <p:cNvPr id="4" name="内容占位符 3"/>
          <p:cNvPicPr>
            <a:picLocks noChangeAspect="1"/>
          </p:cNvPicPr>
          <p:nvPr>
            <p:ph idx="1"/>
          </p:nvPr>
        </p:nvPicPr>
        <p:blipFill>
          <a:blip r:embed="rId2"/>
          <a:stretch>
            <a:fillRect/>
          </a:stretch>
        </p:blipFill>
        <p:spPr>
          <a:xfrm>
            <a:off x="838200" y="1691640"/>
            <a:ext cx="9297670" cy="46266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230217083353"/>
          <p:cNvPicPr>
            <a:picLocks noChangeAspect="1"/>
          </p:cNvPicPr>
          <p:nvPr/>
        </p:nvPicPr>
        <p:blipFill>
          <a:blip r:embed="rId1"/>
          <a:stretch>
            <a:fillRect/>
          </a:stretch>
        </p:blipFill>
        <p:spPr>
          <a:xfrm>
            <a:off x="0" y="0"/>
            <a:ext cx="12079605" cy="6858000"/>
          </a:xfrm>
          <a:prstGeom prst="rect">
            <a:avLst/>
          </a:prstGeom>
        </p:spPr>
      </p:pic>
      <p:sp>
        <p:nvSpPr>
          <p:cNvPr id="2" name="标题 1"/>
          <p:cNvSpPr>
            <a:spLocks noGrp="1"/>
          </p:cNvSpPr>
          <p:nvPr>
            <p:ph type="ctrTitle"/>
          </p:nvPr>
        </p:nvSpPr>
        <p:spPr>
          <a:xfrm>
            <a:off x="58420" y="73025"/>
            <a:ext cx="11932920" cy="1787525"/>
          </a:xfrm>
        </p:spPr>
        <p:txBody>
          <a:bodyPr>
            <a:normAutofit fontScale="90000"/>
          </a:bodyPr>
          <a:p>
            <a:pPr algn="l"/>
            <a:r>
              <a:rPr lang="en-US" altLang="zh-CN" sz="4000">
                <a:sym typeface="+mn-ea"/>
              </a:rPr>
              <a:t>3</a:t>
            </a:r>
            <a:r>
              <a:rPr lang="zh-CN" altLang="en-US" sz="4000">
                <a:sym typeface="+mn-ea"/>
              </a:rPr>
              <a:t>、在国开平台中，进入课程学习后，点击页面区“形考任务”。依次完成形成性考核一、形成性考核二、形成性考核三、形成性考核四。</a:t>
            </a:r>
            <a:endParaRPr lang="zh-CN" altLang="en-US" sz="4000"/>
          </a:p>
        </p:txBody>
      </p:sp>
      <p:sp>
        <p:nvSpPr>
          <p:cNvPr id="3" name="副标题 2"/>
          <p:cNvSpPr>
            <a:spLocks noGrp="1"/>
          </p:cNvSpPr>
          <p:nvPr>
            <p:ph type="subTitle" idx="1"/>
          </p:nvPr>
        </p:nvSpPr>
        <p:spPr/>
        <p:txBody>
          <a:bodyPr/>
          <a:p>
            <a:endParaRPr lang="zh-CN" altLang="en-US"/>
          </a:p>
        </p:txBody>
      </p:sp>
      <p:pic>
        <p:nvPicPr>
          <p:cNvPr id="5" name="图片 4"/>
          <p:cNvPicPr>
            <a:picLocks noChangeAspect="1"/>
          </p:cNvPicPr>
          <p:nvPr/>
        </p:nvPicPr>
        <p:blipFill>
          <a:blip r:embed="rId2"/>
          <a:stretch>
            <a:fillRect/>
          </a:stretch>
        </p:blipFill>
        <p:spPr>
          <a:xfrm>
            <a:off x="734060" y="1760220"/>
            <a:ext cx="10361295" cy="46951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439420" y="99060"/>
            <a:ext cx="10608310" cy="2360930"/>
          </a:xfrm>
        </p:spPr>
        <p:txBody>
          <a:bodyPr>
            <a:normAutofit fontScale="90000"/>
          </a:bodyPr>
          <a:p>
            <a:pPr algn="l"/>
            <a:r>
              <a:rPr lang="en-US" altLang="zh-CN" sz="3555">
                <a:sym typeface="+mn-ea"/>
              </a:rPr>
              <a:t>4</a:t>
            </a:r>
            <a:r>
              <a:rPr lang="zh-CN" altLang="en-US" sz="3555">
                <a:sym typeface="+mn-ea"/>
              </a:rPr>
              <a:t>、在</a:t>
            </a:r>
            <a:r>
              <a:rPr lang="en-US" altLang="zh-CN" sz="3555">
                <a:sym typeface="+mn-ea"/>
              </a:rPr>
              <a:t>“</a:t>
            </a:r>
            <a:r>
              <a:rPr lang="zh-CN" altLang="en-US" sz="3555">
                <a:sym typeface="+mn-ea"/>
              </a:rPr>
              <a:t>讨论</a:t>
            </a:r>
            <a:r>
              <a:rPr lang="en-US" altLang="zh-CN" sz="3555">
                <a:sym typeface="+mn-ea"/>
              </a:rPr>
              <a:t>”</a:t>
            </a:r>
            <a:r>
              <a:rPr lang="zh-CN" altLang="en-US" sz="3555">
                <a:sym typeface="+mn-ea"/>
              </a:rPr>
              <a:t>区发布帖子，内容包括但不限于发布本科程的知识、对所学知识的疑问以及学习平台操作中存在的问题，不要发布例如：“好好学习”、“加油”、“努力”等无效帖子。期末评阅作业时，根据发帖质量酌情考虑增减适量形考分数。</a:t>
            </a:r>
            <a:endParaRPr lang="zh-CN" altLang="en-US" sz="3555"/>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1186815" y="2384425"/>
            <a:ext cx="9234805" cy="2372995"/>
          </a:xfrm>
          <a:prstGeom prst="rect">
            <a:avLst/>
          </a:prstGeom>
        </p:spPr>
      </p:pic>
      <p:pic>
        <p:nvPicPr>
          <p:cNvPr id="5" name="内容占位符 3"/>
          <p:cNvPicPr>
            <a:picLocks noChangeAspect="1"/>
          </p:cNvPicPr>
          <p:nvPr>
            <p:custDataLst>
              <p:tags r:id="rId2"/>
            </p:custDataLst>
          </p:nvPr>
        </p:nvPicPr>
        <p:blipFill>
          <a:blip r:embed="rId3"/>
          <a:stretch>
            <a:fillRect/>
          </a:stretch>
        </p:blipFill>
        <p:spPr>
          <a:xfrm>
            <a:off x="1186180" y="4864735"/>
            <a:ext cx="9235440" cy="18967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230217083353"/>
          <p:cNvPicPr>
            <a:picLocks noChangeAspect="1"/>
          </p:cNvPicPr>
          <p:nvPr/>
        </p:nvPicPr>
        <p:blipFill>
          <a:blip r:embed="rId1"/>
          <a:stretch>
            <a:fillRect/>
          </a:stretch>
        </p:blipFill>
        <p:spPr>
          <a:xfrm>
            <a:off x="0" y="0"/>
            <a:ext cx="12123420" cy="6858000"/>
          </a:xfrm>
          <a:prstGeom prst="rect">
            <a:avLst/>
          </a:prstGeom>
        </p:spPr>
      </p:pic>
      <p:sp>
        <p:nvSpPr>
          <p:cNvPr id="2" name="标题 1"/>
          <p:cNvSpPr>
            <a:spLocks noGrp="1"/>
          </p:cNvSpPr>
          <p:nvPr>
            <p:ph type="ctrTitle"/>
          </p:nvPr>
        </p:nvSpPr>
        <p:spPr>
          <a:xfrm>
            <a:off x="474345" y="203200"/>
            <a:ext cx="10749915" cy="2221865"/>
          </a:xfrm>
        </p:spPr>
        <p:txBody>
          <a:bodyPr>
            <a:normAutofit fontScale="90000"/>
          </a:bodyPr>
          <a:p>
            <a:pPr algn="l"/>
            <a:br>
              <a:rPr lang="zh-CN" altLang="en-US" sz="4445">
                <a:sym typeface="+mn-ea"/>
              </a:rPr>
            </a:br>
            <a:br>
              <a:rPr lang="zh-CN" altLang="en-US" sz="4445">
                <a:sym typeface="+mn-ea"/>
              </a:rPr>
            </a:br>
            <a:r>
              <a:rPr lang="zh-CN" altLang="en-US" sz="4445">
                <a:sym typeface="+mn-ea"/>
              </a:rPr>
              <a:t>四、在“榆林市开放大学”网站查看导学助学资料（作业参考答案）</a:t>
            </a:r>
            <a:br>
              <a:rPr lang="zh-CN" altLang="en-US" sz="4445">
                <a:sym typeface="+mn-ea"/>
              </a:rPr>
            </a:br>
            <a:r>
              <a:rPr lang="zh-CN" altLang="en-US" sz="3555">
                <a:sym typeface="+mn-ea"/>
              </a:rPr>
              <a:t>1、登录榆林市开放大学网站：http://yl.sxrtvu.edu/index.htm。点击主页面区的“导学助学”模块。</a:t>
            </a:r>
            <a:endParaRPr lang="zh-CN" altLang="en-US" sz="3555"/>
          </a:p>
        </p:txBody>
      </p:sp>
      <p:sp>
        <p:nvSpPr>
          <p:cNvPr id="3" name="副标题 2"/>
          <p:cNvSpPr>
            <a:spLocks noGrp="1"/>
          </p:cNvSpPr>
          <p:nvPr>
            <p:ph type="subTitle" idx="1"/>
          </p:nvPr>
        </p:nvSpPr>
        <p:spPr/>
        <p:txBody>
          <a:bodyPr/>
          <a:p>
            <a:endParaRPr lang="zh-CN" altLang="en-US"/>
          </a:p>
        </p:txBody>
      </p:sp>
      <p:pic>
        <p:nvPicPr>
          <p:cNvPr id="5" name="图片 -2147482591" descr="f0f32b844ca200c01bb83117885364b"/>
          <p:cNvPicPr>
            <a:picLocks noChangeAspect="1"/>
          </p:cNvPicPr>
          <p:nvPr>
            <p:custDataLst>
              <p:tags r:id="rId2"/>
            </p:custDataLst>
          </p:nvPr>
        </p:nvPicPr>
        <p:blipFill>
          <a:blip r:embed="rId3"/>
          <a:stretch>
            <a:fillRect/>
          </a:stretch>
        </p:blipFill>
        <p:spPr>
          <a:xfrm>
            <a:off x="723265" y="2425700"/>
            <a:ext cx="10258425" cy="422592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微信图片_20230217083353"/>
          <p:cNvPicPr>
            <a:picLocks noChangeAspect="1"/>
          </p:cNvPicPr>
          <p:nvPr/>
        </p:nvPicPr>
        <p:blipFill>
          <a:blip r:embed="rId1"/>
          <a:stretch>
            <a:fillRect/>
          </a:stretch>
        </p:blipFill>
        <p:spPr>
          <a:xfrm>
            <a:off x="0" y="0"/>
            <a:ext cx="12192000" cy="6858000"/>
          </a:xfrm>
          <a:prstGeom prst="rect">
            <a:avLst/>
          </a:prstGeom>
        </p:spPr>
      </p:pic>
      <p:sp>
        <p:nvSpPr>
          <p:cNvPr id="2" name="标题 1"/>
          <p:cNvSpPr>
            <a:spLocks noGrp="1"/>
          </p:cNvSpPr>
          <p:nvPr>
            <p:ph type="ctrTitle"/>
          </p:nvPr>
        </p:nvSpPr>
        <p:spPr>
          <a:xfrm>
            <a:off x="764540" y="328295"/>
            <a:ext cx="9903460" cy="693420"/>
          </a:xfrm>
        </p:spPr>
        <p:txBody>
          <a:bodyPr/>
          <a:p>
            <a:pPr algn="l"/>
            <a:r>
              <a:rPr lang="zh-CN" altLang="en-US" sz="3200">
                <a:sym typeface="+mn-ea"/>
              </a:rPr>
              <a:t>2、“信息搜索栏”输入课程名称或者课程ID号</a:t>
            </a:r>
            <a:endParaRPr lang="zh-CN" altLang="en-US" sz="3200"/>
          </a:p>
        </p:txBody>
      </p:sp>
      <p:sp>
        <p:nvSpPr>
          <p:cNvPr id="3" name="副标题 2"/>
          <p:cNvSpPr>
            <a:spLocks noGrp="1"/>
          </p:cNvSpPr>
          <p:nvPr>
            <p:ph type="subTitle" idx="1"/>
          </p:nvPr>
        </p:nvSpPr>
        <p:spPr/>
        <p:txBody>
          <a:bodyPr/>
          <a:p>
            <a:endParaRPr lang="zh-CN" altLang="en-US"/>
          </a:p>
        </p:txBody>
      </p:sp>
      <p:pic>
        <p:nvPicPr>
          <p:cNvPr id="4" name="内容占位符 -2147482590" descr="26ba0daf805d82d24bc5d414656c575"/>
          <p:cNvPicPr>
            <a:picLocks noChangeAspect="1"/>
          </p:cNvPicPr>
          <p:nvPr>
            <p:custDataLst>
              <p:tags r:id="rId2"/>
            </p:custDataLst>
          </p:nvPr>
        </p:nvPicPr>
        <p:blipFill>
          <a:blip r:embed="rId3"/>
          <a:stretch>
            <a:fillRect/>
          </a:stretch>
        </p:blipFill>
        <p:spPr>
          <a:xfrm>
            <a:off x="666115" y="1282700"/>
            <a:ext cx="10281920" cy="529717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commondata" val="eyJoZGlkIjoiOWVhY2FkNTY0NzAwOGUzMTI1NTZiZGEzZjNlZjFlZDcifQ=="/>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761</Words>
  <Application>WPS 演示</Application>
  <PresentationFormat>宽屏</PresentationFormat>
  <Paragraphs>31</Paragraphs>
  <Slides>10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宋体</vt:lpstr>
      <vt:lpstr>Wingdings</vt:lpstr>
      <vt:lpstr>微软雅黑</vt:lpstr>
      <vt:lpstr>Calibri</vt:lpstr>
      <vt:lpstr>Arial Unicode MS</vt:lpstr>
      <vt:lpstr>WPS</vt:lpstr>
      <vt:lpstr>《学前儿童数学教育活动指导》导学方案  绥德继续教育服务中心  高晓瑞</vt:lpstr>
      <vt:lpstr>一、登录“国家开放大学一网一平台”步 1、登录国家开放大学网站，网址http://one.ouchn.cn/</vt:lpstr>
      <vt:lpstr>二、课程考核方式        本课程的考核实行“双及格”要求，即终结性考试成绩和综合成绩须同时及格，方可获得本课程相应学分。课程成绩统一采用百分制计分，课程综合成绩由形成性考核成绩和终结性考试成绩构成。形成性考核成绩占50%，重在考察学习过程中对知识的理解和实践能力的形成情况；终结性考试成绩占50%，终结性考试在学期末进行考试，重点考察学习者对课程内容的理解掌握程度和综合运用所学知识的能力。</vt:lpstr>
      <vt:lpstr>三、学习方法步骤 1、选择《学前儿童数学教育活动指导》点击“去学习，就可以进行网上学习了。</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33123</dc:creator>
  <cp:lastModifiedBy>一路有你</cp:lastModifiedBy>
  <cp:revision>10</cp:revision>
  <dcterms:created xsi:type="dcterms:W3CDTF">2023-11-16T00:46:00Z</dcterms:created>
  <dcterms:modified xsi:type="dcterms:W3CDTF">2023-11-16T02:22:39Z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5D8DBE91BFBC40C3BAFC52F06A271CA9_12</vt:lpwstr>
  </property>
  <property fmtid="{D5CDD505-2E9C-101B-9397-08002B2CF9AE}" pid="3" name="KSOProductBuildVer">
    <vt:lpwstr>2052-12.1.0.15712</vt:lpwstr>
  </property>
</Properties>
</file>