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  <p:sldId id="263" r:id="rId4"/>
    <p:sldId id="264" r:id="rId5"/>
    <p:sldId id="262" r:id="rId6"/>
    <p:sldId id="258" r:id="rId7"/>
    <p:sldId id="256" r:id="rId8"/>
    <p:sldId id="259" r:id="rId9"/>
    <p:sldId id="260" r:id="rId10"/>
    <p:sldId id="265" r:id="rId11"/>
    <p:sldId id="267" r:id="rId12"/>
    <p:sldId id="268" r:id="rId13"/>
    <p:sldId id="272" r:id="rId14"/>
    <p:sldId id="270" r:id="rId15"/>
    <p:sldId id="261" r:id="rId16"/>
  </p:sldIdLst>
  <p:sldSz cx="12192000" cy="6858000"/>
  <p:notesSz cx="6858000" cy="9144000"/>
  <p:custDataLst>
    <p:tags r:id="rId2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42" userDrawn="1">
          <p15:clr>
            <a:srgbClr val="A4A3A4"/>
          </p15:clr>
        </p15:guide>
        <p15:guide id="2" pos="384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0F1423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102" d="100"/>
          <a:sy n="102" d="100"/>
        </p:scale>
        <p:origin x="120" y="276"/>
      </p:cViewPr>
      <p:guideLst>
        <p:guide orient="horz" pos="2242"/>
        <p:guide pos="3841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0" Type="http://schemas.openxmlformats.org/officeDocument/2006/relationships/tags" Target="tags/tag117.xml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7" Type="http://schemas.openxmlformats.org/officeDocument/2006/relationships/tags" Target="../tags/tag50.xml"/><Relationship Id="rId6" Type="http://schemas.openxmlformats.org/officeDocument/2006/relationships/tags" Target="../tags/tag49.xml"/><Relationship Id="rId5" Type="http://schemas.openxmlformats.org/officeDocument/2006/relationships/tags" Target="../tags/tag48.xml"/><Relationship Id="rId4" Type="http://schemas.openxmlformats.org/officeDocument/2006/relationships/tags" Target="../tags/tag47.xml"/><Relationship Id="rId3" Type="http://schemas.openxmlformats.org/officeDocument/2006/relationships/tags" Target="../tags/tag46.xml"/><Relationship Id="rId2" Type="http://schemas.openxmlformats.org/officeDocument/2006/relationships/tags" Target="../tags/tag45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5" Type="http://schemas.openxmlformats.org/officeDocument/2006/relationships/tags" Target="../tags/tag54.xml"/><Relationship Id="rId4" Type="http://schemas.openxmlformats.org/officeDocument/2006/relationships/tags" Target="../tags/tag53.xml"/><Relationship Id="rId3" Type="http://schemas.openxmlformats.org/officeDocument/2006/relationships/tags" Target="../tags/tag52.xml"/><Relationship Id="rId2" Type="http://schemas.openxmlformats.org/officeDocument/2006/relationships/tags" Target="../tags/tag51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6" Type="http://schemas.openxmlformats.org/officeDocument/2006/relationships/tags" Target="../tags/tag59.xml"/><Relationship Id="rId5" Type="http://schemas.openxmlformats.org/officeDocument/2006/relationships/tags" Target="../tags/tag58.xml"/><Relationship Id="rId4" Type="http://schemas.openxmlformats.org/officeDocument/2006/relationships/tags" Target="../tags/tag57.xml"/><Relationship Id="rId3" Type="http://schemas.openxmlformats.org/officeDocument/2006/relationships/tags" Target="../tags/tag56.xml"/><Relationship Id="rId2" Type="http://schemas.openxmlformats.org/officeDocument/2006/relationships/tags" Target="../tags/tag55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5" Type="http://schemas.openxmlformats.org/officeDocument/2006/relationships/tags" Target="../tags/tag37.xml"/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4" Type="http://schemas.openxmlformats.org/officeDocument/2006/relationships/tags" Target="../tags/tag40.xml"/><Relationship Id="rId3" Type="http://schemas.openxmlformats.org/officeDocument/2006/relationships/tags" Target="../tags/tag39.xml"/><Relationship Id="rId2" Type="http://schemas.openxmlformats.org/officeDocument/2006/relationships/tags" Target="../tags/tag38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5" Type="http://schemas.openxmlformats.org/officeDocument/2006/relationships/tags" Target="../tags/tag44.xml"/><Relationship Id="rId4" Type="http://schemas.openxmlformats.org/officeDocument/2006/relationships/tags" Target="../tags/tag43.xml"/><Relationship Id="rId3" Type="http://schemas.openxmlformats.org/officeDocument/2006/relationships/tags" Target="../tags/tag42.xml"/><Relationship Id="rId2" Type="http://schemas.openxmlformats.org/officeDocument/2006/relationships/tags" Target="../tags/tag41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 hasCustomPrompt="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3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/>
              <a:t>单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9" Type="http://schemas.openxmlformats.org/officeDocument/2006/relationships/theme" Target="../theme/theme1.xml"/><Relationship Id="rId18" Type="http://schemas.openxmlformats.org/officeDocument/2006/relationships/tags" Target="../tags/tag65.xml"/><Relationship Id="rId17" Type="http://schemas.openxmlformats.org/officeDocument/2006/relationships/tags" Target="../tags/tag64.xml"/><Relationship Id="rId16" Type="http://schemas.openxmlformats.org/officeDocument/2006/relationships/tags" Target="../tags/tag63.xml"/><Relationship Id="rId15" Type="http://schemas.openxmlformats.org/officeDocument/2006/relationships/tags" Target="../tags/tag62.xml"/><Relationship Id="rId14" Type="http://schemas.openxmlformats.org/officeDocument/2006/relationships/tags" Target="../tags/tag61.xml"/><Relationship Id="rId13" Type="http://schemas.openxmlformats.org/officeDocument/2006/relationships/tags" Target="../tags/tag60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>
          <a:gsLst>
            <a:gs pos="0">
              <a:srgbClr val="007BD3"/>
            </a:gs>
            <a:gs pos="100000">
              <a:srgbClr val="034373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>
          <a:xfrm>
            <a:off x="608330" y="608330"/>
            <a:ext cx="10968990" cy="2536825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00504《公共关系学》导学方案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4"/>
            </p:custDataLst>
          </p:nvPr>
        </p:nvSpPr>
        <p:spPr>
          <a:xfrm>
            <a:off x="2049145" y="3664585"/>
            <a:ext cx="7314565" cy="973455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en-US" altLang="zh-CN" dirty="0"/>
              <a:t> </a:t>
            </a:r>
            <a:endParaRPr lang="en-US" altLang="zh-CN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5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/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6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/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7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/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8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fontAlgn="auto" latinLnBrk="0" hangingPunct="1">
        <a:lnSpc>
          <a:spcPct val="100000"/>
        </a:lnSpc>
        <a:spcBef>
          <a:spcPct val="0"/>
        </a:spcBef>
        <a:buNone/>
        <a:defRPr sz="4000" b="1" u="none" strike="noStrike" kern="1200" cap="none" spc="300" normalizeH="0" baseline="0">
          <a:solidFill>
            <a:schemeClr val="bg1"/>
          </a:solidFill>
          <a:uFillTx/>
          <a:latin typeface="+mj-lt"/>
          <a:ea typeface="+mj-ea"/>
          <a:cs typeface="+mj-cs"/>
        </a:defRPr>
      </a:lvl1pPr>
    </p:titleStyle>
    <p:bodyStyle>
      <a:lvl1pPr marL="0" indent="0" algn="ctr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None/>
        <a:defRPr sz="1800" u="none" strike="noStrike" kern="1200" cap="none" spc="150" normalizeH="0" baseline="0">
          <a:solidFill>
            <a:schemeClr val="bg1"/>
          </a:solidFill>
          <a:uFillTx/>
          <a:latin typeface="+mn-lt"/>
          <a:ea typeface="+mn-ea"/>
          <a:cs typeface="+mn-cs"/>
        </a:defRPr>
      </a:lvl1pPr>
      <a:lvl2pPr marL="457200" indent="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tabLst>
          <a:tab pos="1609725" algn="l"/>
          <a:tab pos="1609725" algn="l"/>
        </a:tabLst>
        <a:defRPr sz="1600" u="none" strike="noStrike" kern="1200" cap="none" spc="150" normalizeH="0" baseline="0">
          <a:solidFill>
            <a:schemeClr val="bg1"/>
          </a:solidFill>
          <a:uFillTx/>
          <a:latin typeface="+mn-lt"/>
          <a:ea typeface="+mn-ea"/>
          <a:cs typeface="+mn-cs"/>
        </a:defRPr>
      </a:lvl2pPr>
      <a:lvl3pPr marL="914400" indent="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1600" u="none" strike="noStrike" kern="1200" cap="none" spc="150" normalizeH="0" baseline="0">
          <a:solidFill>
            <a:schemeClr val="bg1"/>
          </a:solidFill>
          <a:uFillTx/>
          <a:latin typeface="+mn-lt"/>
          <a:ea typeface="+mn-ea"/>
          <a:cs typeface="+mn-cs"/>
        </a:defRPr>
      </a:lvl3pPr>
      <a:lvl4pPr marL="1371600" indent="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None/>
        <a:defRPr sz="1400" u="none" strike="noStrike" kern="1200" cap="none" spc="150" normalizeH="0" baseline="0">
          <a:solidFill>
            <a:schemeClr val="bg1"/>
          </a:solidFill>
          <a:uFillTx/>
          <a:latin typeface="+mn-lt"/>
          <a:ea typeface="+mn-ea"/>
          <a:cs typeface="+mn-cs"/>
        </a:defRPr>
      </a:lvl4pPr>
      <a:lvl5pPr marL="1828800" indent="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None/>
        <a:defRPr sz="1400" u="none" strike="noStrike" kern="1200" cap="none" spc="150" normalizeH="0" baseline="0">
          <a:solidFill>
            <a:schemeClr val="bg1"/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68.xml"/><Relationship Id="rId2" Type="http://schemas.openxmlformats.org/officeDocument/2006/relationships/tags" Target="../tags/tag67.xml"/><Relationship Id="rId1" Type="http://schemas.openxmlformats.org/officeDocument/2006/relationships/tags" Target="../tags/tag66.xml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tags" Target="../tags/tag102.xml"/><Relationship Id="rId3" Type="http://schemas.openxmlformats.org/officeDocument/2006/relationships/image" Target="../media/image19.png"/><Relationship Id="rId2" Type="http://schemas.openxmlformats.org/officeDocument/2006/relationships/tags" Target="../tags/tag101.xml"/><Relationship Id="rId1" Type="http://schemas.openxmlformats.org/officeDocument/2006/relationships/tags" Target="../tags/tag100.xml"/></Relationships>
</file>

<file path=ppt/slides/_rels/slide11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tags" Target="../tags/tag106.xml"/><Relationship Id="rId5" Type="http://schemas.openxmlformats.org/officeDocument/2006/relationships/image" Target="../media/image21.png"/><Relationship Id="rId4" Type="http://schemas.openxmlformats.org/officeDocument/2006/relationships/tags" Target="../tags/tag105.xml"/><Relationship Id="rId3" Type="http://schemas.openxmlformats.org/officeDocument/2006/relationships/image" Target="../media/image20.png"/><Relationship Id="rId2" Type="http://schemas.openxmlformats.org/officeDocument/2006/relationships/tags" Target="../tags/tag104.xml"/><Relationship Id="rId1" Type="http://schemas.openxmlformats.org/officeDocument/2006/relationships/tags" Target="../tags/tag10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tags" Target="../tags/tag110.xml"/><Relationship Id="rId6" Type="http://schemas.openxmlformats.org/officeDocument/2006/relationships/image" Target="../media/image24.png"/><Relationship Id="rId5" Type="http://schemas.openxmlformats.org/officeDocument/2006/relationships/tags" Target="../tags/tag109.xml"/><Relationship Id="rId4" Type="http://schemas.openxmlformats.org/officeDocument/2006/relationships/image" Target="../media/image23.png"/><Relationship Id="rId3" Type="http://schemas.openxmlformats.org/officeDocument/2006/relationships/image" Target="../media/image22.png"/><Relationship Id="rId2" Type="http://schemas.openxmlformats.org/officeDocument/2006/relationships/tags" Target="../tags/tag108.xml"/><Relationship Id="rId1" Type="http://schemas.openxmlformats.org/officeDocument/2006/relationships/tags" Target="../tags/tag107.xml"/></Relationships>
</file>

<file path=ppt/slides/_rels/slide1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tags" Target="../tags/tag113.xml"/><Relationship Id="rId3" Type="http://schemas.openxmlformats.org/officeDocument/2006/relationships/image" Target="../media/image25.png"/><Relationship Id="rId2" Type="http://schemas.openxmlformats.org/officeDocument/2006/relationships/tags" Target="../tags/tag112.xml"/><Relationship Id="rId1" Type="http://schemas.openxmlformats.org/officeDocument/2006/relationships/tags" Target="../tags/tag111.xml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116.xml"/><Relationship Id="rId2" Type="http://schemas.openxmlformats.org/officeDocument/2006/relationships/tags" Target="../tags/tag115.xml"/><Relationship Id="rId1" Type="http://schemas.openxmlformats.org/officeDocument/2006/relationships/tags" Target="../tags/tag114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71.xml"/><Relationship Id="rId2" Type="http://schemas.openxmlformats.org/officeDocument/2006/relationships/tags" Target="../tags/tag70.xml"/><Relationship Id="rId1" Type="http://schemas.openxmlformats.org/officeDocument/2006/relationships/tags" Target="../tags/tag69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tags" Target="../tags/tag75.xml"/><Relationship Id="rId6" Type="http://schemas.openxmlformats.org/officeDocument/2006/relationships/image" Target="../media/image3.png"/><Relationship Id="rId5" Type="http://schemas.openxmlformats.org/officeDocument/2006/relationships/tags" Target="../tags/tag74.xml"/><Relationship Id="rId4" Type="http://schemas.openxmlformats.org/officeDocument/2006/relationships/image" Target="../media/image2.png"/><Relationship Id="rId3" Type="http://schemas.openxmlformats.org/officeDocument/2006/relationships/image" Target="../media/image1.png"/><Relationship Id="rId2" Type="http://schemas.openxmlformats.org/officeDocument/2006/relationships/tags" Target="../tags/tag73.xml"/><Relationship Id="rId1" Type="http://schemas.openxmlformats.org/officeDocument/2006/relationships/tags" Target="../tags/tag7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tags" Target="../tags/tag79.xml"/><Relationship Id="rId6" Type="http://schemas.openxmlformats.org/officeDocument/2006/relationships/image" Target="../media/image6.png"/><Relationship Id="rId5" Type="http://schemas.openxmlformats.org/officeDocument/2006/relationships/tags" Target="../tags/tag78.xml"/><Relationship Id="rId4" Type="http://schemas.openxmlformats.org/officeDocument/2006/relationships/image" Target="../media/image5.png"/><Relationship Id="rId3" Type="http://schemas.openxmlformats.org/officeDocument/2006/relationships/image" Target="../media/image4.png"/><Relationship Id="rId2" Type="http://schemas.openxmlformats.org/officeDocument/2006/relationships/tags" Target="../tags/tag77.xml"/><Relationship Id="rId1" Type="http://schemas.openxmlformats.org/officeDocument/2006/relationships/tags" Target="../tags/tag76.xml"/></Relationships>
</file>

<file path=ppt/slides/_rels/slide5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tags" Target="../tags/tag83.xml"/><Relationship Id="rId5" Type="http://schemas.openxmlformats.org/officeDocument/2006/relationships/image" Target="../media/image8.png"/><Relationship Id="rId4" Type="http://schemas.openxmlformats.org/officeDocument/2006/relationships/tags" Target="../tags/tag82.xml"/><Relationship Id="rId3" Type="http://schemas.openxmlformats.org/officeDocument/2006/relationships/image" Target="../media/image7.png"/><Relationship Id="rId2" Type="http://schemas.openxmlformats.org/officeDocument/2006/relationships/tags" Target="../tags/tag81.xml"/><Relationship Id="rId1" Type="http://schemas.openxmlformats.org/officeDocument/2006/relationships/tags" Target="../tags/tag80.xml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86.xml"/><Relationship Id="rId2" Type="http://schemas.openxmlformats.org/officeDocument/2006/relationships/tags" Target="../tags/tag85.xml"/><Relationship Id="rId1" Type="http://schemas.openxmlformats.org/officeDocument/2006/relationships/tags" Target="../tags/tag84.xml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tags" Target="../tags/tag91.xml"/><Relationship Id="rId8" Type="http://schemas.openxmlformats.org/officeDocument/2006/relationships/image" Target="../media/image12.png"/><Relationship Id="rId7" Type="http://schemas.openxmlformats.org/officeDocument/2006/relationships/tags" Target="../tags/tag90.xml"/><Relationship Id="rId6" Type="http://schemas.openxmlformats.org/officeDocument/2006/relationships/image" Target="../media/image11.png"/><Relationship Id="rId5" Type="http://schemas.openxmlformats.org/officeDocument/2006/relationships/tags" Target="../tags/tag89.xml"/><Relationship Id="rId4" Type="http://schemas.openxmlformats.org/officeDocument/2006/relationships/image" Target="../media/image10.png"/><Relationship Id="rId3" Type="http://schemas.openxmlformats.org/officeDocument/2006/relationships/image" Target="../media/image9.png"/><Relationship Id="rId2" Type="http://schemas.openxmlformats.org/officeDocument/2006/relationships/tags" Target="../tags/tag88.xml"/><Relationship Id="rId10" Type="http://schemas.openxmlformats.org/officeDocument/2006/relationships/slideLayout" Target="../slideLayouts/slideLayout1.xml"/><Relationship Id="rId1" Type="http://schemas.openxmlformats.org/officeDocument/2006/relationships/tags" Target="../tags/tag87.xml"/></Relationships>
</file>

<file path=ppt/slides/_rels/slide8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tags" Target="../tags/tag94.xml"/><Relationship Id="rId4" Type="http://schemas.openxmlformats.org/officeDocument/2006/relationships/image" Target="../media/image14.png"/><Relationship Id="rId3" Type="http://schemas.openxmlformats.org/officeDocument/2006/relationships/image" Target="../media/image13.png"/><Relationship Id="rId2" Type="http://schemas.openxmlformats.org/officeDocument/2006/relationships/tags" Target="../tags/tag93.xml"/><Relationship Id="rId1" Type="http://schemas.openxmlformats.org/officeDocument/2006/relationships/tags" Target="../tags/tag92.xml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tags" Target="../tags/tag99.xml"/><Relationship Id="rId8" Type="http://schemas.openxmlformats.org/officeDocument/2006/relationships/image" Target="../media/image18.png"/><Relationship Id="rId7" Type="http://schemas.openxmlformats.org/officeDocument/2006/relationships/tags" Target="../tags/tag98.xml"/><Relationship Id="rId6" Type="http://schemas.openxmlformats.org/officeDocument/2006/relationships/image" Target="../media/image17.png"/><Relationship Id="rId5" Type="http://schemas.openxmlformats.org/officeDocument/2006/relationships/tags" Target="../tags/tag97.xml"/><Relationship Id="rId4" Type="http://schemas.openxmlformats.org/officeDocument/2006/relationships/image" Target="../media/image16.png"/><Relationship Id="rId3" Type="http://schemas.openxmlformats.org/officeDocument/2006/relationships/image" Target="../media/image15.png"/><Relationship Id="rId2" Type="http://schemas.openxmlformats.org/officeDocument/2006/relationships/tags" Target="../tags/tag96.xml"/><Relationship Id="rId10" Type="http://schemas.openxmlformats.org/officeDocument/2006/relationships/slideLayout" Target="../slideLayouts/slideLayout1.xml"/><Relationship Id="rId1" Type="http://schemas.openxmlformats.org/officeDocument/2006/relationships/tags" Target="../tags/tag9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altLang="zh-CN"/>
              <a:t>02312</a:t>
            </a:r>
            <a:r>
              <a:rPr lang="zh-CN" altLang="zh-CN"/>
              <a:t>《财务管理》</a:t>
            </a:r>
            <a:br>
              <a:rPr lang="zh-CN" altLang="zh-CN"/>
            </a:br>
            <a:r>
              <a:rPr lang="zh-CN" altLang="zh-CN"/>
              <a:t>导学方案</a:t>
            </a:r>
            <a:endParaRPr lang="zh-CN" altLang="zh-CN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/>
        <p:txBody>
          <a:bodyPr>
            <a:normAutofit fontScale="50000"/>
          </a:bodyPr>
          <a:lstStyle/>
          <a:p>
            <a:endParaRPr lang="zh-CN" altLang="en-US" sz="4000"/>
          </a:p>
          <a:p>
            <a:r>
              <a:rPr lang="zh-CN" altLang="en-US" sz="4800" b="1">
                <a:sym typeface="+mn-ea"/>
              </a:rPr>
              <a:t>202</a:t>
            </a:r>
            <a:r>
              <a:rPr lang="en-US" altLang="zh-CN" sz="4800" b="1">
                <a:sym typeface="+mn-ea"/>
              </a:rPr>
              <a:t>3</a:t>
            </a:r>
            <a:r>
              <a:rPr lang="zh-CN" altLang="en-US" sz="4800" b="1">
                <a:sym typeface="+mn-ea"/>
              </a:rPr>
              <a:t>春</a:t>
            </a:r>
            <a:endParaRPr lang="zh-CN" altLang="en-US" sz="4800" b="1"/>
          </a:p>
          <a:p>
            <a:r>
              <a:rPr lang="zh-CN" altLang="en-US" sz="4000"/>
              <a:t>  绥德县继续教育服务中心</a:t>
            </a:r>
            <a:r>
              <a:rPr lang="en-US" altLang="zh-CN" sz="4000"/>
              <a:t>   </a:t>
            </a:r>
            <a:r>
              <a:rPr lang="zh-CN" altLang="en-US" sz="4000"/>
              <a:t> 霍彩琴</a:t>
            </a:r>
            <a:endParaRPr lang="zh-CN" altLang="en-US" sz="4000"/>
          </a:p>
        </p:txBody>
      </p:sp>
    </p:spTree>
    <p:custDataLst>
      <p:tags r:id="rId3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1390015" y="280670"/>
            <a:ext cx="9799320" cy="1746250"/>
          </a:xfrm>
        </p:spPr>
        <p:txBody>
          <a:bodyPr>
            <a:normAutofit/>
          </a:bodyPr>
          <a:lstStyle/>
          <a:p>
            <a:r>
              <a:rPr lang="zh-CN" altLang="zh-CN" sz="3600"/>
              <a:t>学习活动由学生从1-8章中任选一次活动作答（进行发帖）</a:t>
            </a:r>
            <a:endParaRPr lang="zh-CN" altLang="zh-CN" sz="360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1198880" y="2660650"/>
            <a:ext cx="9799320" cy="3214370"/>
          </a:xfrm>
        </p:spPr>
        <p:txBody>
          <a:bodyPr/>
          <a:lstStyle/>
          <a:p>
            <a:r>
              <a:rPr lang="zh-CN" altLang="en-US"/>
              <a:t>实训项目之一：公关三要素分析</a:t>
            </a:r>
            <a:endParaRPr lang="zh-CN" altLang="en-US"/>
          </a:p>
          <a:p>
            <a:r>
              <a:rPr lang="zh-CN" altLang="en-US"/>
              <a:t>实训项目之二：公关工作程序</a:t>
            </a:r>
            <a:endParaRPr lang="zh-CN" altLang="en-US"/>
          </a:p>
          <a:p>
            <a:r>
              <a:rPr lang="zh-CN" altLang="en-US"/>
              <a:t>实训项目之三：社区关系建设</a:t>
            </a:r>
            <a:endParaRPr lang="zh-CN" altLang="en-US"/>
          </a:p>
          <a:p>
            <a:r>
              <a:rPr lang="zh-CN" altLang="en-US"/>
              <a:t>实训项目之四：新闻发布会</a:t>
            </a:r>
            <a:endParaRPr lang="zh-CN" altLang="en-US"/>
          </a:p>
          <a:p>
            <a:r>
              <a:rPr lang="zh-CN" altLang="en-US"/>
              <a:t>实训项目之五：赞助活动</a:t>
            </a:r>
            <a:endParaRPr lang="zh-CN" altLang="en-US"/>
          </a:p>
          <a:p>
            <a:r>
              <a:rPr lang="zh-CN" altLang="en-US"/>
              <a:t> 实训项目之六：CS战略方案</a:t>
            </a:r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5365" y="2157095"/>
            <a:ext cx="11289665" cy="4700270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1196340" y="384810"/>
            <a:ext cx="9799320" cy="1945005"/>
          </a:xfrm>
        </p:spPr>
        <p:txBody>
          <a:bodyPr>
            <a:normAutofit/>
          </a:bodyPr>
          <a:lstStyle/>
          <a:p>
            <a:pPr algn="just"/>
            <a:r>
              <a:rPr lang="zh-CN" altLang="zh-CN" sz="3600">
                <a:solidFill>
                  <a:schemeClr val="bg1"/>
                </a:solidFill>
                <a:uFillTx/>
              </a:rPr>
              <a:t>登陆分校官网http://www.ylrtvu.net.cn  点击“导学助学”，输入课程ID号或课程名称查找“导学方案”和“参考答案</a:t>
            </a:r>
            <a:r>
              <a:rPr lang="zh-CN" altLang="zh-CN" sz="2400">
                <a:solidFill>
                  <a:schemeClr val="bg1"/>
                </a:solidFill>
                <a:uFillTx/>
              </a:rPr>
              <a:t>”</a:t>
            </a:r>
            <a:endParaRPr lang="zh-CN" altLang="zh-CN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380615"/>
            <a:ext cx="12192000" cy="438785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0" y="2228215"/>
            <a:ext cx="12192000" cy="4629785"/>
          </a:xfrm>
          <a:prstGeom prst="rect">
            <a:avLst/>
          </a:prstGeom>
        </p:spPr>
      </p:pic>
    </p:spTree>
    <p:custDataLst>
      <p:tags r:id="rId6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1191260" y="445770"/>
            <a:ext cx="10363835" cy="1710690"/>
          </a:xfrm>
        </p:spPr>
        <p:txBody>
          <a:bodyPr>
            <a:normAutofit fontScale="90000"/>
          </a:bodyPr>
          <a:lstStyle/>
          <a:p>
            <a:r>
              <a:rPr lang="zh-CN" altLang="en-US" sz="4000">
                <a:sym typeface="+mn-ea"/>
              </a:rPr>
              <a:t>三、课程讨论区发帖方法及要求</a:t>
            </a:r>
            <a:br>
              <a:rPr lang="zh-CN" altLang="en-US" sz="4000">
                <a:sym typeface="+mn-ea"/>
              </a:rPr>
            </a:br>
            <a:r>
              <a:rPr lang="zh-CN" altLang="zh-CN" sz="4000"/>
              <a:t>论坛发帖方法：进入课程—点击“讨论”，点击非实时答疑讨论区发帖</a:t>
            </a:r>
            <a:endParaRPr lang="zh-CN" altLang="zh-CN" sz="400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2975" y="2156460"/>
            <a:ext cx="10295890" cy="240855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7350" y="2156460"/>
            <a:ext cx="11804015" cy="470154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387350" y="2157095"/>
            <a:ext cx="11804015" cy="4788535"/>
          </a:xfrm>
          <a:prstGeom prst="rect">
            <a:avLst/>
          </a:prstGeom>
        </p:spPr>
      </p:pic>
    </p:spTree>
    <p:custDataLst>
      <p:tags r:id="rId7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1337310" y="428625"/>
            <a:ext cx="10320020" cy="1789430"/>
          </a:xfrm>
        </p:spPr>
        <p:txBody>
          <a:bodyPr>
            <a:normAutofit/>
          </a:bodyPr>
          <a:lstStyle/>
          <a:p>
            <a:r>
              <a:rPr lang="zh-CN" altLang="zh-CN" sz="3600">
                <a:sym typeface="+mn-ea"/>
              </a:rPr>
              <a:t>点击“发表帖子”</a:t>
            </a:r>
            <a:r>
              <a:rPr lang="zh-CN" altLang="zh-CN" sz="3600"/>
              <a:t>输入标题和内容，最后点击“保存”即可</a:t>
            </a:r>
            <a:endParaRPr lang="zh-CN" altLang="zh-CN" sz="360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-214748259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030" y="2409190"/>
            <a:ext cx="12079605" cy="4382770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4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1675765" y="914400"/>
            <a:ext cx="9322435" cy="1250950"/>
          </a:xfrm>
        </p:spPr>
        <p:txBody>
          <a:bodyPr/>
          <a:lstStyle/>
          <a:p>
            <a:r>
              <a:rPr lang="zh-CN" altLang="zh-CN"/>
              <a:t>预祝大家顺利完成学业!!!</a:t>
            </a:r>
            <a:endParaRPr lang="zh-CN" altLang="zh-CN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1198880" y="2467610"/>
            <a:ext cx="10459085" cy="4015105"/>
          </a:xfrm>
        </p:spPr>
        <p:txBody>
          <a:bodyPr>
            <a:normAutofit/>
          </a:bodyPr>
          <a:lstStyle/>
          <a:p>
            <a:r>
              <a:rPr lang="zh-CN" altLang="en-US" sz="2800">
                <a:sym typeface="+mn-ea"/>
              </a:rPr>
              <a:t>四、导学教师介绍</a:t>
            </a:r>
            <a:endParaRPr lang="zh-CN" altLang="en-US" sz="2800">
              <a:sym typeface="+mn-ea"/>
            </a:endParaRPr>
          </a:p>
          <a:p>
            <a:endParaRPr lang="zh-CN" altLang="en-US" sz="2800">
              <a:sym typeface="+mn-ea"/>
            </a:endParaRPr>
          </a:p>
          <a:p>
            <a:r>
              <a:rPr lang="zh-CN" altLang="en-US" sz="2800"/>
              <a:t>课程导学教师：霍彩琴老师  </a:t>
            </a:r>
            <a:endParaRPr lang="zh-CN" altLang="en-US" sz="2800"/>
          </a:p>
          <a:p>
            <a:r>
              <a:rPr lang="zh-CN" altLang="en-US" sz="2800"/>
              <a:t> </a:t>
            </a:r>
            <a:endParaRPr lang="zh-CN" altLang="en-US" sz="2800"/>
          </a:p>
          <a:p>
            <a:r>
              <a:rPr lang="zh-CN" altLang="en-US" sz="2800"/>
              <a:t>电话：18392273351（微信同号）  QQ：190872112</a:t>
            </a:r>
            <a:endParaRPr lang="zh-CN" altLang="en-US" sz="2800"/>
          </a:p>
        </p:txBody>
      </p:sp>
    </p:spTree>
    <p:custDataLst>
      <p:tags r:id="rId3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2099310" y="1052830"/>
            <a:ext cx="8898890" cy="1020445"/>
          </a:xfrm>
        </p:spPr>
        <p:txBody>
          <a:bodyPr/>
          <a:lstStyle/>
          <a:p>
            <a:r>
              <a:rPr lang="zh-CN" altLang="zh-CN" sz="3600"/>
              <a:t>目   录</a:t>
            </a:r>
            <a:endParaRPr lang="zh-CN" altLang="zh-CN" sz="360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1198880" y="2585720"/>
            <a:ext cx="9799320" cy="3060700"/>
          </a:xfrm>
        </p:spPr>
        <p:txBody>
          <a:bodyPr>
            <a:normAutofit/>
          </a:bodyPr>
          <a:lstStyle/>
          <a:p>
            <a:pPr>
              <a:lnSpc>
                <a:spcPct val="123000"/>
              </a:lnSpc>
            </a:pPr>
            <a:endParaRPr lang="zh-CN" altLang="en-US"/>
          </a:p>
          <a:p>
            <a:pPr>
              <a:lnSpc>
                <a:spcPct val="123000"/>
              </a:lnSpc>
            </a:pPr>
            <a:r>
              <a:rPr lang="zh-CN" altLang="en-US"/>
              <a:t>一、平台登录方法</a:t>
            </a:r>
            <a:endParaRPr lang="zh-CN" altLang="en-US"/>
          </a:p>
          <a:p>
            <a:pPr>
              <a:lnSpc>
                <a:spcPct val="123000"/>
              </a:lnSpc>
            </a:pPr>
            <a:r>
              <a:rPr lang="en-US" altLang="zh-CN"/>
              <a:t>              </a:t>
            </a:r>
            <a:r>
              <a:rPr lang="zh-CN" altLang="en-US"/>
              <a:t>二、课程考核方式及形成任务</a:t>
            </a:r>
            <a:endParaRPr lang="zh-CN" altLang="en-US"/>
          </a:p>
          <a:p>
            <a:pPr>
              <a:lnSpc>
                <a:spcPct val="123000"/>
              </a:lnSpc>
            </a:pPr>
            <a:r>
              <a:rPr lang="en-US" altLang="zh-CN"/>
              <a:t>                  </a:t>
            </a:r>
            <a:r>
              <a:rPr lang="zh-CN" altLang="en-US"/>
              <a:t>三、课程讨论区发帖方法及要求</a:t>
            </a:r>
            <a:endParaRPr lang="zh-CN" altLang="en-US"/>
          </a:p>
          <a:p>
            <a:pPr>
              <a:lnSpc>
                <a:spcPct val="123000"/>
              </a:lnSpc>
            </a:pPr>
            <a:r>
              <a:rPr lang="zh-CN" altLang="en-US"/>
              <a:t>四、导学教师</a:t>
            </a:r>
            <a:r>
              <a:rPr lang="zh-CN" altLang="en-US"/>
              <a:t>介绍</a:t>
            </a:r>
            <a:endParaRPr lang="zh-CN" altLang="en-US"/>
          </a:p>
          <a:p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5683250" y="527812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</p:spTree>
    <p:custDataLst>
      <p:tags r:id="rId3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1094740" y="584835"/>
            <a:ext cx="9799320" cy="1223645"/>
          </a:xfrm>
        </p:spPr>
        <p:txBody>
          <a:bodyPr>
            <a:normAutofit fontScale="90000"/>
          </a:bodyPr>
          <a:lstStyle/>
          <a:p>
            <a:r>
              <a:rPr lang="zh-CN" altLang="zh-CN" sz="4000"/>
              <a:t>一，平台登录</a:t>
            </a:r>
            <a:r>
              <a:rPr lang="en-US" altLang="zh-CN" sz="4000"/>
              <a:t> </a:t>
            </a:r>
            <a:r>
              <a:rPr lang="zh-CN" altLang="zh-CN" sz="4000"/>
              <a:t>输入网址https://menhu.pt.ouchn.cn </a:t>
            </a:r>
            <a:endParaRPr lang="zh-CN" altLang="zh-CN" sz="400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 descr="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3765" y="1955165"/>
            <a:ext cx="10804525" cy="449262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" y="1955165"/>
            <a:ext cx="10948035" cy="470789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914400" y="1808480"/>
            <a:ext cx="11210925" cy="4926965"/>
          </a:xfrm>
          <a:prstGeom prst="rect">
            <a:avLst/>
          </a:prstGeom>
        </p:spPr>
      </p:pic>
    </p:spTree>
    <p:custDataLst>
      <p:tags r:id="rId7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1115695" y="203200"/>
            <a:ext cx="9799320" cy="1806575"/>
          </a:xfrm>
        </p:spPr>
        <p:txBody>
          <a:bodyPr>
            <a:normAutofit/>
          </a:bodyPr>
          <a:lstStyle/>
          <a:p>
            <a:r>
              <a:rPr lang="zh-CN" altLang="zh-CN" sz="3600"/>
              <a:t>登陆个人学习平台首页，找到财务管理点击课程名称或者去学习，今入章节目录</a:t>
            </a:r>
            <a:endParaRPr lang="zh-CN" altLang="zh-CN" sz="360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 descr="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9780" y="2143125"/>
            <a:ext cx="11054715" cy="425577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6115" y="2143125"/>
            <a:ext cx="11168380" cy="434149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666115" y="2143125"/>
            <a:ext cx="11198225" cy="4340860"/>
          </a:xfrm>
          <a:prstGeom prst="rect">
            <a:avLst/>
          </a:prstGeom>
        </p:spPr>
      </p:pic>
    </p:spTree>
    <p:custDataLst>
      <p:tags r:id="rId7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1850390" y="425450"/>
            <a:ext cx="9243695" cy="979805"/>
          </a:xfrm>
        </p:spPr>
        <p:txBody>
          <a:bodyPr>
            <a:normAutofit fontScale="90000"/>
          </a:bodyPr>
          <a:lstStyle/>
          <a:p>
            <a:r>
              <a:rPr lang="zh-CN" altLang="zh-CN" sz="4000"/>
              <a:t>二、</a:t>
            </a:r>
            <a:r>
              <a:rPr lang="zh-CN" altLang="en-US" sz="4000">
                <a:sym typeface="+mn-ea"/>
              </a:rPr>
              <a:t>课程考核方式及形成任务</a:t>
            </a:r>
            <a:br>
              <a:rPr lang="zh-CN" altLang="en-US" sz="4000">
                <a:sym typeface="+mn-ea"/>
              </a:rPr>
            </a:br>
            <a:r>
              <a:rPr lang="zh-CN" altLang="zh-CN" sz="4000"/>
              <a:t>点击形考任务</a:t>
            </a:r>
            <a:endParaRPr lang="zh-CN" altLang="zh-CN" sz="400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 descr="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4620" y="1647190"/>
            <a:ext cx="9944100" cy="496252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1314450" y="1647190"/>
            <a:ext cx="10222230" cy="5017135"/>
          </a:xfrm>
          <a:prstGeom prst="rect">
            <a:avLst/>
          </a:prstGeom>
        </p:spPr>
      </p:pic>
    </p:spTree>
    <p:custDataLst>
      <p:tags r:id="rId6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1250950" y="914400"/>
            <a:ext cx="9747250" cy="982345"/>
          </a:xfrm>
        </p:spPr>
        <p:txBody>
          <a:bodyPr>
            <a:normAutofit/>
          </a:bodyPr>
          <a:lstStyle/>
          <a:p>
            <a:r>
              <a:rPr lang="zh-CN" altLang="zh-CN" sz="4000"/>
              <a:t>点击可查看课程考核说明</a:t>
            </a:r>
            <a:endParaRPr lang="zh-CN" altLang="zh-CN" sz="400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1087120" y="2128520"/>
            <a:ext cx="10518140" cy="4223385"/>
          </a:xfrm>
        </p:spPr>
        <p:txBody>
          <a:bodyPr>
            <a:normAutofit fontScale="25000"/>
          </a:bodyPr>
          <a:lstStyle/>
          <a:p>
            <a:pPr algn="just">
              <a:lnSpc>
                <a:spcPct val="250000"/>
              </a:lnSpc>
            </a:pPr>
            <a:r>
              <a:rPr lang="en-US" altLang="zh-CN" sz="4000"/>
              <a:t>     </a:t>
            </a:r>
            <a:r>
              <a:rPr lang="en-US" altLang="zh-CN" sz="7200"/>
              <a:t> </a:t>
            </a:r>
            <a:r>
              <a:rPr lang="zh-CN" altLang="en-US" sz="7200"/>
              <a:t>本课程考核采用形成性考核与终结性考试相结合的方式。形成性考核占课程综合成绩的50%，终结性考试占课程综合成绩的50%。课程考核成绩统一采用百分制，即形成性考核、终结性考试、课程综合成绩均采用百分制。课程综合成绩达到60分及以上（及格），可获得本课程相应学分。形成性考核任务包括计分测试题（4次）、学习活动和学习行为表现的成绩共100分，其中形考任务1-3为客观题，作答完毕之后由系统自动评阅成绩，形考任务4包括客观题和主观题，主观题需要辅导教师评阅成绩。</a:t>
            </a:r>
            <a:endParaRPr lang="zh-CN" altLang="en-US" sz="7200"/>
          </a:p>
          <a:p>
            <a:pPr algn="just">
              <a:lnSpc>
                <a:spcPct val="250000"/>
              </a:lnSpc>
            </a:pPr>
            <a:endParaRPr lang="zh-CN" altLang="en-US" sz="7200"/>
          </a:p>
          <a:p>
            <a:pPr algn="just">
              <a:lnSpc>
                <a:spcPct val="250000"/>
              </a:lnSpc>
            </a:pPr>
            <a:r>
              <a:rPr lang="zh-CN" altLang="en-US" sz="7200"/>
              <a:t>学习活动由学生从1-8章中任选一次活动作答，需要辅导教师评阅。</a:t>
            </a:r>
            <a:endParaRPr lang="zh-CN" altLang="en-US" sz="7200"/>
          </a:p>
          <a:p>
            <a:pPr algn="just">
              <a:lnSpc>
                <a:spcPct val="250000"/>
              </a:lnSpc>
            </a:pPr>
            <a:endParaRPr lang="zh-CN" altLang="en-US" sz="7200"/>
          </a:p>
          <a:p>
            <a:pPr algn="just">
              <a:lnSpc>
                <a:spcPct val="250000"/>
              </a:lnSpc>
            </a:pPr>
            <a:r>
              <a:rPr lang="zh-CN" altLang="en-US" sz="7200"/>
              <a:t>行为表现不需要学生提交作业，由地方辅导老师根据学生的平时行为表现打分。</a:t>
            </a:r>
            <a:endParaRPr lang="zh-CN" altLang="en-US" sz="7200"/>
          </a:p>
        </p:txBody>
      </p:sp>
    </p:spTree>
    <p:custDataLst>
      <p:tags r:id="rId3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2779395" y="262255"/>
            <a:ext cx="7298690" cy="1028065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zh-CN" altLang="zh-CN" sz="4000"/>
              <a:t>点击形考任务，弹出答题页面</a:t>
            </a:r>
            <a:endParaRPr lang="zh-CN" altLang="zh-CN" sz="400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 descr="7.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4075" y="1558925"/>
            <a:ext cx="8129270" cy="1943100"/>
          </a:xfrm>
          <a:prstGeom prst="rect">
            <a:avLst/>
          </a:prstGeom>
        </p:spPr>
      </p:pic>
      <p:pic>
        <p:nvPicPr>
          <p:cNvPr id="5" name="图片 4" descr="7.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10080" y="3560445"/>
            <a:ext cx="8376920" cy="295529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1910080" y="1558925"/>
            <a:ext cx="8491220" cy="19431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1910080" y="3502025"/>
            <a:ext cx="8490585" cy="3356610"/>
          </a:xfrm>
          <a:prstGeom prst="rect">
            <a:avLst/>
          </a:prstGeom>
        </p:spPr>
      </p:pic>
    </p:spTree>
    <p:custDataLst>
      <p:tags r:id="rId9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1962785" y="320040"/>
            <a:ext cx="8745220" cy="835660"/>
          </a:xfrm>
        </p:spPr>
        <p:txBody>
          <a:bodyPr/>
          <a:lstStyle/>
          <a:p>
            <a:r>
              <a:rPr lang="zh-CN" altLang="zh-CN" sz="3600"/>
              <a:t>见如下页面</a:t>
            </a:r>
            <a:endParaRPr lang="zh-CN" altLang="zh-CN" sz="360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 descr="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1235" y="1155700"/>
            <a:ext cx="10478135" cy="5407660"/>
          </a:xfrm>
          <a:prstGeom prst="rect">
            <a:avLst/>
          </a:prstGeom>
        </p:spPr>
      </p:pic>
      <p:pic>
        <p:nvPicPr>
          <p:cNvPr id="100" name="图片 99"/>
          <p:cNvPicPr/>
          <p:nvPr/>
        </p:nvPicPr>
        <p:blipFill>
          <a:blip r:embed="rId4"/>
          <a:stretch>
            <a:fillRect/>
          </a:stretch>
        </p:blipFill>
        <p:spPr>
          <a:xfrm>
            <a:off x="991235" y="1115060"/>
            <a:ext cx="11200130" cy="5742305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5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586105" y="914400"/>
            <a:ext cx="9780270" cy="1266825"/>
          </a:xfrm>
        </p:spPr>
        <p:txBody>
          <a:bodyPr>
            <a:normAutofit/>
          </a:bodyPr>
          <a:lstStyle/>
          <a:p>
            <a:r>
              <a:rPr lang="zh-CN" altLang="zh-CN" sz="3600"/>
              <a:t>完成后点击交卷，大家可以看到得分，</a:t>
            </a:r>
            <a:r>
              <a:rPr lang="zh-CN" altLang="zh-CN" sz="3600">
                <a:sym typeface="+mn-ea"/>
              </a:rPr>
              <a:t>大家以同样的方法完成其他三个形考作业</a:t>
            </a:r>
            <a:endParaRPr lang="zh-CN" altLang="zh-CN" sz="360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 descr="9.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0745" y="2181225"/>
            <a:ext cx="10534015" cy="2117090"/>
          </a:xfrm>
          <a:prstGeom prst="rect">
            <a:avLst/>
          </a:prstGeom>
        </p:spPr>
      </p:pic>
      <p:pic>
        <p:nvPicPr>
          <p:cNvPr id="5" name="图片 4" descr="9.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0745" y="4298315"/>
            <a:ext cx="10534015" cy="186182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880110" y="2181225"/>
            <a:ext cx="10534650" cy="162242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880745" y="3762375"/>
            <a:ext cx="10608945" cy="2933700"/>
          </a:xfrm>
          <a:prstGeom prst="rect">
            <a:avLst/>
          </a:prstGeom>
        </p:spPr>
      </p:pic>
    </p:spTree>
    <p:custDataLst>
      <p:tags r:id="rId9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SHOW_EDIT_AREA_INDICATION" val="1"/>
  <p:tag name="KSO_WM_UNIT_VALUE" val="28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5175_1*a*1"/>
  <p:tag name="KSO_WM_TEMPLATE_CATEGORY" val="custom"/>
  <p:tag name="KSO_WM_TEMPLATE_INDEX" val="20205175"/>
  <p:tag name="KSO_WM_UNIT_LAYERLEVEL" val="1"/>
  <p:tag name="KSO_WM_TAG_VERSION" val="1.0"/>
  <p:tag name="KSO_WM_BEAUTIFY_FLAG" val="#wm#"/>
</p:tagLst>
</file>

<file path=ppt/tags/tag101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SHOW_EDIT_AREA_INDICATION" val="1"/>
  <p:tag name="KSO_WM_UNIT_VALUE" val="111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05175_1*b*1"/>
  <p:tag name="KSO_WM_TEMPLATE_CATEGORY" val="custom"/>
  <p:tag name="KSO_WM_TEMPLATE_INDEX" val="20205175"/>
  <p:tag name="KSO_WM_UNIT_LAYERLEVEL" val="1"/>
  <p:tag name="KSO_WM_TAG_VERSION" val="1.0"/>
  <p:tag name="KSO_WM_BEAUTIFY_FLAG" val="#wm#"/>
</p:tagLst>
</file>

<file path=ppt/tags/tag102.xml><?xml version="1.0" encoding="utf-8"?>
<p:tagLst xmlns:p="http://schemas.openxmlformats.org/presentationml/2006/main">
  <p:tag name="KSO_WM_SLIDE_ID" val="custom20205175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5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03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SHOW_EDIT_AREA_INDICATION" val="1"/>
  <p:tag name="KSO_WM_UNIT_VALUE" val="28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5175_1*a*1"/>
  <p:tag name="KSO_WM_TEMPLATE_CATEGORY" val="custom"/>
  <p:tag name="KSO_WM_TEMPLATE_INDEX" val="20205175"/>
  <p:tag name="KSO_WM_UNIT_LAYERLEVEL" val="1"/>
  <p:tag name="KSO_WM_TAG_VERSION" val="1.0"/>
  <p:tag name="KSO_WM_BEAUTIFY_FLAG" val="#wm#"/>
</p:tagLst>
</file>

<file path=ppt/tags/tag104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SHOW_EDIT_AREA_INDICATION" val="1"/>
  <p:tag name="KSO_WM_UNIT_VALUE" val="111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05175_1*b*1"/>
  <p:tag name="KSO_WM_TEMPLATE_CATEGORY" val="custom"/>
  <p:tag name="KSO_WM_TEMPLATE_INDEX" val="20205175"/>
  <p:tag name="KSO_WM_UNIT_LAYERLEVEL" val="1"/>
  <p:tag name="KSO_WM_TAG_VERSION" val="1.0"/>
  <p:tag name="KSO_WM_BEAUTIFY_FLAG" val="#wm#"/>
</p:tagLst>
</file>

<file path=ppt/tags/tag105.xml><?xml version="1.0" encoding="utf-8"?>
<p:tagLst xmlns:p="http://schemas.openxmlformats.org/presentationml/2006/main">
  <p:tag name="KSO_WM_BEAUTIFY_FLAG" val=""/>
</p:tagLst>
</file>

<file path=ppt/tags/tag106.xml><?xml version="1.0" encoding="utf-8"?>
<p:tagLst xmlns:p="http://schemas.openxmlformats.org/presentationml/2006/main">
  <p:tag name="KSO_WM_SLIDE_ID" val="custom20205175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5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07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SHOW_EDIT_AREA_INDICATION" val="1"/>
  <p:tag name="KSO_WM_UNIT_VALUE" val="28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5175_1*a*1"/>
  <p:tag name="KSO_WM_TEMPLATE_CATEGORY" val="custom"/>
  <p:tag name="KSO_WM_TEMPLATE_INDEX" val="20205175"/>
  <p:tag name="KSO_WM_UNIT_LAYERLEVEL" val="1"/>
  <p:tag name="KSO_WM_TAG_VERSION" val="1.0"/>
  <p:tag name="KSO_WM_BEAUTIFY_FLAG" val="#wm#"/>
</p:tagLst>
</file>

<file path=ppt/tags/tag108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SHOW_EDIT_AREA_INDICATION" val="1"/>
  <p:tag name="KSO_WM_UNIT_VALUE" val="111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05175_1*b*1"/>
  <p:tag name="KSO_WM_TEMPLATE_CATEGORY" val="custom"/>
  <p:tag name="KSO_WM_TEMPLATE_INDEX" val="20205175"/>
  <p:tag name="KSO_WM_UNIT_LAYERLEVEL" val="1"/>
  <p:tag name="KSO_WM_TAG_VERSION" val="1.0"/>
  <p:tag name="KSO_WM_BEAUTIFY_FLAG" val="#wm#"/>
</p:tagLst>
</file>

<file path=ppt/tags/tag109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10.xml><?xml version="1.0" encoding="utf-8"?>
<p:tagLst xmlns:p="http://schemas.openxmlformats.org/presentationml/2006/main">
  <p:tag name="KSO_WM_SLIDE_ID" val="custom20205175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5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11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SHOW_EDIT_AREA_INDICATION" val="1"/>
  <p:tag name="KSO_WM_UNIT_VALUE" val="28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5175_1*a*1"/>
  <p:tag name="KSO_WM_TEMPLATE_CATEGORY" val="custom"/>
  <p:tag name="KSO_WM_TEMPLATE_INDEX" val="20205175"/>
  <p:tag name="KSO_WM_UNIT_LAYERLEVEL" val="1"/>
  <p:tag name="KSO_WM_TAG_VERSION" val="1.0"/>
  <p:tag name="KSO_WM_BEAUTIFY_FLAG" val="#wm#"/>
</p:tagLst>
</file>

<file path=ppt/tags/tag112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SHOW_EDIT_AREA_INDICATION" val="1"/>
  <p:tag name="KSO_WM_UNIT_VALUE" val="111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05175_1*b*1"/>
  <p:tag name="KSO_WM_TEMPLATE_CATEGORY" val="custom"/>
  <p:tag name="KSO_WM_TEMPLATE_INDEX" val="20205175"/>
  <p:tag name="KSO_WM_UNIT_LAYERLEVEL" val="1"/>
  <p:tag name="KSO_WM_TAG_VERSION" val="1.0"/>
  <p:tag name="KSO_WM_BEAUTIFY_FLAG" val="#wm#"/>
</p:tagLst>
</file>

<file path=ppt/tags/tag113.xml><?xml version="1.0" encoding="utf-8"?>
<p:tagLst xmlns:p="http://schemas.openxmlformats.org/presentationml/2006/main">
  <p:tag name="KSO_WM_SLIDE_ID" val="custom20205175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5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14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SHOW_EDIT_AREA_INDICATION" val="1"/>
  <p:tag name="KSO_WM_UNIT_VALUE" val="28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5175_1*a*1"/>
  <p:tag name="KSO_WM_TEMPLATE_CATEGORY" val="custom"/>
  <p:tag name="KSO_WM_TEMPLATE_INDEX" val="20205175"/>
  <p:tag name="KSO_WM_UNIT_LAYERLEVEL" val="1"/>
  <p:tag name="KSO_WM_TAG_VERSION" val="1.0"/>
  <p:tag name="KSO_WM_BEAUTIFY_FLAG" val="#wm#"/>
</p:tagLst>
</file>

<file path=ppt/tags/tag115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SHOW_EDIT_AREA_INDICATION" val="1"/>
  <p:tag name="KSO_WM_UNIT_VALUE" val="111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05175_1*b*1"/>
  <p:tag name="KSO_WM_TEMPLATE_CATEGORY" val="custom"/>
  <p:tag name="KSO_WM_TEMPLATE_INDEX" val="20205175"/>
  <p:tag name="KSO_WM_UNIT_LAYERLEVEL" val="1"/>
  <p:tag name="KSO_WM_TAG_VERSION" val="1.0"/>
  <p:tag name="KSO_WM_BEAUTIFY_FLAG" val="#wm#"/>
</p:tagLst>
</file>

<file path=ppt/tags/tag116.xml><?xml version="1.0" encoding="utf-8"?>
<p:tagLst xmlns:p="http://schemas.openxmlformats.org/presentationml/2006/main">
  <p:tag name="KSO_WM_SLIDE_ID" val="custom20205175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5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17.xml><?xml version="1.0" encoding="utf-8"?>
<p:tagLst xmlns:p="http://schemas.openxmlformats.org/presentationml/2006/main">
  <p:tag name="COMMONDATA" val="eyJoZGlkIjoiMjRiMDIwODMyZDQ0OWVlNWUyZjIwMjgxN2QyOTg3NzQifQ=="/>
  <p:tag name="KSO_WPP_MARK_KEY" val="1f408339-85d0-4a71-8a1a-73cb6f4c7808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5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5"/>
</p:tagLst>
</file>

<file path=ppt/tags/tag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5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175"/>
  <p:tag name="KSO_WM_TEMPLATE_MASTER_TYPE" val="0"/>
  <p:tag name="KSO_WM_TEMPLATE_COLOR_TYPE" val="1"/>
  <p:tag name="KSO_WM_UNIT_SHOW_EDIT_AREA_INDICATION" val="1"/>
</p:tagLst>
</file>

<file path=ppt/tags/tag66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SHOW_EDIT_AREA_INDICATION" val="1"/>
  <p:tag name="KSO_WM_UNIT_VALUE" val="28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5175_1*a*1"/>
  <p:tag name="KSO_WM_TEMPLATE_CATEGORY" val="custom"/>
  <p:tag name="KSO_WM_TEMPLATE_INDEX" val="20205175"/>
  <p:tag name="KSO_WM_UNIT_LAYERLEVEL" val="1"/>
  <p:tag name="KSO_WM_TAG_VERSION" val="1.0"/>
  <p:tag name="KSO_WM_BEAUTIFY_FLAG" val="#wm#"/>
</p:tagLst>
</file>

<file path=ppt/tags/tag67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SHOW_EDIT_AREA_INDICATION" val="1"/>
  <p:tag name="KSO_WM_UNIT_VALUE" val="111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05175_1*b*1"/>
  <p:tag name="KSO_WM_TEMPLATE_CATEGORY" val="custom"/>
  <p:tag name="KSO_WM_TEMPLATE_INDEX" val="20205175"/>
  <p:tag name="KSO_WM_UNIT_LAYERLEVEL" val="1"/>
  <p:tag name="KSO_WM_TAG_VERSION" val="1.0"/>
  <p:tag name="KSO_WM_BEAUTIFY_FLAG" val="#wm#"/>
</p:tagLst>
</file>

<file path=ppt/tags/tag68.xml><?xml version="1.0" encoding="utf-8"?>
<p:tagLst xmlns:p="http://schemas.openxmlformats.org/presentationml/2006/main">
  <p:tag name="KSO_WM_SLIDE_ID" val="custom20205175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5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9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SHOW_EDIT_AREA_INDICATION" val="1"/>
  <p:tag name="KSO_WM_UNIT_VALUE" val="28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5175_1*a*1"/>
  <p:tag name="KSO_WM_TEMPLATE_CATEGORY" val="custom"/>
  <p:tag name="KSO_WM_TEMPLATE_INDEX" val="20205175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SHOW_EDIT_AREA_INDICATION" val="1"/>
  <p:tag name="KSO_WM_UNIT_VALUE" val="111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05175_1*b*1"/>
  <p:tag name="KSO_WM_TEMPLATE_CATEGORY" val="custom"/>
  <p:tag name="KSO_WM_TEMPLATE_INDEX" val="20205175"/>
  <p:tag name="KSO_WM_UNIT_LAYERLEVEL" val="1"/>
  <p:tag name="KSO_WM_TAG_VERSION" val="1.0"/>
  <p:tag name="KSO_WM_BEAUTIFY_FLAG" val="#wm#"/>
</p:tagLst>
</file>

<file path=ppt/tags/tag71.xml><?xml version="1.0" encoding="utf-8"?>
<p:tagLst xmlns:p="http://schemas.openxmlformats.org/presentationml/2006/main">
  <p:tag name="KSO_WM_SLIDE_ID" val="custom20205175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5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72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SHOW_EDIT_AREA_INDICATION" val="1"/>
  <p:tag name="KSO_WM_UNIT_VALUE" val="28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5175_1*a*1"/>
  <p:tag name="KSO_WM_TEMPLATE_CATEGORY" val="custom"/>
  <p:tag name="KSO_WM_TEMPLATE_INDEX" val="20205175"/>
  <p:tag name="KSO_WM_UNIT_LAYERLEVEL" val="1"/>
  <p:tag name="KSO_WM_TAG_VERSION" val="1.0"/>
  <p:tag name="KSO_WM_BEAUTIFY_FLAG" val="#wm#"/>
</p:tagLst>
</file>

<file path=ppt/tags/tag73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SHOW_EDIT_AREA_INDICATION" val="1"/>
  <p:tag name="KSO_WM_UNIT_VALUE" val="111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05175_1*b*1"/>
  <p:tag name="KSO_WM_TEMPLATE_CATEGORY" val="custom"/>
  <p:tag name="KSO_WM_TEMPLATE_INDEX" val="20205175"/>
  <p:tag name="KSO_WM_UNIT_LAYERLEVEL" val="1"/>
  <p:tag name="KSO_WM_TAG_VERSION" val="1.0"/>
  <p:tag name="KSO_WM_BEAUTIFY_FLAG" val="#wm#"/>
</p:tagLst>
</file>

<file path=ppt/tags/tag74.xml><?xml version="1.0" encoding="utf-8"?>
<p:tagLst xmlns:p="http://schemas.openxmlformats.org/presentationml/2006/main">
  <p:tag name="KSO_WM_BEAUTIFY_FLAG" val=""/>
</p:tagLst>
</file>

<file path=ppt/tags/tag75.xml><?xml version="1.0" encoding="utf-8"?>
<p:tagLst xmlns:p="http://schemas.openxmlformats.org/presentationml/2006/main">
  <p:tag name="KSO_WM_SLIDE_ID" val="custom20205175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5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76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SHOW_EDIT_AREA_INDICATION" val="1"/>
  <p:tag name="KSO_WM_UNIT_VALUE" val="28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5175_1*a*1"/>
  <p:tag name="KSO_WM_TEMPLATE_CATEGORY" val="custom"/>
  <p:tag name="KSO_WM_TEMPLATE_INDEX" val="20205175"/>
  <p:tag name="KSO_WM_UNIT_LAYERLEVEL" val="1"/>
  <p:tag name="KSO_WM_TAG_VERSION" val="1.0"/>
  <p:tag name="KSO_WM_BEAUTIFY_FLAG" val="#wm#"/>
</p:tagLst>
</file>

<file path=ppt/tags/tag77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SHOW_EDIT_AREA_INDICATION" val="1"/>
  <p:tag name="KSO_WM_UNIT_VALUE" val="111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05175_1*b*1"/>
  <p:tag name="KSO_WM_TEMPLATE_CATEGORY" val="custom"/>
  <p:tag name="KSO_WM_TEMPLATE_INDEX" val="20205175"/>
  <p:tag name="KSO_WM_UNIT_LAYERLEVEL" val="1"/>
  <p:tag name="KSO_WM_TAG_VERSION" val="1.0"/>
  <p:tag name="KSO_WM_BEAUTIFY_FLAG" val="#wm#"/>
</p:tagLst>
</file>

<file path=ppt/tags/tag78.xml><?xml version="1.0" encoding="utf-8"?>
<p:tagLst xmlns:p="http://schemas.openxmlformats.org/presentationml/2006/main">
  <p:tag name="KSO_WM_BEAUTIFY_FLAG" val=""/>
</p:tagLst>
</file>

<file path=ppt/tags/tag79.xml><?xml version="1.0" encoding="utf-8"?>
<p:tagLst xmlns:p="http://schemas.openxmlformats.org/presentationml/2006/main">
  <p:tag name="KSO_WM_SLIDE_ID" val="custom20205175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5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SHOW_EDIT_AREA_INDICATION" val="1"/>
  <p:tag name="KSO_WM_UNIT_VALUE" val="28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5175_1*a*1"/>
  <p:tag name="KSO_WM_TEMPLATE_CATEGORY" val="custom"/>
  <p:tag name="KSO_WM_TEMPLATE_INDEX" val="20205175"/>
  <p:tag name="KSO_WM_UNIT_LAYERLEVEL" val="1"/>
  <p:tag name="KSO_WM_TAG_VERSION" val="1.0"/>
  <p:tag name="KSO_WM_BEAUTIFY_FLAG" val="#wm#"/>
</p:tagLst>
</file>

<file path=ppt/tags/tag81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SHOW_EDIT_AREA_INDICATION" val="1"/>
  <p:tag name="KSO_WM_UNIT_VALUE" val="111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05175_1*b*1"/>
  <p:tag name="KSO_WM_TEMPLATE_CATEGORY" val="custom"/>
  <p:tag name="KSO_WM_TEMPLATE_INDEX" val="20205175"/>
  <p:tag name="KSO_WM_UNIT_LAYERLEVEL" val="1"/>
  <p:tag name="KSO_WM_TAG_VERSION" val="1.0"/>
  <p:tag name="KSO_WM_BEAUTIFY_FLAG" val="#wm#"/>
</p:tagLst>
</file>

<file path=ppt/tags/tag82.xml><?xml version="1.0" encoding="utf-8"?>
<p:tagLst xmlns:p="http://schemas.openxmlformats.org/presentationml/2006/main">
  <p:tag name="KSO_WM_BEAUTIFY_FLAG" val=""/>
</p:tagLst>
</file>

<file path=ppt/tags/tag83.xml><?xml version="1.0" encoding="utf-8"?>
<p:tagLst xmlns:p="http://schemas.openxmlformats.org/presentationml/2006/main">
  <p:tag name="KSO_WM_SLIDE_ID" val="custom20205175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5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84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SHOW_EDIT_AREA_INDICATION" val="1"/>
  <p:tag name="KSO_WM_UNIT_VALUE" val="28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5175_1*a*1"/>
  <p:tag name="KSO_WM_TEMPLATE_CATEGORY" val="custom"/>
  <p:tag name="KSO_WM_TEMPLATE_INDEX" val="20205175"/>
  <p:tag name="KSO_WM_UNIT_LAYERLEVEL" val="1"/>
  <p:tag name="KSO_WM_TAG_VERSION" val="1.0"/>
  <p:tag name="KSO_WM_BEAUTIFY_FLAG" val="#wm#"/>
</p:tagLst>
</file>

<file path=ppt/tags/tag85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SHOW_EDIT_AREA_INDICATION" val="1"/>
  <p:tag name="KSO_WM_UNIT_VALUE" val="111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05175_1*b*1"/>
  <p:tag name="KSO_WM_TEMPLATE_CATEGORY" val="custom"/>
  <p:tag name="KSO_WM_TEMPLATE_INDEX" val="20205175"/>
  <p:tag name="KSO_WM_UNIT_LAYERLEVEL" val="1"/>
  <p:tag name="KSO_WM_TAG_VERSION" val="1.0"/>
  <p:tag name="KSO_WM_BEAUTIFY_FLAG" val="#wm#"/>
</p:tagLst>
</file>

<file path=ppt/tags/tag86.xml><?xml version="1.0" encoding="utf-8"?>
<p:tagLst xmlns:p="http://schemas.openxmlformats.org/presentationml/2006/main">
  <p:tag name="KSO_WM_SLIDE_ID" val="custom20205175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5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87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SHOW_EDIT_AREA_INDICATION" val="1"/>
  <p:tag name="KSO_WM_UNIT_VALUE" val="28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5175_1*a*1"/>
  <p:tag name="KSO_WM_TEMPLATE_CATEGORY" val="custom"/>
  <p:tag name="KSO_WM_TEMPLATE_INDEX" val="20205175"/>
  <p:tag name="KSO_WM_UNIT_LAYERLEVEL" val="1"/>
  <p:tag name="KSO_WM_TAG_VERSION" val="1.0"/>
  <p:tag name="KSO_WM_BEAUTIFY_FLAG" val="#wm#"/>
</p:tagLst>
</file>

<file path=ppt/tags/tag88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SHOW_EDIT_AREA_INDICATION" val="1"/>
  <p:tag name="KSO_WM_UNIT_VALUE" val="111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05175_1*b*1"/>
  <p:tag name="KSO_WM_TEMPLATE_CATEGORY" val="custom"/>
  <p:tag name="KSO_WM_TEMPLATE_INDEX" val="20205175"/>
  <p:tag name="KSO_WM_UNIT_LAYERLEVEL" val="1"/>
  <p:tag name="KSO_WM_TAG_VERSION" val="1.0"/>
  <p:tag name="KSO_WM_BEAUTIFY_FLAG" val="#wm#"/>
</p:tagLst>
</file>

<file path=ppt/tags/tag89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BEAUTIFY_FLAG" val=""/>
</p:tagLst>
</file>

<file path=ppt/tags/tag91.xml><?xml version="1.0" encoding="utf-8"?>
<p:tagLst xmlns:p="http://schemas.openxmlformats.org/presentationml/2006/main">
  <p:tag name="KSO_WM_SLIDE_ID" val="custom20205175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5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92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SHOW_EDIT_AREA_INDICATION" val="1"/>
  <p:tag name="KSO_WM_UNIT_VALUE" val="28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5175_1*a*1"/>
  <p:tag name="KSO_WM_TEMPLATE_CATEGORY" val="custom"/>
  <p:tag name="KSO_WM_TEMPLATE_INDEX" val="20205175"/>
  <p:tag name="KSO_WM_UNIT_LAYERLEVEL" val="1"/>
  <p:tag name="KSO_WM_TAG_VERSION" val="1.0"/>
  <p:tag name="KSO_WM_BEAUTIFY_FLAG" val="#wm#"/>
</p:tagLst>
</file>

<file path=ppt/tags/tag93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SHOW_EDIT_AREA_INDICATION" val="1"/>
  <p:tag name="KSO_WM_UNIT_VALUE" val="111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05175_1*b*1"/>
  <p:tag name="KSO_WM_TEMPLATE_CATEGORY" val="custom"/>
  <p:tag name="KSO_WM_TEMPLATE_INDEX" val="20205175"/>
  <p:tag name="KSO_WM_UNIT_LAYERLEVEL" val="1"/>
  <p:tag name="KSO_WM_TAG_VERSION" val="1.0"/>
  <p:tag name="KSO_WM_BEAUTIFY_FLAG" val="#wm#"/>
</p:tagLst>
</file>

<file path=ppt/tags/tag94.xml><?xml version="1.0" encoding="utf-8"?>
<p:tagLst xmlns:p="http://schemas.openxmlformats.org/presentationml/2006/main">
  <p:tag name="KSO_WM_SLIDE_ID" val="custom20205175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5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95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SHOW_EDIT_AREA_INDICATION" val="1"/>
  <p:tag name="KSO_WM_UNIT_VALUE" val="28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5175_1*a*1"/>
  <p:tag name="KSO_WM_TEMPLATE_CATEGORY" val="custom"/>
  <p:tag name="KSO_WM_TEMPLATE_INDEX" val="20205175"/>
  <p:tag name="KSO_WM_UNIT_LAYERLEVEL" val="1"/>
  <p:tag name="KSO_WM_TAG_VERSION" val="1.0"/>
  <p:tag name="KSO_WM_BEAUTIFY_FLAG" val="#wm#"/>
</p:tagLst>
</file>

<file path=ppt/tags/tag96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SHOW_EDIT_AREA_INDICATION" val="1"/>
  <p:tag name="KSO_WM_UNIT_VALUE" val="111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05175_1*b*1"/>
  <p:tag name="KSO_WM_TEMPLATE_CATEGORY" val="custom"/>
  <p:tag name="KSO_WM_TEMPLATE_INDEX" val="20205175"/>
  <p:tag name="KSO_WM_UNIT_LAYERLEVEL" val="1"/>
  <p:tag name="KSO_WM_TAG_VERSION" val="1.0"/>
  <p:tag name="KSO_WM_BEAUTIFY_FLAG" val="#wm#"/>
</p:tagLst>
</file>

<file path=ppt/tags/tag97.xml><?xml version="1.0" encoding="utf-8"?>
<p:tagLst xmlns:p="http://schemas.openxmlformats.org/presentationml/2006/main">
  <p:tag name="KSO_WM_BEAUTIFY_FLAG" val=""/>
</p:tagLst>
</file>

<file path=ppt/tags/tag98.xml><?xml version="1.0" encoding="utf-8"?>
<p:tagLst xmlns:p="http://schemas.openxmlformats.org/presentationml/2006/main">
  <p:tag name="KSO_WM_BEAUTIFY_FLAG" val=""/>
</p:tagLst>
</file>

<file path=ppt/tags/tag99.xml><?xml version="1.0" encoding="utf-8"?>
<p:tagLst xmlns:p="http://schemas.openxmlformats.org/presentationml/2006/main">
  <p:tag name="KSO_WM_SLIDE_ID" val="custom20205175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5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heme/theme1.xml><?xml version="1.0" encoding="utf-8"?>
<a:theme xmlns:a="http://schemas.openxmlformats.org/drawingml/2006/main" name="Office 主题​​">
  <a:themeElements>
    <a:clrScheme name="空白演示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892</Words>
  <Application>WPS 演示</Application>
  <PresentationFormat>宽屏</PresentationFormat>
  <Paragraphs>56</Paragraphs>
  <Slides>14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2" baseType="lpstr">
      <vt:lpstr>Arial</vt:lpstr>
      <vt:lpstr>宋体</vt:lpstr>
      <vt:lpstr>Wingdings</vt:lpstr>
      <vt:lpstr>Wingdings</vt:lpstr>
      <vt:lpstr>微软雅黑</vt:lpstr>
      <vt:lpstr>Arial Unicode MS</vt:lpstr>
      <vt:lpstr>Calibri</vt:lpstr>
      <vt:lpstr>Office 主题​​</vt:lpstr>
      <vt:lpstr>02312《财务管理》 导学方案</vt:lpstr>
      <vt:lpstr>目   录</vt:lpstr>
      <vt:lpstr>一，平台登录 输入网址https://menhu.pt.ouchn.cn </vt:lpstr>
      <vt:lpstr>登陆个人学习平台首页，找到财务管理点击课程名称或者去学习，今入章节目录</vt:lpstr>
      <vt:lpstr>二、课程考核方式及形成任务 点击形考任务</vt:lpstr>
      <vt:lpstr>点击可查看课程考核说明</vt:lpstr>
      <vt:lpstr>点击形考任务，弹出答题页面</vt:lpstr>
      <vt:lpstr>见如下页面</vt:lpstr>
      <vt:lpstr>完成后点击交卷，大家可以看到得分，大家以同样的方法完成其他三个形考作业</vt:lpstr>
      <vt:lpstr>学习活动由学生从1-8章中任选一次活动作答（进行发帖）</vt:lpstr>
      <vt:lpstr>登陆分校官网http://www.ylrtvu.net.cn  点击“导学助学”，输入课程ID号或课程名称查找“导学方案”和“参考答案”</vt:lpstr>
      <vt:lpstr>三、课程讨论区发帖方法及要求 论坛发帖方法：进入课程—点击“讨论”，点击非实时答疑讨论区发帖</vt:lpstr>
      <vt:lpstr>点击“发表帖子”输入标题和内容，最后点击“保存”即可</vt:lpstr>
      <vt:lpstr>预祝大家顺利完成学业!!!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/>
  <cp:lastModifiedBy>86183</cp:lastModifiedBy>
  <cp:revision>234</cp:revision>
  <dcterms:created xsi:type="dcterms:W3CDTF">2019-06-19T02:08:00Z</dcterms:created>
  <dcterms:modified xsi:type="dcterms:W3CDTF">2023-05-08T06:30:47Z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2052-11.1.0.14036</vt:lpwstr>
  </property>
  <property fmtid="{D5CDD505-2E9C-101B-9397-08002B2CF9AE}" pid="3" name="ICV">
    <vt:lpwstr>710D181904E3462891A835B00E48DCF8_13</vt:lpwstr>
  </property>
</Properties>
</file>