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84" r:id="rId3"/>
    <p:sldId id="285" r:id="rId4"/>
    <p:sldId id="286" r:id="rId5"/>
    <p:sldId id="288" r:id="rId6"/>
    <p:sldId id="289" r:id="rId7"/>
    <p:sldId id="290" r:id="rId8"/>
    <p:sldId id="291" r:id="rId9"/>
    <p:sldId id="292" r:id="rId10"/>
    <p:sldId id="293" r:id="rId11"/>
    <p:sldId id="294" r:id="rId12"/>
    <p:sldId id="295" r:id="rId13"/>
    <p:sldId id="298" r:id="rId14"/>
    <p:sldId id="299" r:id="rId15"/>
    <p:sldId id="302" r:id="rId16"/>
    <p:sldId id="304" r:id="rId17"/>
    <p:sldId id="305" r:id="rId18"/>
    <p:sldId id="307" r:id="rId19"/>
    <p:sldId id="308" r:id="rId20"/>
    <p:sldId id="309" r:id="rId21"/>
    <p:sldId id="310" r:id="rId22"/>
    <p:sldId id="311" r:id="rId23"/>
    <p:sldId id="296" r:id="rId24"/>
  </p:sldIdLst>
  <p:sldSz cx="12192000" cy="6858000"/>
  <p:notesSz cx="6858000" cy="9144000"/>
  <p:custDataLst>
    <p:tags r:id="rId26"/>
  </p:custDataLst>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B9D2"/>
    <a:srgbClr val="376092"/>
    <a:srgbClr val="604A7B"/>
    <a:srgbClr val="77933C"/>
    <a:srgbClr val="C0504D"/>
    <a:srgbClr val="006666"/>
    <a:srgbClr val="FF51AA"/>
    <a:srgbClr val="E13303"/>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09" autoAdjust="0"/>
    <p:restoredTop sz="94660"/>
  </p:normalViewPr>
  <p:slideViewPr>
    <p:cSldViewPr snapToGrid="0">
      <p:cViewPr varScale="1">
        <p:scale>
          <a:sx n="85" d="100"/>
          <a:sy n="85" d="100"/>
        </p:scale>
        <p:origin x="-331" y="-72"/>
      </p:cViewPr>
      <p:guideLst>
        <p:guide orient="horz" pos="1869"/>
        <p:guide pos="384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426F09E7-172B-456A-8F6A-CD53CF155B6A}" type="datetimeFigureOut">
              <a:rPr lang="zh-CN" altLang="en-US"/>
              <a:pPr>
                <a:defRPr/>
              </a:pPr>
              <a:t>2022/11/7 Monday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40A47F93-F0C0-412A-A002-94798589CE41}"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9C69A947-EACC-4C05-991C-2D3BBD940ABC}" type="datetimeFigureOut">
              <a:rPr lang="zh-CN" altLang="en-US"/>
              <a:pPr>
                <a:defRPr/>
              </a:pPr>
              <a:t>2022/11/7 Monday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F0AE5B7-4C0E-491B-904E-61F8A128379E}"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D8E3CEA8-AAF2-49F9-8B09-66AF1767FCDB}" type="datetimeFigureOut">
              <a:rPr lang="zh-CN" altLang="en-US"/>
              <a:pPr>
                <a:defRPr/>
              </a:pPr>
              <a:t>2022/11/7 Monday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7C87785-A21B-4C00-B733-3C3A33CF489C}"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EA12E2A-ED9C-4734-B05E-22DF4363BCF2}" type="datetimeFigureOut">
              <a:rPr lang="zh-CN" altLang="en-US"/>
              <a:pPr>
                <a:defRPr/>
              </a:pPr>
              <a:t>2022/11/7 Monday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F5AA8CD-14BA-4F03-9D84-508316B55291}"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2C6EE3E9-0111-4EEC-9606-9DAC4D553A0A}" type="datetimeFigureOut">
              <a:rPr lang="zh-CN" altLang="en-US"/>
              <a:pPr>
                <a:defRPr/>
              </a:pPr>
              <a:t>2022/11/7 Monday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F3AB706-106E-4817-AD97-50BC3073D2CA}"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8E6AA535-83B1-46C6-983F-C464EEA8F1BB}" type="datetimeFigureOut">
              <a:rPr lang="zh-CN" altLang="en-US"/>
              <a:pPr>
                <a:defRPr/>
              </a:pPr>
              <a:t>2022/11/7 Monday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B1445D4-271D-4411-8E6B-60AD018AA3B4}"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97636BB8-824A-4A51-9F92-513158352E87}" type="datetimeFigureOut">
              <a:rPr lang="zh-CN" altLang="en-US"/>
              <a:pPr>
                <a:defRPr/>
              </a:pPr>
              <a:t>2022/11/7 Monday</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114A15C-74C5-4C90-BBF6-F3A51F626E14}"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C0893D75-BE68-4652-BD0A-1D714B57067D}" type="datetimeFigureOut">
              <a:rPr lang="zh-CN" altLang="en-US"/>
              <a:pPr>
                <a:defRPr/>
              </a:pPr>
              <a:t>2022/11/7 Monday</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53CAB686-2771-4F04-9C30-4C6B66DDEC7C}"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7CC42AD6-64EA-47E4-A4AA-179D71036E0F}" type="datetimeFigureOut">
              <a:rPr lang="zh-CN" altLang="en-US"/>
              <a:pPr>
                <a:defRPr/>
              </a:pPr>
              <a:t>2022/11/7 Monday</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F90A3B07-08FB-4D7C-8593-92CC9C3039AC}"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306C5893-FFF7-4909-B604-C5562AF714E8}" type="datetimeFigureOut">
              <a:rPr lang="zh-CN" altLang="en-US"/>
              <a:pPr>
                <a:defRPr/>
              </a:pPr>
              <a:t>2022/11/7 Monday</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7849F1E6-27C2-4401-8FFA-68B052B7F1CE}"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EB25E8DD-D600-4DD2-812E-15F3746AB0B3}" type="datetimeFigureOut">
              <a:rPr lang="zh-CN" altLang="en-US"/>
              <a:pPr>
                <a:defRPr/>
              </a:pPr>
              <a:t>2022/11/7 Monday</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2AAD155-0A6B-484B-913C-B1C03D90BB50}"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89AB084A-054C-45B7-AB23-985F2FA4A6E8}" type="datetimeFigureOut">
              <a:rPr lang="zh-CN" altLang="en-US"/>
              <a:pPr>
                <a:defRPr/>
              </a:pPr>
              <a:t>2022/11/7 Monday</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AC4C107-4CF7-4A47-BBD2-C8EB22085AA2}"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C24E16C9-328B-4331-8DE7-3058A92E5C4F}" type="datetimeFigureOut">
              <a:rPr lang="zh-CN" altLang="en-US"/>
              <a:pPr>
                <a:defRPr/>
              </a:pPr>
              <a:t>2022/11/7 Monday</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28B8494E-E0F9-414F-8978-C800B1260D47}"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ea typeface="宋体" charset="-122"/>
        </a:defRPr>
      </a:lvl2pPr>
      <a:lvl3pPr algn="l" rtl="0" eaLnBrk="0" fontAlgn="base" hangingPunct="0">
        <a:lnSpc>
          <a:spcPct val="90000"/>
        </a:lnSpc>
        <a:spcBef>
          <a:spcPct val="0"/>
        </a:spcBef>
        <a:spcAft>
          <a:spcPct val="0"/>
        </a:spcAft>
        <a:defRPr sz="4400">
          <a:solidFill>
            <a:schemeClr val="tx1"/>
          </a:solidFill>
          <a:latin typeface="Calibri Light"/>
          <a:ea typeface="宋体" charset="-122"/>
        </a:defRPr>
      </a:lvl3pPr>
      <a:lvl4pPr algn="l" rtl="0" eaLnBrk="0" fontAlgn="base" hangingPunct="0">
        <a:lnSpc>
          <a:spcPct val="90000"/>
        </a:lnSpc>
        <a:spcBef>
          <a:spcPct val="0"/>
        </a:spcBef>
        <a:spcAft>
          <a:spcPct val="0"/>
        </a:spcAft>
        <a:defRPr sz="4400">
          <a:solidFill>
            <a:schemeClr val="tx1"/>
          </a:solidFill>
          <a:latin typeface="Calibri Light"/>
          <a:ea typeface="宋体" charset="-122"/>
        </a:defRPr>
      </a:lvl4pPr>
      <a:lvl5pPr algn="l" rtl="0" eaLnBrk="0" fontAlgn="base" hangingPunct="0">
        <a:lnSpc>
          <a:spcPct val="90000"/>
        </a:lnSpc>
        <a:spcBef>
          <a:spcPct val="0"/>
        </a:spcBef>
        <a:spcAft>
          <a:spcPct val="0"/>
        </a:spcAft>
        <a:defRPr sz="4400">
          <a:solidFill>
            <a:schemeClr val="tx1"/>
          </a:solidFill>
          <a:latin typeface="Calibri Light"/>
          <a:ea typeface="宋体" charset="-122"/>
        </a:defRPr>
      </a:lvl5pPr>
      <a:lvl6pPr marL="457200" algn="l" rtl="0" fontAlgn="base">
        <a:lnSpc>
          <a:spcPct val="90000"/>
        </a:lnSpc>
        <a:spcBef>
          <a:spcPct val="0"/>
        </a:spcBef>
        <a:spcAft>
          <a:spcPct val="0"/>
        </a:spcAft>
        <a:defRPr sz="4400">
          <a:solidFill>
            <a:schemeClr val="tx1"/>
          </a:solidFill>
          <a:latin typeface="Calibri Light"/>
          <a:ea typeface="宋体" charset="-122"/>
        </a:defRPr>
      </a:lvl6pPr>
      <a:lvl7pPr marL="914400" algn="l" rtl="0" fontAlgn="base">
        <a:lnSpc>
          <a:spcPct val="90000"/>
        </a:lnSpc>
        <a:spcBef>
          <a:spcPct val="0"/>
        </a:spcBef>
        <a:spcAft>
          <a:spcPct val="0"/>
        </a:spcAft>
        <a:defRPr sz="4400">
          <a:solidFill>
            <a:schemeClr val="tx1"/>
          </a:solidFill>
          <a:latin typeface="Calibri Light"/>
          <a:ea typeface="宋体" charset="-122"/>
        </a:defRPr>
      </a:lvl7pPr>
      <a:lvl8pPr marL="1371600" algn="l" rtl="0" fontAlgn="base">
        <a:lnSpc>
          <a:spcPct val="90000"/>
        </a:lnSpc>
        <a:spcBef>
          <a:spcPct val="0"/>
        </a:spcBef>
        <a:spcAft>
          <a:spcPct val="0"/>
        </a:spcAft>
        <a:defRPr sz="4400">
          <a:solidFill>
            <a:schemeClr val="tx1"/>
          </a:solidFill>
          <a:latin typeface="Calibri Light"/>
          <a:ea typeface="宋体" charset="-122"/>
        </a:defRPr>
      </a:lvl8pPr>
      <a:lvl9pPr marL="1828800" algn="l" rtl="0" fontAlgn="base">
        <a:lnSpc>
          <a:spcPct val="90000"/>
        </a:lnSpc>
        <a:spcBef>
          <a:spcPct val="0"/>
        </a:spcBef>
        <a:spcAft>
          <a:spcPct val="0"/>
        </a:spcAft>
        <a:defRPr sz="4400">
          <a:solidFill>
            <a:schemeClr val="tx1"/>
          </a:solidFill>
          <a:latin typeface="Calibri Light"/>
          <a:ea typeface="宋体" charset="-122"/>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one.ouchn.cn/"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hanxi3.ouchn.cn/course/view.php?id=3886"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文本框 6"/>
          <p:cNvSpPr txBox="1">
            <a:spLocks noChangeArrowheads="1"/>
          </p:cNvSpPr>
          <p:nvPr/>
        </p:nvSpPr>
        <p:spPr bwMode="auto">
          <a:xfrm>
            <a:off x="985838" y="2476500"/>
            <a:ext cx="9886950" cy="2584450"/>
          </a:xfrm>
          <a:prstGeom prst="rect">
            <a:avLst/>
          </a:prstGeom>
          <a:noFill/>
          <a:ln w="9525">
            <a:noFill/>
            <a:miter lim="800000"/>
            <a:headEnd/>
            <a:tailEnd/>
          </a:ln>
        </p:spPr>
        <p:txBody>
          <a:bodyPr>
            <a:spAutoFit/>
          </a:bodyPr>
          <a:lstStyle/>
          <a:p>
            <a:pPr algn="ctr">
              <a:lnSpc>
                <a:spcPct val="150000"/>
              </a:lnSpc>
            </a:pPr>
            <a:r>
              <a:rPr lang="zh-CN" altLang="en-US" sz="6000" b="1">
                <a:solidFill>
                  <a:srgbClr val="464646"/>
                </a:solidFill>
                <a:latin typeface="微软雅黑" pitchFamily="34" charset="-122"/>
                <a:ea typeface="微软雅黑" pitchFamily="34" charset="-122"/>
              </a:rPr>
              <a:t> 数据库基础与应用</a:t>
            </a:r>
            <a:endParaRPr lang="en-US" altLang="zh-CN" sz="6000" b="1">
              <a:solidFill>
                <a:srgbClr val="464646"/>
              </a:solidFill>
              <a:latin typeface="微软雅黑" pitchFamily="34" charset="-122"/>
              <a:ea typeface="微软雅黑" pitchFamily="34" charset="-122"/>
            </a:endParaRPr>
          </a:p>
          <a:p>
            <a:pPr algn="ctr">
              <a:lnSpc>
                <a:spcPct val="150000"/>
              </a:lnSpc>
            </a:pPr>
            <a:r>
              <a:rPr lang="zh-CN" altLang="en-US" sz="4400" b="1">
                <a:solidFill>
                  <a:srgbClr val="464646"/>
                </a:solidFill>
                <a:latin typeface="微软雅黑" pitchFamily="34" charset="-122"/>
                <a:ea typeface="微软雅黑" pitchFamily="34" charset="-122"/>
              </a:rPr>
              <a:t>网络课程导学</a:t>
            </a:r>
          </a:p>
        </p:txBody>
      </p:sp>
      <p:sp>
        <p:nvSpPr>
          <p:cNvPr id="8" name="文本框 7"/>
          <p:cNvSpPr txBox="1"/>
          <p:nvPr/>
        </p:nvSpPr>
        <p:spPr>
          <a:xfrm>
            <a:off x="3976688" y="5718175"/>
            <a:ext cx="4238625" cy="457200"/>
          </a:xfrm>
          <a:prstGeom prst="rect">
            <a:avLst/>
          </a:prstGeom>
          <a:solidFill>
            <a:schemeClr val="accent4">
              <a:lumMod val="75000"/>
            </a:schemeClr>
          </a:solidFill>
        </p:spPr>
        <p:txBody>
          <a:bodyPr>
            <a:spAutoFit/>
          </a:bodyPr>
          <a:lstStyle/>
          <a:p>
            <a:pPr>
              <a:defRPr/>
            </a:pPr>
            <a:r>
              <a:rPr lang="zh-CN" altLang="en-US" sz="2400">
                <a:solidFill>
                  <a:schemeClr val="bg1"/>
                </a:solidFill>
                <a:latin typeface="微软雅黑" pitchFamily="34" charset="-122"/>
                <a:ea typeface="微软雅黑" pitchFamily="34" charset="-122"/>
              </a:rPr>
              <a:t>        主持教师：秦宁宁</a:t>
            </a:r>
            <a:r>
              <a:rPr lang="en-US" altLang="zh-CN" sz="2400">
                <a:solidFill>
                  <a:schemeClr val="bg1"/>
                </a:solidFill>
                <a:latin typeface="微软雅黑" pitchFamily="34" charset="-122"/>
                <a:ea typeface="微软雅黑" pitchFamily="34" charset="-122"/>
              </a:rPr>
              <a:t> </a:t>
            </a:r>
          </a:p>
        </p:txBody>
      </p:sp>
      <p:pic>
        <p:nvPicPr>
          <p:cNvPr id="14339" name="Picture 2"/>
          <p:cNvPicPr>
            <a:picLocks noChangeAspect="1" noChangeArrowheads="1"/>
          </p:cNvPicPr>
          <p:nvPr/>
        </p:nvPicPr>
        <p:blipFill>
          <a:blip r:embed="rId2"/>
          <a:srcRect/>
          <a:stretch>
            <a:fillRect/>
          </a:stretch>
        </p:blipFill>
        <p:spPr bwMode="auto">
          <a:xfrm>
            <a:off x="-250825" y="0"/>
            <a:ext cx="13711238" cy="2090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文本框 7"/>
          <p:cNvSpPr txBox="1">
            <a:spLocks noChangeArrowheads="1"/>
          </p:cNvSpPr>
          <p:nvPr/>
        </p:nvSpPr>
        <p:spPr bwMode="auto">
          <a:xfrm>
            <a:off x="0" y="0"/>
            <a:ext cx="5786438" cy="708025"/>
          </a:xfrm>
          <a:prstGeom prst="rect">
            <a:avLst/>
          </a:prstGeom>
          <a:solidFill>
            <a:srgbClr val="006666"/>
          </a:solidFill>
          <a:ln w="9525">
            <a:noFill/>
            <a:miter lim="800000"/>
            <a:headEnd/>
            <a:tailEnd/>
          </a:ln>
        </p:spPr>
        <p:txBody>
          <a:bodyPr>
            <a:spAutoFit/>
          </a:bodyPr>
          <a:lstStyle/>
          <a:p>
            <a:endParaRPr lang="zh-CN" altLang="en-US" sz="4000">
              <a:solidFill>
                <a:schemeClr val="bg1"/>
              </a:solidFill>
              <a:latin typeface="微软雅黑" pitchFamily="34" charset="-122"/>
              <a:ea typeface="微软雅黑" pitchFamily="34" charset="-122"/>
            </a:endParaRPr>
          </a:p>
        </p:txBody>
      </p:sp>
      <p:sp>
        <p:nvSpPr>
          <p:cNvPr id="23554" name="矩形 4"/>
          <p:cNvSpPr>
            <a:spLocks noChangeArrowheads="1"/>
          </p:cNvSpPr>
          <p:nvPr/>
        </p:nvSpPr>
        <p:spPr bwMode="auto">
          <a:xfrm>
            <a:off x="541338" y="92075"/>
            <a:ext cx="3883025" cy="523875"/>
          </a:xfrm>
          <a:prstGeom prst="rect">
            <a:avLst/>
          </a:prstGeom>
          <a:noFill/>
          <a:ln w="9525">
            <a:noFill/>
            <a:miter lim="800000"/>
            <a:headEnd/>
            <a:tailEnd/>
          </a:ln>
        </p:spPr>
        <p:txBody>
          <a:bodyPr wrap="none">
            <a:spAutoFit/>
          </a:bodyPr>
          <a:lstStyle/>
          <a:p>
            <a:r>
              <a:rPr lang="zh-CN" altLang="en-US" sz="2800" b="1">
                <a:solidFill>
                  <a:schemeClr val="bg1"/>
                </a:solidFill>
                <a:latin typeface="微软雅黑" pitchFamily="34" charset="-122"/>
                <a:ea typeface="微软雅黑" pitchFamily="34" charset="-122"/>
              </a:rPr>
              <a:t> 四、网络课程学习简介</a:t>
            </a:r>
            <a:endParaRPr lang="zh-CN" altLang="en-US" sz="2800" b="1">
              <a:latin typeface="Calibri" pitchFamily="34" charset="0"/>
            </a:endParaRPr>
          </a:p>
        </p:txBody>
      </p:sp>
      <p:sp>
        <p:nvSpPr>
          <p:cNvPr id="23555" name="文本框 19"/>
          <p:cNvSpPr txBox="1">
            <a:spLocks noChangeArrowheads="1"/>
          </p:cNvSpPr>
          <p:nvPr/>
        </p:nvSpPr>
        <p:spPr bwMode="auto">
          <a:xfrm>
            <a:off x="587375" y="3098800"/>
            <a:ext cx="1071563" cy="828675"/>
          </a:xfrm>
          <a:prstGeom prst="rect">
            <a:avLst/>
          </a:prstGeom>
          <a:noFill/>
          <a:ln w="9525">
            <a:noFill/>
            <a:miter lim="800000"/>
            <a:headEnd/>
            <a:tailEnd/>
          </a:ln>
        </p:spPr>
        <p:txBody>
          <a:bodyPr>
            <a:spAutoFit/>
          </a:bodyPr>
          <a:lstStyle/>
          <a:p>
            <a:pPr>
              <a:lnSpc>
                <a:spcPts val="6500"/>
              </a:lnSpc>
            </a:pPr>
            <a:r>
              <a:rPr lang="zh-CN" altLang="en-US" sz="3600" b="1">
                <a:solidFill>
                  <a:schemeClr val="bg1"/>
                </a:solidFill>
                <a:latin typeface="微软雅黑" pitchFamily="34" charset="-122"/>
                <a:ea typeface="微软雅黑" pitchFamily="34" charset="-122"/>
              </a:rPr>
              <a:t>讲</a:t>
            </a:r>
          </a:p>
        </p:txBody>
      </p:sp>
      <p:sp>
        <p:nvSpPr>
          <p:cNvPr id="39" name="矩形 38"/>
          <p:cNvSpPr/>
          <p:nvPr/>
        </p:nvSpPr>
        <p:spPr>
          <a:xfrm>
            <a:off x="666750" y="3279775"/>
            <a:ext cx="2863850" cy="668338"/>
          </a:xfrm>
          <a:prstGeom prst="rect">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557" name="文本框 20"/>
          <p:cNvSpPr txBox="1">
            <a:spLocks noChangeArrowheads="1"/>
          </p:cNvSpPr>
          <p:nvPr/>
        </p:nvSpPr>
        <p:spPr bwMode="auto">
          <a:xfrm>
            <a:off x="3822700" y="1223963"/>
            <a:ext cx="6908800" cy="874712"/>
          </a:xfrm>
          <a:prstGeom prst="rect">
            <a:avLst/>
          </a:prstGeom>
          <a:noFill/>
          <a:ln w="9525">
            <a:noFill/>
            <a:miter lim="800000"/>
            <a:headEnd/>
            <a:tailEnd/>
          </a:ln>
        </p:spPr>
        <p:txBody>
          <a:bodyPr>
            <a:spAutoFit/>
          </a:bodyPr>
          <a:lstStyle/>
          <a:p>
            <a:pPr>
              <a:lnSpc>
                <a:spcPct val="150000"/>
              </a:lnSpc>
            </a:pPr>
            <a:r>
              <a:rPr lang="zh-CN" altLang="en-US">
                <a:latin typeface="微软雅黑" pitchFamily="34" charset="-122"/>
                <a:ea typeface="微软雅黑" pitchFamily="34" charset="-122"/>
              </a:rPr>
              <a:t>       在课程网站中提供各种辅助学习的栏目，供学生随时查阅和浏览，解决在学习过程中可能碰到的各种问题。如：</a:t>
            </a:r>
          </a:p>
        </p:txBody>
      </p:sp>
      <p:grpSp>
        <p:nvGrpSpPr>
          <p:cNvPr id="23558" name="组合 45"/>
          <p:cNvGrpSpPr>
            <a:grpSpLocks/>
          </p:cNvGrpSpPr>
          <p:nvPr/>
        </p:nvGrpSpPr>
        <p:grpSpPr bwMode="auto">
          <a:xfrm rot="-1605109">
            <a:off x="8912225" y="5260975"/>
            <a:ext cx="1801813" cy="938213"/>
            <a:chOff x="2739829" y="1535887"/>
            <a:chExt cx="6481505" cy="3369269"/>
          </a:xfrm>
        </p:grpSpPr>
        <p:sp>
          <p:nvSpPr>
            <p:cNvPr id="47" name="椭圆 46"/>
            <p:cNvSpPr/>
            <p:nvPr/>
          </p:nvSpPr>
          <p:spPr>
            <a:xfrm>
              <a:off x="2735731" y="1524188"/>
              <a:ext cx="3249319" cy="3249547"/>
            </a:xfrm>
            <a:prstGeom prst="ellipse">
              <a:avLst/>
            </a:prstGeom>
            <a:solidFill>
              <a:srgbClr val="4BB9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8" name="椭圆 47"/>
            <p:cNvSpPr/>
            <p:nvPr/>
          </p:nvSpPr>
          <p:spPr>
            <a:xfrm>
              <a:off x="6133223" y="2624109"/>
              <a:ext cx="1947304" cy="1949728"/>
            </a:xfrm>
            <a:prstGeom prst="ellipse">
              <a:avLst/>
            </a:prstGeom>
            <a:solidFill>
              <a:srgbClr val="FF51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9" name="椭圆 48"/>
            <p:cNvSpPr/>
            <p:nvPr/>
          </p:nvSpPr>
          <p:spPr>
            <a:xfrm>
              <a:off x="7878815" y="1755909"/>
              <a:ext cx="1341983" cy="1339724"/>
            </a:xfrm>
            <a:prstGeom prst="ellipse">
              <a:avLst/>
            </a:prstGeom>
            <a:solidFill>
              <a:srgbClr val="FFE5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0" name="椭圆 49"/>
            <p:cNvSpPr/>
            <p:nvPr/>
          </p:nvSpPr>
          <p:spPr>
            <a:xfrm>
              <a:off x="8035334" y="4113730"/>
              <a:ext cx="788059" cy="786732"/>
            </a:xfrm>
            <a:prstGeom prst="ellipse">
              <a:avLst/>
            </a:prstGeom>
            <a:solidFill>
              <a:srgbClr val="B6D7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18" name="椭圆 17"/>
          <p:cNvSpPr/>
          <p:nvPr/>
        </p:nvSpPr>
        <p:spPr>
          <a:xfrm>
            <a:off x="1343025" y="1376363"/>
            <a:ext cx="1511300" cy="1511300"/>
          </a:xfrm>
          <a:prstGeom prst="ellipse">
            <a:avLst/>
          </a:prstGeom>
          <a:solidFill>
            <a:srgbClr val="7793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560" name="文本框 19"/>
          <p:cNvSpPr txBox="1">
            <a:spLocks noChangeArrowheads="1"/>
          </p:cNvSpPr>
          <p:nvPr/>
        </p:nvSpPr>
        <p:spPr bwMode="auto">
          <a:xfrm>
            <a:off x="1776413" y="1651000"/>
            <a:ext cx="1071562" cy="827088"/>
          </a:xfrm>
          <a:prstGeom prst="rect">
            <a:avLst/>
          </a:prstGeom>
          <a:noFill/>
          <a:ln w="9525">
            <a:noFill/>
            <a:miter lim="800000"/>
            <a:headEnd/>
            <a:tailEnd/>
          </a:ln>
        </p:spPr>
        <p:txBody>
          <a:bodyPr>
            <a:spAutoFit/>
          </a:bodyPr>
          <a:lstStyle/>
          <a:p>
            <a:pPr>
              <a:lnSpc>
                <a:spcPts val="6500"/>
              </a:lnSpc>
            </a:pPr>
            <a:r>
              <a:rPr lang="zh-CN" altLang="en-US" sz="3600" b="1">
                <a:solidFill>
                  <a:schemeClr val="bg1"/>
                </a:solidFill>
                <a:latin typeface="微软雅黑" pitchFamily="34" charset="-122"/>
                <a:ea typeface="微软雅黑" pitchFamily="34" charset="-122"/>
              </a:rPr>
              <a:t>查</a:t>
            </a:r>
          </a:p>
        </p:txBody>
      </p:sp>
      <p:sp>
        <p:nvSpPr>
          <p:cNvPr id="3" name="矩形 2"/>
          <p:cNvSpPr/>
          <p:nvPr/>
        </p:nvSpPr>
        <p:spPr>
          <a:xfrm>
            <a:off x="4506913" y="2247900"/>
            <a:ext cx="3259137" cy="2168525"/>
          </a:xfrm>
          <a:prstGeom prst="rect">
            <a:avLst/>
          </a:prstGeom>
        </p:spPr>
        <p:txBody>
          <a:bodyPr>
            <a:spAutoFit/>
          </a:bodyPr>
          <a:lstStyle/>
          <a:p>
            <a:pPr marL="285750" indent="-285750" fontAlgn="auto">
              <a:lnSpc>
                <a:spcPct val="150000"/>
              </a:lnSpc>
              <a:spcBef>
                <a:spcPts val="0"/>
              </a:spcBef>
              <a:spcAft>
                <a:spcPts val="0"/>
              </a:spcAft>
              <a:buFont typeface="Wingdings" panose="05000000000000000000" pitchFamily="2" charset="2"/>
              <a:buChar char="u"/>
              <a:defRPr/>
            </a:pPr>
            <a:r>
              <a:rPr lang="zh-CN" altLang="en-US" dirty="0">
                <a:solidFill>
                  <a:schemeClr val="accent4">
                    <a:lumMod val="75000"/>
                  </a:schemeClr>
                </a:solidFill>
                <a:latin typeface="微软雅黑" panose="020B0503020204020204" pitchFamily="34" charset="-122"/>
                <a:ea typeface="微软雅黑" panose="020B0503020204020204" pitchFamily="34" charset="-122"/>
              </a:rPr>
              <a:t>专用名词解释栏</a:t>
            </a:r>
            <a:endParaRPr lang="en-US" altLang="zh-CN" dirty="0">
              <a:solidFill>
                <a:schemeClr val="accent4">
                  <a:lumMod val="75000"/>
                </a:schemeClr>
              </a:solidFill>
              <a:latin typeface="微软雅黑" panose="020B0503020204020204" pitchFamily="34" charset="-122"/>
              <a:ea typeface="微软雅黑" panose="020B0503020204020204" pitchFamily="34" charset="-122"/>
            </a:endParaRPr>
          </a:p>
          <a:p>
            <a:pPr marL="285750" indent="-285750" fontAlgn="auto">
              <a:lnSpc>
                <a:spcPct val="150000"/>
              </a:lnSpc>
              <a:spcBef>
                <a:spcPts val="0"/>
              </a:spcBef>
              <a:spcAft>
                <a:spcPts val="0"/>
              </a:spcAft>
              <a:buFont typeface="Wingdings" panose="05000000000000000000" pitchFamily="2" charset="2"/>
              <a:buChar char="u"/>
              <a:defRPr/>
            </a:pPr>
            <a:r>
              <a:rPr lang="zh-CN" altLang="en-US" dirty="0">
                <a:solidFill>
                  <a:schemeClr val="accent4">
                    <a:lumMod val="75000"/>
                  </a:schemeClr>
                </a:solidFill>
                <a:latin typeface="微软雅黑" panose="020B0503020204020204" pitchFamily="34" charset="-122"/>
                <a:ea typeface="微软雅黑" panose="020B0503020204020204" pitchFamily="34" charset="-122"/>
              </a:rPr>
              <a:t>典型案例步骤图解栏</a:t>
            </a:r>
            <a:endParaRPr lang="en-US" altLang="zh-CN" dirty="0">
              <a:solidFill>
                <a:schemeClr val="accent4">
                  <a:lumMod val="75000"/>
                </a:schemeClr>
              </a:solidFill>
              <a:latin typeface="微软雅黑" panose="020B0503020204020204" pitchFamily="34" charset="-122"/>
              <a:ea typeface="微软雅黑" panose="020B0503020204020204" pitchFamily="34" charset="-122"/>
            </a:endParaRPr>
          </a:p>
          <a:p>
            <a:pPr marL="285750" indent="-285750" fontAlgn="auto">
              <a:lnSpc>
                <a:spcPct val="150000"/>
              </a:lnSpc>
              <a:spcBef>
                <a:spcPts val="0"/>
              </a:spcBef>
              <a:spcAft>
                <a:spcPts val="0"/>
              </a:spcAft>
              <a:buFont typeface="Wingdings" panose="05000000000000000000" pitchFamily="2" charset="2"/>
              <a:buChar char="u"/>
              <a:defRPr/>
            </a:pPr>
            <a:r>
              <a:rPr lang="zh-CN" altLang="en-US" dirty="0">
                <a:solidFill>
                  <a:schemeClr val="accent4">
                    <a:lumMod val="75000"/>
                  </a:schemeClr>
                </a:solidFill>
                <a:latin typeface="微软雅黑" panose="020B0503020204020204" pitchFamily="34" charset="-122"/>
                <a:ea typeface="微软雅黑" panose="020B0503020204020204" pitchFamily="34" charset="-122"/>
              </a:rPr>
              <a:t>上机实验项目栏</a:t>
            </a:r>
            <a:endParaRPr lang="en-US" altLang="zh-CN" dirty="0">
              <a:solidFill>
                <a:schemeClr val="accent4">
                  <a:lumMod val="75000"/>
                </a:schemeClr>
              </a:solidFill>
              <a:latin typeface="微软雅黑" panose="020B0503020204020204" pitchFamily="34" charset="-122"/>
              <a:ea typeface="微软雅黑" panose="020B0503020204020204" pitchFamily="34" charset="-122"/>
            </a:endParaRPr>
          </a:p>
          <a:p>
            <a:pPr marL="285750" indent="-285750" fontAlgn="auto">
              <a:lnSpc>
                <a:spcPct val="150000"/>
              </a:lnSpc>
              <a:spcBef>
                <a:spcPts val="0"/>
              </a:spcBef>
              <a:spcAft>
                <a:spcPts val="0"/>
              </a:spcAft>
              <a:buFont typeface="Wingdings" panose="05000000000000000000" pitchFamily="2" charset="2"/>
              <a:buChar char="u"/>
              <a:defRPr/>
            </a:pPr>
            <a:r>
              <a:rPr lang="zh-CN" altLang="en-US" dirty="0">
                <a:solidFill>
                  <a:schemeClr val="accent4">
                    <a:lumMod val="75000"/>
                  </a:schemeClr>
                </a:solidFill>
                <a:latin typeface="微软雅黑" panose="020B0503020204020204" pitchFamily="34" charset="-122"/>
                <a:ea typeface="微软雅黑" panose="020B0503020204020204" pitchFamily="34" charset="-122"/>
              </a:rPr>
              <a:t>往届终结性考核试卷栏</a:t>
            </a:r>
            <a:endParaRPr lang="en-US" altLang="zh-CN" dirty="0">
              <a:solidFill>
                <a:schemeClr val="accent4">
                  <a:lumMod val="75000"/>
                </a:schemeClr>
              </a:solidFill>
              <a:latin typeface="微软雅黑" panose="020B0503020204020204" pitchFamily="34" charset="-122"/>
              <a:ea typeface="微软雅黑" panose="020B0503020204020204" pitchFamily="34" charset="-122"/>
            </a:endParaRPr>
          </a:p>
          <a:p>
            <a:pPr marL="285750" indent="-285750" fontAlgn="auto">
              <a:lnSpc>
                <a:spcPct val="150000"/>
              </a:lnSpc>
              <a:spcBef>
                <a:spcPts val="0"/>
              </a:spcBef>
              <a:spcAft>
                <a:spcPts val="0"/>
              </a:spcAft>
              <a:buFont typeface="Wingdings" panose="05000000000000000000" pitchFamily="2" charset="2"/>
              <a:buChar char="u"/>
              <a:defRPr/>
            </a:pPr>
            <a:r>
              <a:rPr lang="zh-CN" altLang="en-US" dirty="0">
                <a:solidFill>
                  <a:schemeClr val="accent4">
                    <a:lumMod val="75000"/>
                  </a:schemeClr>
                </a:solidFill>
                <a:latin typeface="微软雅黑" panose="020B0503020204020204" pitchFamily="34" charset="-122"/>
                <a:ea typeface="微软雅黑" panose="020B0503020204020204" pitchFamily="34" charset="-122"/>
              </a:rPr>
              <a:t>网站管理人员联系栏</a:t>
            </a:r>
            <a:endParaRPr lang="en-US" altLang="zh-CN" dirty="0">
              <a:solidFill>
                <a:schemeClr val="accent4">
                  <a:lumMod val="7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7529513" y="2243138"/>
            <a:ext cx="2822575" cy="1754187"/>
          </a:xfrm>
          <a:prstGeom prst="rect">
            <a:avLst/>
          </a:prstGeom>
        </p:spPr>
        <p:txBody>
          <a:bodyPr>
            <a:spAutoFit/>
          </a:bodyPr>
          <a:lstStyle/>
          <a:p>
            <a:pPr marL="285750" indent="-285750" fontAlgn="auto">
              <a:lnSpc>
                <a:spcPct val="150000"/>
              </a:lnSpc>
              <a:spcBef>
                <a:spcPts val="0"/>
              </a:spcBef>
              <a:spcAft>
                <a:spcPts val="0"/>
              </a:spcAft>
              <a:buFont typeface="Wingdings" panose="05000000000000000000" pitchFamily="2" charset="2"/>
              <a:buChar char="u"/>
              <a:defRPr/>
            </a:pPr>
            <a:r>
              <a:rPr lang="zh-CN" altLang="en-US" dirty="0">
                <a:solidFill>
                  <a:schemeClr val="accent4">
                    <a:lumMod val="75000"/>
                  </a:schemeClr>
                </a:solidFill>
                <a:latin typeface="微软雅黑" panose="020B0503020204020204" pitchFamily="34" charset="-122"/>
                <a:ea typeface="微软雅黑" panose="020B0503020204020204" pitchFamily="34" charset="-122"/>
              </a:rPr>
              <a:t>常见问题答疑栏</a:t>
            </a:r>
            <a:endParaRPr lang="en-US" altLang="zh-CN" dirty="0">
              <a:solidFill>
                <a:schemeClr val="accent4">
                  <a:lumMod val="75000"/>
                </a:schemeClr>
              </a:solidFill>
              <a:latin typeface="微软雅黑" panose="020B0503020204020204" pitchFamily="34" charset="-122"/>
              <a:ea typeface="微软雅黑" panose="020B0503020204020204" pitchFamily="34" charset="-122"/>
            </a:endParaRPr>
          </a:p>
          <a:p>
            <a:pPr marL="285750" indent="-285750" fontAlgn="auto">
              <a:lnSpc>
                <a:spcPct val="150000"/>
              </a:lnSpc>
              <a:spcBef>
                <a:spcPts val="0"/>
              </a:spcBef>
              <a:spcAft>
                <a:spcPts val="0"/>
              </a:spcAft>
              <a:buFont typeface="Wingdings" panose="05000000000000000000" pitchFamily="2" charset="2"/>
              <a:buChar char="u"/>
              <a:defRPr/>
            </a:pPr>
            <a:r>
              <a:rPr lang="zh-CN" altLang="en-US" dirty="0">
                <a:solidFill>
                  <a:schemeClr val="accent4">
                    <a:lumMod val="75000"/>
                  </a:schemeClr>
                </a:solidFill>
                <a:latin typeface="微软雅黑" panose="020B0503020204020204" pitchFamily="34" charset="-122"/>
                <a:ea typeface="微软雅黑" panose="020B0503020204020204" pitchFamily="34" charset="-122"/>
              </a:rPr>
              <a:t>形成性考核作业栏</a:t>
            </a:r>
            <a:endParaRPr lang="en-US" altLang="zh-CN" dirty="0">
              <a:solidFill>
                <a:schemeClr val="accent4">
                  <a:lumMod val="75000"/>
                </a:schemeClr>
              </a:solidFill>
              <a:latin typeface="微软雅黑" panose="020B0503020204020204" pitchFamily="34" charset="-122"/>
              <a:ea typeface="微软雅黑" panose="020B0503020204020204" pitchFamily="34" charset="-122"/>
            </a:endParaRPr>
          </a:p>
          <a:p>
            <a:pPr marL="285750" indent="-285750" fontAlgn="auto">
              <a:lnSpc>
                <a:spcPct val="150000"/>
              </a:lnSpc>
              <a:spcBef>
                <a:spcPts val="0"/>
              </a:spcBef>
              <a:spcAft>
                <a:spcPts val="0"/>
              </a:spcAft>
              <a:buFont typeface="Wingdings" panose="05000000000000000000" pitchFamily="2" charset="2"/>
              <a:buChar char="u"/>
              <a:defRPr/>
            </a:pPr>
            <a:r>
              <a:rPr lang="zh-CN" altLang="en-US" dirty="0">
                <a:solidFill>
                  <a:schemeClr val="accent4">
                    <a:lumMod val="75000"/>
                  </a:schemeClr>
                </a:solidFill>
                <a:latin typeface="微软雅黑" panose="020B0503020204020204" pitchFamily="34" charset="-122"/>
                <a:ea typeface="微软雅黑" panose="020B0503020204020204" pitchFamily="34" charset="-122"/>
              </a:rPr>
              <a:t>期末综合练习栏</a:t>
            </a:r>
            <a:endParaRPr lang="en-US" altLang="zh-CN" dirty="0">
              <a:solidFill>
                <a:schemeClr val="accent4">
                  <a:lumMod val="75000"/>
                </a:schemeClr>
              </a:solidFill>
              <a:latin typeface="微软雅黑" panose="020B0503020204020204" pitchFamily="34" charset="-122"/>
              <a:ea typeface="微软雅黑" panose="020B0503020204020204" pitchFamily="34" charset="-122"/>
            </a:endParaRPr>
          </a:p>
          <a:p>
            <a:pPr marL="285750" indent="-285750" fontAlgn="auto">
              <a:lnSpc>
                <a:spcPct val="150000"/>
              </a:lnSpc>
              <a:spcBef>
                <a:spcPts val="0"/>
              </a:spcBef>
              <a:spcAft>
                <a:spcPts val="0"/>
              </a:spcAft>
              <a:buFont typeface="Wingdings" panose="05000000000000000000" pitchFamily="2" charset="2"/>
              <a:buChar char="u"/>
              <a:defRPr/>
            </a:pPr>
            <a:r>
              <a:rPr lang="zh-CN" altLang="en-US" dirty="0">
                <a:solidFill>
                  <a:schemeClr val="accent4">
                    <a:lumMod val="75000"/>
                  </a:schemeClr>
                </a:solidFill>
                <a:latin typeface="微软雅黑" panose="020B0503020204020204" pitchFamily="34" charset="-122"/>
                <a:ea typeface="微软雅黑" panose="020B0503020204020204" pitchFamily="34" charset="-122"/>
              </a:rPr>
              <a:t>教学团队资料栏</a:t>
            </a:r>
            <a:endParaRPr lang="en-US" altLang="zh-CN" dirty="0">
              <a:solidFill>
                <a:schemeClr val="accent4">
                  <a:lumMod val="75000"/>
                </a:schemeClr>
              </a:solidFill>
              <a:latin typeface="微软雅黑" panose="020B0503020204020204" pitchFamily="34" charset="-122"/>
              <a:ea typeface="微软雅黑" panose="020B0503020204020204" pitchFamily="34" charset="-122"/>
            </a:endParaRPr>
          </a:p>
        </p:txBody>
      </p:sp>
      <p:sp>
        <p:nvSpPr>
          <p:cNvPr id="23563" name="文本框 20"/>
          <p:cNvSpPr txBox="1">
            <a:spLocks noChangeArrowheads="1"/>
          </p:cNvSpPr>
          <p:nvPr/>
        </p:nvSpPr>
        <p:spPr bwMode="auto">
          <a:xfrm>
            <a:off x="3382963" y="4530725"/>
            <a:ext cx="6910387" cy="508000"/>
          </a:xfrm>
          <a:prstGeom prst="rect">
            <a:avLst/>
          </a:prstGeom>
          <a:noFill/>
          <a:ln w="9525">
            <a:noFill/>
            <a:miter lim="800000"/>
            <a:headEnd/>
            <a:tailEnd/>
          </a:ln>
        </p:spPr>
        <p:txBody>
          <a:bodyPr>
            <a:spAutoFit/>
          </a:bodyPr>
          <a:lstStyle/>
          <a:p>
            <a:pPr>
              <a:lnSpc>
                <a:spcPct val="150000"/>
              </a:lnSpc>
            </a:pPr>
            <a:r>
              <a:rPr lang="zh-CN" altLang="en-US">
                <a:latin typeface="微软雅黑" pitchFamily="34" charset="-122"/>
                <a:ea typeface="微软雅黑" pitchFamily="34" charset="-122"/>
              </a:rPr>
              <a:t>       这些辅助学习的栏目将为学生自主学习提供各种各样的方便。</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文本框 7"/>
          <p:cNvSpPr txBox="1">
            <a:spLocks noChangeArrowheads="1"/>
          </p:cNvSpPr>
          <p:nvPr/>
        </p:nvSpPr>
        <p:spPr bwMode="auto">
          <a:xfrm>
            <a:off x="0" y="0"/>
            <a:ext cx="5786438" cy="708025"/>
          </a:xfrm>
          <a:prstGeom prst="rect">
            <a:avLst/>
          </a:prstGeom>
          <a:solidFill>
            <a:srgbClr val="006666"/>
          </a:solidFill>
          <a:ln w="9525">
            <a:noFill/>
            <a:miter lim="800000"/>
            <a:headEnd/>
            <a:tailEnd/>
          </a:ln>
        </p:spPr>
        <p:txBody>
          <a:bodyPr>
            <a:spAutoFit/>
          </a:bodyPr>
          <a:lstStyle/>
          <a:p>
            <a:endParaRPr lang="zh-CN" altLang="en-US" sz="4000">
              <a:solidFill>
                <a:schemeClr val="bg1"/>
              </a:solidFill>
              <a:latin typeface="微软雅黑" pitchFamily="34" charset="-122"/>
              <a:ea typeface="微软雅黑" pitchFamily="34" charset="-122"/>
            </a:endParaRPr>
          </a:p>
        </p:txBody>
      </p:sp>
      <p:sp>
        <p:nvSpPr>
          <p:cNvPr id="24578" name="矩形 4"/>
          <p:cNvSpPr>
            <a:spLocks noChangeArrowheads="1"/>
          </p:cNvSpPr>
          <p:nvPr/>
        </p:nvSpPr>
        <p:spPr bwMode="auto">
          <a:xfrm>
            <a:off x="541338" y="92075"/>
            <a:ext cx="3883025" cy="523875"/>
          </a:xfrm>
          <a:prstGeom prst="rect">
            <a:avLst/>
          </a:prstGeom>
          <a:noFill/>
          <a:ln w="9525">
            <a:noFill/>
            <a:miter lim="800000"/>
            <a:headEnd/>
            <a:tailEnd/>
          </a:ln>
        </p:spPr>
        <p:txBody>
          <a:bodyPr wrap="none">
            <a:spAutoFit/>
          </a:bodyPr>
          <a:lstStyle/>
          <a:p>
            <a:r>
              <a:rPr lang="zh-CN" altLang="en-US" sz="2800" b="1">
                <a:solidFill>
                  <a:schemeClr val="bg1"/>
                </a:solidFill>
                <a:latin typeface="微软雅黑" pitchFamily="34" charset="-122"/>
                <a:ea typeface="微软雅黑" pitchFamily="34" charset="-122"/>
              </a:rPr>
              <a:t> 四、网络课程学习简介</a:t>
            </a:r>
            <a:endParaRPr lang="zh-CN" altLang="en-US" sz="2800" b="1">
              <a:latin typeface="Calibri" pitchFamily="34" charset="0"/>
            </a:endParaRPr>
          </a:p>
        </p:txBody>
      </p:sp>
      <p:sp>
        <p:nvSpPr>
          <p:cNvPr id="24579" name="文本框 19"/>
          <p:cNvSpPr txBox="1">
            <a:spLocks noChangeArrowheads="1"/>
          </p:cNvSpPr>
          <p:nvPr/>
        </p:nvSpPr>
        <p:spPr bwMode="auto">
          <a:xfrm>
            <a:off x="587375" y="3098800"/>
            <a:ext cx="1071563" cy="828675"/>
          </a:xfrm>
          <a:prstGeom prst="rect">
            <a:avLst/>
          </a:prstGeom>
          <a:noFill/>
          <a:ln w="9525">
            <a:noFill/>
            <a:miter lim="800000"/>
            <a:headEnd/>
            <a:tailEnd/>
          </a:ln>
        </p:spPr>
        <p:txBody>
          <a:bodyPr>
            <a:spAutoFit/>
          </a:bodyPr>
          <a:lstStyle/>
          <a:p>
            <a:pPr>
              <a:lnSpc>
                <a:spcPts val="6500"/>
              </a:lnSpc>
            </a:pPr>
            <a:r>
              <a:rPr lang="zh-CN" altLang="en-US" sz="3600" b="1">
                <a:solidFill>
                  <a:schemeClr val="bg1"/>
                </a:solidFill>
                <a:latin typeface="微软雅黑" pitchFamily="34" charset="-122"/>
                <a:ea typeface="微软雅黑" pitchFamily="34" charset="-122"/>
              </a:rPr>
              <a:t>讲</a:t>
            </a:r>
          </a:p>
        </p:txBody>
      </p:sp>
      <p:sp>
        <p:nvSpPr>
          <p:cNvPr id="39" name="矩形 38"/>
          <p:cNvSpPr/>
          <p:nvPr/>
        </p:nvSpPr>
        <p:spPr>
          <a:xfrm>
            <a:off x="666750" y="3279775"/>
            <a:ext cx="2863850" cy="668338"/>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24581" name="组合 45"/>
          <p:cNvGrpSpPr>
            <a:grpSpLocks/>
          </p:cNvGrpSpPr>
          <p:nvPr/>
        </p:nvGrpSpPr>
        <p:grpSpPr bwMode="auto">
          <a:xfrm rot="-1605109">
            <a:off x="8912225" y="5260975"/>
            <a:ext cx="1801813" cy="938213"/>
            <a:chOff x="2739829" y="1535887"/>
            <a:chExt cx="6481505" cy="3369269"/>
          </a:xfrm>
        </p:grpSpPr>
        <p:sp>
          <p:nvSpPr>
            <p:cNvPr id="47" name="椭圆 46"/>
            <p:cNvSpPr/>
            <p:nvPr/>
          </p:nvSpPr>
          <p:spPr>
            <a:xfrm>
              <a:off x="2735731" y="1524188"/>
              <a:ext cx="3249319" cy="3249547"/>
            </a:xfrm>
            <a:prstGeom prst="ellipse">
              <a:avLst/>
            </a:prstGeom>
            <a:solidFill>
              <a:srgbClr val="4BB9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8" name="椭圆 47"/>
            <p:cNvSpPr/>
            <p:nvPr/>
          </p:nvSpPr>
          <p:spPr>
            <a:xfrm>
              <a:off x="6133223" y="2624109"/>
              <a:ext cx="1947304" cy="1949728"/>
            </a:xfrm>
            <a:prstGeom prst="ellipse">
              <a:avLst/>
            </a:prstGeom>
            <a:solidFill>
              <a:srgbClr val="FF51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9" name="椭圆 48"/>
            <p:cNvSpPr/>
            <p:nvPr/>
          </p:nvSpPr>
          <p:spPr>
            <a:xfrm>
              <a:off x="7878815" y="1755909"/>
              <a:ext cx="1341983" cy="1339724"/>
            </a:xfrm>
            <a:prstGeom prst="ellipse">
              <a:avLst/>
            </a:prstGeom>
            <a:solidFill>
              <a:srgbClr val="FFE5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0" name="椭圆 49"/>
            <p:cNvSpPr/>
            <p:nvPr/>
          </p:nvSpPr>
          <p:spPr>
            <a:xfrm>
              <a:off x="8035334" y="4113730"/>
              <a:ext cx="788059" cy="786732"/>
            </a:xfrm>
            <a:prstGeom prst="ellipse">
              <a:avLst/>
            </a:prstGeom>
            <a:solidFill>
              <a:srgbClr val="B6D7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2" name="矩形 1"/>
          <p:cNvSpPr/>
          <p:nvPr/>
        </p:nvSpPr>
        <p:spPr>
          <a:xfrm>
            <a:off x="4006850" y="1376363"/>
            <a:ext cx="6859588" cy="3000375"/>
          </a:xfrm>
          <a:prstGeom prst="rect">
            <a:avLst/>
          </a:prstGeom>
        </p:spPr>
        <p:txBody>
          <a:bodyPr>
            <a:spAutoFit/>
          </a:bodyPr>
          <a:lstStyle/>
          <a:p>
            <a:pPr fontAlgn="auto">
              <a:lnSpc>
                <a:spcPct val="150000"/>
              </a:lnSpc>
              <a:spcBef>
                <a:spcPts val="0"/>
              </a:spcBef>
              <a:spcAft>
                <a:spcPts val="0"/>
              </a:spcAft>
              <a:defRPr/>
            </a:pPr>
            <a:r>
              <a:rPr lang="zh-CN" altLang="en-US" b="1" dirty="0">
                <a:solidFill>
                  <a:schemeClr val="accent4">
                    <a:lumMod val="75000"/>
                  </a:schemeClr>
                </a:solidFill>
                <a:latin typeface="微软雅黑" panose="020B0503020204020204" pitchFamily="34" charset="-122"/>
                <a:ea typeface="微软雅黑" panose="020B0503020204020204" pitchFamily="34" charset="-122"/>
              </a:rPr>
              <a:t>发布动态信息和开办互动交流平台</a:t>
            </a:r>
            <a:endParaRPr lang="en-US" altLang="zh-CN" b="1" dirty="0">
              <a:solidFill>
                <a:schemeClr val="accent4">
                  <a:lumMod val="75000"/>
                </a:schemeClr>
              </a:solidFill>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defRPr/>
            </a:pPr>
            <a:r>
              <a:rPr lang="zh-CN" altLang="en-US" dirty="0">
                <a:latin typeface="微软雅黑" panose="020B0503020204020204" pitchFamily="34" charset="-122"/>
                <a:ea typeface="微软雅黑" panose="020B0503020204020204" pitchFamily="34" charset="-122"/>
              </a:rPr>
              <a:t>      本课程网站中设置有专门的动态教学信息发布栏，随时发布有关教学公告信息，供同学们随时浏览和查看。网站中还专门设置有互动交流窗口和平台，供师生之间、学生之间、教学和管理服务人员之间进行定期和随时的交流、答疑和咨询服务，用来发现和解决在教与学的过程中出现的各种问题，提高个性化服务的教学水平和质量。</a:t>
            </a:r>
          </a:p>
        </p:txBody>
      </p:sp>
      <p:sp>
        <p:nvSpPr>
          <p:cNvPr id="18" name="椭圆 17"/>
          <p:cNvSpPr/>
          <p:nvPr/>
        </p:nvSpPr>
        <p:spPr>
          <a:xfrm>
            <a:off x="1343025" y="1376363"/>
            <a:ext cx="1511300" cy="1511300"/>
          </a:xfrm>
          <a:prstGeom prst="ellipse">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584" name="文本框 19"/>
          <p:cNvSpPr txBox="1">
            <a:spLocks noChangeArrowheads="1"/>
          </p:cNvSpPr>
          <p:nvPr/>
        </p:nvSpPr>
        <p:spPr bwMode="auto">
          <a:xfrm>
            <a:off x="1776413" y="1651000"/>
            <a:ext cx="1071562" cy="827088"/>
          </a:xfrm>
          <a:prstGeom prst="rect">
            <a:avLst/>
          </a:prstGeom>
          <a:noFill/>
          <a:ln w="9525">
            <a:noFill/>
            <a:miter lim="800000"/>
            <a:headEnd/>
            <a:tailEnd/>
          </a:ln>
        </p:spPr>
        <p:txBody>
          <a:bodyPr>
            <a:spAutoFit/>
          </a:bodyPr>
          <a:lstStyle/>
          <a:p>
            <a:pPr>
              <a:lnSpc>
                <a:spcPts val="6500"/>
              </a:lnSpc>
            </a:pPr>
            <a:r>
              <a:rPr lang="zh-CN" altLang="en-US" sz="3600" b="1">
                <a:solidFill>
                  <a:schemeClr val="bg1"/>
                </a:solidFill>
                <a:latin typeface="微软雅黑" pitchFamily="34" charset="-122"/>
                <a:ea typeface="微软雅黑" pitchFamily="34" charset="-122"/>
              </a:rPr>
              <a:t>动</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文本框 7"/>
          <p:cNvSpPr txBox="1">
            <a:spLocks noChangeArrowheads="1"/>
          </p:cNvSpPr>
          <p:nvPr/>
        </p:nvSpPr>
        <p:spPr bwMode="auto">
          <a:xfrm>
            <a:off x="0" y="0"/>
            <a:ext cx="5786438" cy="708025"/>
          </a:xfrm>
          <a:prstGeom prst="rect">
            <a:avLst/>
          </a:prstGeom>
          <a:solidFill>
            <a:srgbClr val="006666"/>
          </a:solidFill>
          <a:ln w="9525">
            <a:noFill/>
            <a:miter lim="800000"/>
            <a:headEnd/>
            <a:tailEnd/>
          </a:ln>
        </p:spPr>
        <p:txBody>
          <a:bodyPr>
            <a:spAutoFit/>
          </a:bodyPr>
          <a:lstStyle/>
          <a:p>
            <a:endParaRPr lang="zh-CN" altLang="en-US" sz="4000">
              <a:solidFill>
                <a:schemeClr val="bg1"/>
              </a:solidFill>
              <a:latin typeface="微软雅黑" pitchFamily="34" charset="-122"/>
              <a:ea typeface="微软雅黑" pitchFamily="34" charset="-122"/>
            </a:endParaRPr>
          </a:p>
        </p:txBody>
      </p:sp>
      <p:sp>
        <p:nvSpPr>
          <p:cNvPr id="25602" name="矩形 4"/>
          <p:cNvSpPr>
            <a:spLocks noChangeArrowheads="1"/>
          </p:cNvSpPr>
          <p:nvPr/>
        </p:nvSpPr>
        <p:spPr bwMode="auto">
          <a:xfrm>
            <a:off x="541338" y="92075"/>
            <a:ext cx="3883025" cy="523875"/>
          </a:xfrm>
          <a:prstGeom prst="rect">
            <a:avLst/>
          </a:prstGeom>
          <a:noFill/>
          <a:ln w="9525">
            <a:noFill/>
            <a:miter lim="800000"/>
            <a:headEnd/>
            <a:tailEnd/>
          </a:ln>
        </p:spPr>
        <p:txBody>
          <a:bodyPr wrap="none">
            <a:spAutoFit/>
          </a:bodyPr>
          <a:lstStyle/>
          <a:p>
            <a:r>
              <a:rPr lang="zh-CN" altLang="en-US" sz="2800" b="1">
                <a:solidFill>
                  <a:schemeClr val="bg1"/>
                </a:solidFill>
                <a:latin typeface="微软雅黑" pitchFamily="34" charset="-122"/>
                <a:ea typeface="微软雅黑" pitchFamily="34" charset="-122"/>
              </a:rPr>
              <a:t> 四、网络课程学习简介</a:t>
            </a:r>
            <a:endParaRPr lang="zh-CN" altLang="en-US" sz="2800" b="1">
              <a:latin typeface="Calibri" pitchFamily="34" charset="0"/>
            </a:endParaRPr>
          </a:p>
        </p:txBody>
      </p:sp>
      <p:sp>
        <p:nvSpPr>
          <p:cNvPr id="25603" name="文本框 19"/>
          <p:cNvSpPr txBox="1">
            <a:spLocks noChangeArrowheads="1"/>
          </p:cNvSpPr>
          <p:nvPr/>
        </p:nvSpPr>
        <p:spPr bwMode="auto">
          <a:xfrm>
            <a:off x="587375" y="3098800"/>
            <a:ext cx="1071563" cy="828675"/>
          </a:xfrm>
          <a:prstGeom prst="rect">
            <a:avLst/>
          </a:prstGeom>
          <a:noFill/>
          <a:ln w="9525">
            <a:noFill/>
            <a:miter lim="800000"/>
            <a:headEnd/>
            <a:tailEnd/>
          </a:ln>
        </p:spPr>
        <p:txBody>
          <a:bodyPr>
            <a:spAutoFit/>
          </a:bodyPr>
          <a:lstStyle/>
          <a:p>
            <a:pPr>
              <a:lnSpc>
                <a:spcPts val="6500"/>
              </a:lnSpc>
            </a:pPr>
            <a:r>
              <a:rPr lang="zh-CN" altLang="en-US" sz="3600" b="1">
                <a:solidFill>
                  <a:schemeClr val="bg1"/>
                </a:solidFill>
                <a:latin typeface="微软雅黑" pitchFamily="34" charset="-122"/>
                <a:ea typeface="微软雅黑" pitchFamily="34" charset="-122"/>
              </a:rPr>
              <a:t>讲</a:t>
            </a:r>
          </a:p>
        </p:txBody>
      </p:sp>
      <p:sp>
        <p:nvSpPr>
          <p:cNvPr id="39" name="矩形 38"/>
          <p:cNvSpPr/>
          <p:nvPr/>
        </p:nvSpPr>
        <p:spPr>
          <a:xfrm>
            <a:off x="666750" y="3279775"/>
            <a:ext cx="2863850" cy="668338"/>
          </a:xfrm>
          <a:prstGeom prst="rect">
            <a:avLst/>
          </a:prstGeom>
          <a:solidFill>
            <a:srgbClr val="4BB9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25605" name="组合 45"/>
          <p:cNvGrpSpPr>
            <a:grpSpLocks/>
          </p:cNvGrpSpPr>
          <p:nvPr/>
        </p:nvGrpSpPr>
        <p:grpSpPr bwMode="auto">
          <a:xfrm rot="-1605109">
            <a:off x="8912225" y="5260975"/>
            <a:ext cx="1801813" cy="938213"/>
            <a:chOff x="2739829" y="1535887"/>
            <a:chExt cx="6481505" cy="3369269"/>
          </a:xfrm>
        </p:grpSpPr>
        <p:sp>
          <p:nvSpPr>
            <p:cNvPr id="47" name="椭圆 46"/>
            <p:cNvSpPr/>
            <p:nvPr/>
          </p:nvSpPr>
          <p:spPr>
            <a:xfrm>
              <a:off x="2735731" y="1524188"/>
              <a:ext cx="3249319" cy="3249547"/>
            </a:xfrm>
            <a:prstGeom prst="ellipse">
              <a:avLst/>
            </a:prstGeom>
            <a:solidFill>
              <a:srgbClr val="4BB9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8" name="椭圆 47"/>
            <p:cNvSpPr/>
            <p:nvPr/>
          </p:nvSpPr>
          <p:spPr>
            <a:xfrm>
              <a:off x="6133223" y="2624109"/>
              <a:ext cx="1947304" cy="1949728"/>
            </a:xfrm>
            <a:prstGeom prst="ellipse">
              <a:avLst/>
            </a:prstGeom>
            <a:solidFill>
              <a:srgbClr val="FF51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9" name="椭圆 48"/>
            <p:cNvSpPr/>
            <p:nvPr/>
          </p:nvSpPr>
          <p:spPr>
            <a:xfrm>
              <a:off x="7878815" y="1755909"/>
              <a:ext cx="1341983" cy="1339724"/>
            </a:xfrm>
            <a:prstGeom prst="ellipse">
              <a:avLst/>
            </a:prstGeom>
            <a:solidFill>
              <a:srgbClr val="FFE5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0" name="椭圆 49"/>
            <p:cNvSpPr/>
            <p:nvPr/>
          </p:nvSpPr>
          <p:spPr>
            <a:xfrm>
              <a:off x="8035334" y="4113730"/>
              <a:ext cx="788059" cy="786732"/>
            </a:xfrm>
            <a:prstGeom prst="ellipse">
              <a:avLst/>
            </a:prstGeom>
            <a:solidFill>
              <a:srgbClr val="B6D7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2" name="矩形 1"/>
          <p:cNvSpPr/>
          <p:nvPr/>
        </p:nvSpPr>
        <p:spPr>
          <a:xfrm>
            <a:off x="3994150" y="1376363"/>
            <a:ext cx="6848475" cy="2584450"/>
          </a:xfrm>
          <a:prstGeom prst="rect">
            <a:avLst/>
          </a:prstGeom>
        </p:spPr>
        <p:txBody>
          <a:bodyPr>
            <a:spAutoFit/>
          </a:bodyPr>
          <a:lstStyle/>
          <a:p>
            <a:pPr fontAlgn="auto">
              <a:lnSpc>
                <a:spcPct val="150000"/>
              </a:lnSpc>
              <a:spcBef>
                <a:spcPts val="0"/>
              </a:spcBef>
              <a:spcAft>
                <a:spcPts val="0"/>
              </a:spcAft>
              <a:defRPr/>
            </a:pPr>
            <a:r>
              <a:rPr lang="zh-CN" altLang="en-US" b="1" dirty="0">
                <a:solidFill>
                  <a:schemeClr val="accent4">
                    <a:lumMod val="75000"/>
                  </a:schemeClr>
                </a:solidFill>
                <a:latin typeface="微软雅黑" panose="020B0503020204020204" pitchFamily="34" charset="-122"/>
                <a:ea typeface="微软雅黑" panose="020B0503020204020204" pitchFamily="34" charset="-122"/>
              </a:rPr>
              <a:t>自动考试和评价系统</a:t>
            </a:r>
            <a:endParaRPr lang="en-US" altLang="zh-CN" b="1" dirty="0">
              <a:solidFill>
                <a:schemeClr val="accent4">
                  <a:lumMod val="75000"/>
                </a:schemeClr>
              </a:solidFill>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defRPr/>
            </a:pPr>
            <a:r>
              <a:rPr lang="zh-CN" altLang="en-US" dirty="0">
                <a:latin typeface="微软雅黑" panose="020B0503020204020204" pitchFamily="34" charset="-122"/>
                <a:ea typeface="微软雅黑" panose="020B0503020204020204" pitchFamily="34" charset="-122"/>
              </a:rPr>
              <a:t>       对形成性作业考核和期末终结性考试，都可以实现自动抽题、学生限时答题、和自动评卷及登记分数等功能。使本门网络课程，彻底实现学生注册、日常学习、考试、评价等一体化的优质教学服务与管理功能，为把国家开放大学真正办成一所在网络上提供全方位教学支持服务的新型网络大学作出贡献。</a:t>
            </a:r>
          </a:p>
        </p:txBody>
      </p:sp>
      <p:sp>
        <p:nvSpPr>
          <p:cNvPr id="18" name="椭圆 17"/>
          <p:cNvSpPr/>
          <p:nvPr/>
        </p:nvSpPr>
        <p:spPr>
          <a:xfrm>
            <a:off x="1343025" y="1376363"/>
            <a:ext cx="1511300" cy="1511300"/>
          </a:xfrm>
          <a:prstGeom prst="ellipse">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608" name="文本框 19"/>
          <p:cNvSpPr txBox="1">
            <a:spLocks noChangeArrowheads="1"/>
          </p:cNvSpPr>
          <p:nvPr/>
        </p:nvSpPr>
        <p:spPr bwMode="auto">
          <a:xfrm>
            <a:off x="1776413" y="1651000"/>
            <a:ext cx="1071562" cy="827088"/>
          </a:xfrm>
          <a:prstGeom prst="rect">
            <a:avLst/>
          </a:prstGeom>
          <a:noFill/>
          <a:ln w="9525">
            <a:noFill/>
            <a:miter lim="800000"/>
            <a:headEnd/>
            <a:tailEnd/>
          </a:ln>
        </p:spPr>
        <p:txBody>
          <a:bodyPr>
            <a:spAutoFit/>
          </a:bodyPr>
          <a:lstStyle/>
          <a:p>
            <a:pPr>
              <a:lnSpc>
                <a:spcPts val="6500"/>
              </a:lnSpc>
            </a:pPr>
            <a:r>
              <a:rPr lang="zh-CN" altLang="en-US" sz="3600" b="1">
                <a:solidFill>
                  <a:schemeClr val="bg1"/>
                </a:solidFill>
                <a:latin typeface="微软雅黑" pitchFamily="34" charset="-122"/>
                <a:ea typeface="微软雅黑" pitchFamily="34" charset="-122"/>
              </a:rPr>
              <a:t>考</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文本框 7"/>
          <p:cNvSpPr txBox="1">
            <a:spLocks noChangeArrowheads="1"/>
          </p:cNvSpPr>
          <p:nvPr/>
        </p:nvSpPr>
        <p:spPr bwMode="auto">
          <a:xfrm>
            <a:off x="0" y="0"/>
            <a:ext cx="5786438" cy="708025"/>
          </a:xfrm>
          <a:prstGeom prst="rect">
            <a:avLst/>
          </a:prstGeom>
          <a:solidFill>
            <a:srgbClr val="006666"/>
          </a:solidFill>
          <a:ln w="9525">
            <a:noFill/>
            <a:miter lim="800000"/>
            <a:headEnd/>
            <a:tailEnd/>
          </a:ln>
        </p:spPr>
        <p:txBody>
          <a:bodyPr>
            <a:spAutoFit/>
          </a:bodyPr>
          <a:lstStyle/>
          <a:p>
            <a:endParaRPr lang="zh-CN" altLang="en-US" sz="4000">
              <a:solidFill>
                <a:schemeClr val="bg1"/>
              </a:solidFill>
              <a:latin typeface="微软雅黑" pitchFamily="34" charset="-122"/>
              <a:ea typeface="微软雅黑" pitchFamily="34" charset="-122"/>
            </a:endParaRPr>
          </a:p>
        </p:txBody>
      </p:sp>
      <p:sp>
        <p:nvSpPr>
          <p:cNvPr id="26626" name="矩形 4"/>
          <p:cNvSpPr>
            <a:spLocks noChangeArrowheads="1"/>
          </p:cNvSpPr>
          <p:nvPr/>
        </p:nvSpPr>
        <p:spPr bwMode="auto">
          <a:xfrm>
            <a:off x="541338" y="0"/>
            <a:ext cx="5438775" cy="519113"/>
          </a:xfrm>
          <a:prstGeom prst="rect">
            <a:avLst/>
          </a:prstGeom>
          <a:noFill/>
          <a:ln w="9525">
            <a:noFill/>
            <a:miter lim="800000"/>
            <a:headEnd/>
            <a:tailEnd/>
          </a:ln>
        </p:spPr>
        <p:txBody>
          <a:bodyPr wrap="none">
            <a:spAutoFit/>
          </a:bodyPr>
          <a:lstStyle/>
          <a:p>
            <a:r>
              <a:rPr lang="zh-CN" altLang="en-US" sz="2800" b="1">
                <a:solidFill>
                  <a:schemeClr val="bg1"/>
                </a:solidFill>
                <a:latin typeface="微软雅黑" pitchFamily="34" charset="-122"/>
                <a:ea typeface="微软雅黑" pitchFamily="34" charset="-122"/>
              </a:rPr>
              <a:t> 五、“一网一平台” 登录方法：</a:t>
            </a:r>
            <a:r>
              <a:rPr lang="zh-CN" altLang="en-US"/>
              <a:t> </a:t>
            </a:r>
          </a:p>
        </p:txBody>
      </p:sp>
      <p:sp>
        <p:nvSpPr>
          <p:cNvPr id="26627" name="文本框 19"/>
          <p:cNvSpPr txBox="1">
            <a:spLocks noChangeArrowheads="1"/>
          </p:cNvSpPr>
          <p:nvPr/>
        </p:nvSpPr>
        <p:spPr bwMode="auto">
          <a:xfrm>
            <a:off x="587375" y="3098800"/>
            <a:ext cx="1071563" cy="828675"/>
          </a:xfrm>
          <a:prstGeom prst="rect">
            <a:avLst/>
          </a:prstGeom>
          <a:noFill/>
          <a:ln w="9525">
            <a:noFill/>
            <a:miter lim="800000"/>
            <a:headEnd/>
            <a:tailEnd/>
          </a:ln>
        </p:spPr>
        <p:txBody>
          <a:bodyPr>
            <a:spAutoFit/>
          </a:bodyPr>
          <a:lstStyle/>
          <a:p>
            <a:pPr>
              <a:lnSpc>
                <a:spcPts val="6500"/>
              </a:lnSpc>
            </a:pPr>
            <a:r>
              <a:rPr lang="zh-CN" altLang="en-US" sz="3600" b="1">
                <a:solidFill>
                  <a:schemeClr val="bg1"/>
                </a:solidFill>
                <a:latin typeface="微软雅黑" pitchFamily="34" charset="-122"/>
                <a:ea typeface="微软雅黑" pitchFamily="34" charset="-122"/>
              </a:rPr>
              <a:t>讲</a:t>
            </a:r>
          </a:p>
        </p:txBody>
      </p:sp>
      <p:grpSp>
        <p:nvGrpSpPr>
          <p:cNvPr id="26628" name="组合 45"/>
          <p:cNvGrpSpPr>
            <a:grpSpLocks/>
          </p:cNvGrpSpPr>
          <p:nvPr/>
        </p:nvGrpSpPr>
        <p:grpSpPr bwMode="auto">
          <a:xfrm rot="-1605109">
            <a:off x="8912225" y="5260975"/>
            <a:ext cx="1801813" cy="938213"/>
            <a:chOff x="2739829" y="1535887"/>
            <a:chExt cx="6481505" cy="3369269"/>
          </a:xfrm>
        </p:grpSpPr>
        <p:sp>
          <p:nvSpPr>
            <p:cNvPr id="47" name="椭圆 46"/>
            <p:cNvSpPr/>
            <p:nvPr/>
          </p:nvSpPr>
          <p:spPr>
            <a:xfrm>
              <a:off x="2735731" y="1524188"/>
              <a:ext cx="3249319" cy="3249547"/>
            </a:xfrm>
            <a:prstGeom prst="ellipse">
              <a:avLst/>
            </a:prstGeom>
            <a:solidFill>
              <a:srgbClr val="4BB9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8" name="椭圆 47"/>
            <p:cNvSpPr/>
            <p:nvPr/>
          </p:nvSpPr>
          <p:spPr>
            <a:xfrm>
              <a:off x="6133223" y="2624109"/>
              <a:ext cx="1947304" cy="1949728"/>
            </a:xfrm>
            <a:prstGeom prst="ellipse">
              <a:avLst/>
            </a:prstGeom>
            <a:solidFill>
              <a:srgbClr val="FF51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9" name="椭圆 48"/>
            <p:cNvSpPr/>
            <p:nvPr/>
          </p:nvSpPr>
          <p:spPr>
            <a:xfrm>
              <a:off x="7878815" y="1755909"/>
              <a:ext cx="1341983" cy="1339724"/>
            </a:xfrm>
            <a:prstGeom prst="ellipse">
              <a:avLst/>
            </a:prstGeom>
            <a:solidFill>
              <a:srgbClr val="FFE5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0" name="椭圆 49"/>
            <p:cNvSpPr/>
            <p:nvPr/>
          </p:nvSpPr>
          <p:spPr>
            <a:xfrm>
              <a:off x="8035334" y="4113730"/>
              <a:ext cx="788059" cy="786732"/>
            </a:xfrm>
            <a:prstGeom prst="ellipse">
              <a:avLst/>
            </a:prstGeom>
            <a:solidFill>
              <a:srgbClr val="B6D7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26629" name="矩形 1"/>
          <p:cNvSpPr>
            <a:spLocks noChangeArrowheads="1"/>
          </p:cNvSpPr>
          <p:nvPr/>
        </p:nvSpPr>
        <p:spPr bwMode="auto">
          <a:xfrm>
            <a:off x="695325" y="847725"/>
            <a:ext cx="2822575" cy="2155825"/>
          </a:xfrm>
          <a:prstGeom prst="rect">
            <a:avLst/>
          </a:prstGeom>
          <a:noFill/>
          <a:ln w="9525">
            <a:noFill/>
            <a:miter lim="800000"/>
            <a:headEnd/>
            <a:tailEnd/>
          </a:ln>
        </p:spPr>
        <p:txBody>
          <a:bodyPr>
            <a:spAutoFit/>
          </a:bodyPr>
          <a:lstStyle/>
          <a:p>
            <a:pPr algn="just">
              <a:lnSpc>
                <a:spcPct val="150000"/>
              </a:lnSpc>
            </a:pPr>
            <a:r>
              <a:rPr lang="zh-CN" altLang="zh-CN" b="1"/>
              <a:t>第一步：登录国家开放大学网站，网址：</a:t>
            </a:r>
            <a:r>
              <a:rPr lang="en-US" altLang="zh-CN" b="1">
                <a:hlinkClick r:id="rId2"/>
              </a:rPr>
              <a:t>http://one.ouchn.cn/</a:t>
            </a:r>
            <a:r>
              <a:rPr lang="en-US" altLang="zh-CN" b="1"/>
              <a:t> </a:t>
            </a:r>
            <a:r>
              <a:rPr lang="zh-CN" altLang="en-US" b="1"/>
              <a:t>，进入主页后，然后选择“登录”</a:t>
            </a:r>
            <a:r>
              <a:rPr lang="zh-CN" altLang="en-US"/>
              <a:t> </a:t>
            </a:r>
          </a:p>
        </p:txBody>
      </p:sp>
      <p:pic>
        <p:nvPicPr>
          <p:cNvPr id="26630" name="Picture 14"/>
          <p:cNvPicPr>
            <a:picLocks noChangeAspect="1" noChangeArrowheads="1"/>
          </p:cNvPicPr>
          <p:nvPr/>
        </p:nvPicPr>
        <p:blipFill>
          <a:blip r:embed="rId3"/>
          <a:srcRect/>
          <a:stretch>
            <a:fillRect/>
          </a:stretch>
        </p:blipFill>
        <p:spPr bwMode="auto">
          <a:xfrm>
            <a:off x="4240213" y="1131888"/>
            <a:ext cx="7037387" cy="515937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p:cNvPicPr>
            <a:picLocks noChangeAspect="1" noChangeArrowheads="1"/>
          </p:cNvPicPr>
          <p:nvPr>
            <p:ph type="body" idx="1"/>
          </p:nvPr>
        </p:nvPicPr>
        <p:blipFill>
          <a:blip r:embed="rId2"/>
          <a:srcRect/>
          <a:stretch>
            <a:fillRect/>
          </a:stretch>
        </p:blipFill>
        <p:spPr>
          <a:xfrm>
            <a:off x="936625" y="1138238"/>
            <a:ext cx="10515600" cy="5281612"/>
          </a:xfrm>
        </p:spPr>
      </p:pic>
      <p:sp>
        <p:nvSpPr>
          <p:cNvPr id="27650" name="Text Box 7"/>
          <p:cNvSpPr txBox="1">
            <a:spLocks noChangeArrowheads="1"/>
          </p:cNvSpPr>
          <p:nvPr/>
        </p:nvSpPr>
        <p:spPr bwMode="auto">
          <a:xfrm>
            <a:off x="1074738" y="474663"/>
            <a:ext cx="8678862" cy="366712"/>
          </a:xfrm>
          <a:prstGeom prst="rect">
            <a:avLst/>
          </a:prstGeom>
          <a:noFill/>
          <a:ln w="9525">
            <a:noFill/>
            <a:miter lim="800000"/>
            <a:headEnd/>
            <a:tailEnd/>
          </a:ln>
        </p:spPr>
        <p:txBody>
          <a:bodyPr>
            <a:spAutoFit/>
          </a:bodyPr>
          <a:lstStyle/>
          <a:p>
            <a:pPr>
              <a:spcBef>
                <a:spcPct val="50000"/>
              </a:spcBef>
            </a:pPr>
            <a:endParaRPr lang="zh-CN" altLang="en-US"/>
          </a:p>
        </p:txBody>
      </p:sp>
      <p:sp>
        <p:nvSpPr>
          <p:cNvPr id="27651" name="Text Box 8"/>
          <p:cNvSpPr txBox="1">
            <a:spLocks noChangeArrowheads="1"/>
          </p:cNvSpPr>
          <p:nvPr/>
        </p:nvSpPr>
        <p:spPr bwMode="auto">
          <a:xfrm>
            <a:off x="950913" y="447675"/>
            <a:ext cx="7027862" cy="366713"/>
          </a:xfrm>
          <a:prstGeom prst="rect">
            <a:avLst/>
          </a:prstGeom>
          <a:noFill/>
          <a:ln w="9525">
            <a:noFill/>
            <a:miter lim="800000"/>
            <a:headEnd/>
            <a:tailEnd/>
          </a:ln>
        </p:spPr>
        <p:txBody>
          <a:bodyPr>
            <a:spAutoFit/>
          </a:bodyPr>
          <a:lstStyle/>
          <a:p>
            <a:pPr>
              <a:spcBef>
                <a:spcPct val="50000"/>
              </a:spcBef>
            </a:pPr>
            <a:r>
              <a:rPr lang="zh-CN" altLang="en-US" b="1"/>
              <a:t>第二步、输入用户名、密码、验证码进行登录</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ph type="body" idx="1"/>
          </p:nvPr>
        </p:nvPicPr>
        <p:blipFill>
          <a:blip r:embed="rId2"/>
          <a:srcRect/>
          <a:stretch>
            <a:fillRect/>
          </a:stretch>
        </p:blipFill>
        <p:spPr>
          <a:xfrm>
            <a:off x="936625" y="1165225"/>
            <a:ext cx="10515600" cy="5254625"/>
          </a:xfrm>
        </p:spPr>
      </p:pic>
      <p:sp>
        <p:nvSpPr>
          <p:cNvPr id="28674" name="Rectangle 4"/>
          <p:cNvSpPr>
            <a:spLocks noGrp="1"/>
          </p:cNvSpPr>
          <p:nvPr>
            <p:ph type="title"/>
          </p:nvPr>
        </p:nvSpPr>
        <p:spPr>
          <a:xfrm>
            <a:off x="838200" y="365125"/>
            <a:ext cx="10515600" cy="822325"/>
          </a:xfrm>
        </p:spPr>
        <p:txBody>
          <a:bodyPr/>
          <a:lstStyle/>
          <a:p>
            <a:pPr eaLnBrk="1" hangingPunct="1"/>
            <a:r>
              <a:rPr lang="zh-CN" altLang="en-US" sz="1800" b="1" smtClean="0">
                <a:latin typeface="Arial" charset="0"/>
              </a:rPr>
              <a:t>第三步、选择</a:t>
            </a:r>
            <a:r>
              <a:rPr lang="en-US" altLang="zh-CN" sz="1800" b="1" smtClean="0">
                <a:latin typeface="Arial" charset="0"/>
              </a:rPr>
              <a:t>《</a:t>
            </a:r>
            <a:r>
              <a:rPr lang="zh-CN" altLang="en-US" sz="1800" b="1" smtClean="0">
                <a:latin typeface="Arial" charset="0"/>
                <a:hlinkClick r:id="rId3" tooltip="数据库基础与应用  复制 1"/>
              </a:rPr>
              <a:t>数据库基础与应用 </a:t>
            </a:r>
            <a:r>
              <a:rPr lang="en-US" altLang="zh-CN" sz="1800" b="1" smtClean="0">
                <a:latin typeface="Arial" charset="0"/>
              </a:rPr>
              <a:t>》</a:t>
            </a:r>
            <a:r>
              <a:rPr lang="zh-CN" altLang="en-US" sz="1800" b="1" smtClean="0">
                <a:latin typeface="Arial" charset="0"/>
              </a:rPr>
              <a:t>，进入课程主页学习</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文本框 7"/>
          <p:cNvSpPr txBox="1">
            <a:spLocks noChangeArrowheads="1"/>
          </p:cNvSpPr>
          <p:nvPr/>
        </p:nvSpPr>
        <p:spPr bwMode="auto">
          <a:xfrm>
            <a:off x="0" y="0"/>
            <a:ext cx="5786438" cy="708025"/>
          </a:xfrm>
          <a:prstGeom prst="rect">
            <a:avLst/>
          </a:prstGeom>
          <a:solidFill>
            <a:srgbClr val="006666"/>
          </a:solidFill>
          <a:ln w="9525">
            <a:noFill/>
            <a:miter lim="800000"/>
            <a:headEnd/>
            <a:tailEnd/>
          </a:ln>
        </p:spPr>
        <p:txBody>
          <a:bodyPr>
            <a:spAutoFit/>
          </a:bodyPr>
          <a:lstStyle/>
          <a:p>
            <a:endParaRPr lang="zh-CN" altLang="en-US" sz="4000">
              <a:solidFill>
                <a:schemeClr val="bg1"/>
              </a:solidFill>
              <a:latin typeface="微软雅黑" pitchFamily="34" charset="-122"/>
              <a:ea typeface="微软雅黑" pitchFamily="34" charset="-122"/>
            </a:endParaRPr>
          </a:p>
        </p:txBody>
      </p:sp>
      <p:sp>
        <p:nvSpPr>
          <p:cNvPr id="29698" name="矩形 4"/>
          <p:cNvSpPr>
            <a:spLocks noChangeArrowheads="1"/>
          </p:cNvSpPr>
          <p:nvPr/>
        </p:nvSpPr>
        <p:spPr bwMode="auto">
          <a:xfrm>
            <a:off x="541338" y="0"/>
            <a:ext cx="5332412" cy="519113"/>
          </a:xfrm>
          <a:prstGeom prst="rect">
            <a:avLst/>
          </a:prstGeom>
          <a:noFill/>
          <a:ln w="9525">
            <a:noFill/>
            <a:miter lim="800000"/>
            <a:headEnd/>
            <a:tailEnd/>
          </a:ln>
        </p:spPr>
        <p:txBody>
          <a:bodyPr wrap="none">
            <a:spAutoFit/>
          </a:bodyPr>
          <a:lstStyle/>
          <a:p>
            <a:r>
              <a:rPr lang="zh-CN" altLang="en-US" sz="2800" b="1">
                <a:solidFill>
                  <a:schemeClr val="bg1"/>
                </a:solidFill>
                <a:latin typeface="微软雅黑" pitchFamily="34" charset="-122"/>
                <a:ea typeface="微软雅黑" pitchFamily="34" charset="-122"/>
              </a:rPr>
              <a:t> 六、完成形成性考核作业步骤：</a:t>
            </a:r>
            <a:r>
              <a:rPr lang="zh-CN" altLang="en-US"/>
              <a:t> </a:t>
            </a:r>
          </a:p>
        </p:txBody>
      </p:sp>
      <p:sp>
        <p:nvSpPr>
          <p:cNvPr id="29699" name="文本框 19"/>
          <p:cNvSpPr txBox="1">
            <a:spLocks noChangeArrowheads="1"/>
          </p:cNvSpPr>
          <p:nvPr/>
        </p:nvSpPr>
        <p:spPr bwMode="auto">
          <a:xfrm>
            <a:off x="587375" y="3098800"/>
            <a:ext cx="1071563" cy="828675"/>
          </a:xfrm>
          <a:prstGeom prst="rect">
            <a:avLst/>
          </a:prstGeom>
          <a:noFill/>
          <a:ln w="9525">
            <a:noFill/>
            <a:miter lim="800000"/>
            <a:headEnd/>
            <a:tailEnd/>
          </a:ln>
        </p:spPr>
        <p:txBody>
          <a:bodyPr>
            <a:spAutoFit/>
          </a:bodyPr>
          <a:lstStyle/>
          <a:p>
            <a:pPr>
              <a:lnSpc>
                <a:spcPts val="6500"/>
              </a:lnSpc>
            </a:pPr>
            <a:r>
              <a:rPr lang="zh-CN" altLang="en-US" sz="3600" b="1">
                <a:solidFill>
                  <a:schemeClr val="bg1"/>
                </a:solidFill>
                <a:latin typeface="微软雅黑" pitchFamily="34" charset="-122"/>
                <a:ea typeface="微软雅黑" pitchFamily="34" charset="-122"/>
              </a:rPr>
              <a:t>讲</a:t>
            </a:r>
          </a:p>
        </p:txBody>
      </p:sp>
      <p:grpSp>
        <p:nvGrpSpPr>
          <p:cNvPr id="29700" name="组合 45"/>
          <p:cNvGrpSpPr>
            <a:grpSpLocks/>
          </p:cNvGrpSpPr>
          <p:nvPr/>
        </p:nvGrpSpPr>
        <p:grpSpPr bwMode="auto">
          <a:xfrm rot="-1605109">
            <a:off x="8912225" y="5260975"/>
            <a:ext cx="1801813" cy="938213"/>
            <a:chOff x="2739829" y="1535887"/>
            <a:chExt cx="6481505" cy="3369269"/>
          </a:xfrm>
        </p:grpSpPr>
        <p:sp>
          <p:nvSpPr>
            <p:cNvPr id="47" name="椭圆 46"/>
            <p:cNvSpPr/>
            <p:nvPr/>
          </p:nvSpPr>
          <p:spPr>
            <a:xfrm>
              <a:off x="2735731" y="1524188"/>
              <a:ext cx="3249319" cy="3249547"/>
            </a:xfrm>
            <a:prstGeom prst="ellipse">
              <a:avLst/>
            </a:prstGeom>
            <a:solidFill>
              <a:srgbClr val="4BB9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8" name="椭圆 47"/>
            <p:cNvSpPr/>
            <p:nvPr/>
          </p:nvSpPr>
          <p:spPr>
            <a:xfrm>
              <a:off x="6133223" y="2624109"/>
              <a:ext cx="1947304" cy="1949728"/>
            </a:xfrm>
            <a:prstGeom prst="ellipse">
              <a:avLst/>
            </a:prstGeom>
            <a:solidFill>
              <a:srgbClr val="FF51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9" name="椭圆 48"/>
            <p:cNvSpPr/>
            <p:nvPr/>
          </p:nvSpPr>
          <p:spPr>
            <a:xfrm>
              <a:off x="7878815" y="1755909"/>
              <a:ext cx="1341983" cy="1339724"/>
            </a:xfrm>
            <a:prstGeom prst="ellipse">
              <a:avLst/>
            </a:prstGeom>
            <a:solidFill>
              <a:srgbClr val="FFE5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0" name="椭圆 49"/>
            <p:cNvSpPr/>
            <p:nvPr/>
          </p:nvSpPr>
          <p:spPr>
            <a:xfrm>
              <a:off x="8035334" y="4113730"/>
              <a:ext cx="788059" cy="786732"/>
            </a:xfrm>
            <a:prstGeom prst="ellipse">
              <a:avLst/>
            </a:prstGeom>
            <a:solidFill>
              <a:srgbClr val="B6D7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29701" name="矩形 1"/>
          <p:cNvSpPr>
            <a:spLocks noChangeArrowheads="1"/>
          </p:cNvSpPr>
          <p:nvPr/>
        </p:nvSpPr>
        <p:spPr bwMode="auto">
          <a:xfrm>
            <a:off x="695325" y="847725"/>
            <a:ext cx="2822575" cy="1743075"/>
          </a:xfrm>
          <a:prstGeom prst="rect">
            <a:avLst/>
          </a:prstGeom>
          <a:noFill/>
          <a:ln w="9525">
            <a:noFill/>
            <a:miter lim="800000"/>
            <a:headEnd/>
            <a:tailEnd/>
          </a:ln>
        </p:spPr>
        <p:txBody>
          <a:bodyPr>
            <a:spAutoFit/>
          </a:bodyPr>
          <a:lstStyle/>
          <a:p>
            <a:pPr algn="just">
              <a:lnSpc>
                <a:spcPct val="150000"/>
              </a:lnSpc>
            </a:pPr>
            <a:r>
              <a:rPr lang="zh-CN" altLang="en-US" b="1"/>
              <a:t>第一步：在“陕西开放大学学习网”平台进入本课程学习，学习页面区点击“形考任务”。</a:t>
            </a:r>
          </a:p>
        </p:txBody>
      </p:sp>
      <p:pic>
        <p:nvPicPr>
          <p:cNvPr id="29702" name="Picture 12"/>
          <p:cNvPicPr>
            <a:picLocks noChangeAspect="1" noChangeArrowheads="1"/>
          </p:cNvPicPr>
          <p:nvPr/>
        </p:nvPicPr>
        <p:blipFill>
          <a:blip r:embed="rId2"/>
          <a:srcRect/>
          <a:stretch>
            <a:fillRect/>
          </a:stretch>
        </p:blipFill>
        <p:spPr bwMode="auto">
          <a:xfrm>
            <a:off x="4089400" y="1000125"/>
            <a:ext cx="6400800" cy="42291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文本框 7"/>
          <p:cNvSpPr txBox="1">
            <a:spLocks noChangeArrowheads="1"/>
          </p:cNvSpPr>
          <p:nvPr/>
        </p:nvSpPr>
        <p:spPr bwMode="auto">
          <a:xfrm>
            <a:off x="0" y="0"/>
            <a:ext cx="5786438" cy="708025"/>
          </a:xfrm>
          <a:prstGeom prst="rect">
            <a:avLst/>
          </a:prstGeom>
          <a:solidFill>
            <a:srgbClr val="006666"/>
          </a:solidFill>
          <a:ln w="9525">
            <a:noFill/>
            <a:miter lim="800000"/>
            <a:headEnd/>
            <a:tailEnd/>
          </a:ln>
        </p:spPr>
        <p:txBody>
          <a:bodyPr>
            <a:spAutoFit/>
          </a:bodyPr>
          <a:lstStyle/>
          <a:p>
            <a:endParaRPr lang="zh-CN" altLang="en-US" sz="4000">
              <a:solidFill>
                <a:schemeClr val="bg1"/>
              </a:solidFill>
              <a:latin typeface="微软雅黑" pitchFamily="34" charset="-122"/>
              <a:ea typeface="微软雅黑" pitchFamily="34" charset="-122"/>
            </a:endParaRPr>
          </a:p>
        </p:txBody>
      </p:sp>
      <p:sp>
        <p:nvSpPr>
          <p:cNvPr id="30722" name="矩形 4"/>
          <p:cNvSpPr>
            <a:spLocks noChangeArrowheads="1"/>
          </p:cNvSpPr>
          <p:nvPr/>
        </p:nvSpPr>
        <p:spPr bwMode="auto">
          <a:xfrm>
            <a:off x="541338" y="0"/>
            <a:ext cx="5332412" cy="519113"/>
          </a:xfrm>
          <a:prstGeom prst="rect">
            <a:avLst/>
          </a:prstGeom>
          <a:noFill/>
          <a:ln w="9525">
            <a:noFill/>
            <a:miter lim="800000"/>
            <a:headEnd/>
            <a:tailEnd/>
          </a:ln>
        </p:spPr>
        <p:txBody>
          <a:bodyPr wrap="none">
            <a:spAutoFit/>
          </a:bodyPr>
          <a:lstStyle/>
          <a:p>
            <a:r>
              <a:rPr lang="zh-CN" altLang="en-US" sz="2800" b="1">
                <a:solidFill>
                  <a:schemeClr val="bg1"/>
                </a:solidFill>
                <a:latin typeface="微软雅黑" pitchFamily="34" charset="-122"/>
                <a:ea typeface="微软雅黑" pitchFamily="34" charset="-122"/>
              </a:rPr>
              <a:t> 六、完成形成性考核作业步骤：</a:t>
            </a:r>
            <a:r>
              <a:rPr lang="zh-CN" altLang="en-US"/>
              <a:t> </a:t>
            </a:r>
          </a:p>
        </p:txBody>
      </p:sp>
      <p:sp>
        <p:nvSpPr>
          <p:cNvPr id="30723" name="文本框 19"/>
          <p:cNvSpPr txBox="1">
            <a:spLocks noChangeArrowheads="1"/>
          </p:cNvSpPr>
          <p:nvPr/>
        </p:nvSpPr>
        <p:spPr bwMode="auto">
          <a:xfrm>
            <a:off x="587375" y="3098800"/>
            <a:ext cx="1071563" cy="828675"/>
          </a:xfrm>
          <a:prstGeom prst="rect">
            <a:avLst/>
          </a:prstGeom>
          <a:noFill/>
          <a:ln w="9525">
            <a:noFill/>
            <a:miter lim="800000"/>
            <a:headEnd/>
            <a:tailEnd/>
          </a:ln>
        </p:spPr>
        <p:txBody>
          <a:bodyPr>
            <a:spAutoFit/>
          </a:bodyPr>
          <a:lstStyle/>
          <a:p>
            <a:pPr>
              <a:lnSpc>
                <a:spcPts val="6500"/>
              </a:lnSpc>
            </a:pPr>
            <a:r>
              <a:rPr lang="zh-CN" altLang="en-US" sz="3600" b="1">
                <a:solidFill>
                  <a:schemeClr val="bg1"/>
                </a:solidFill>
                <a:latin typeface="微软雅黑" pitchFamily="34" charset="-122"/>
                <a:ea typeface="微软雅黑" pitchFamily="34" charset="-122"/>
              </a:rPr>
              <a:t>讲</a:t>
            </a:r>
          </a:p>
        </p:txBody>
      </p:sp>
      <p:grpSp>
        <p:nvGrpSpPr>
          <p:cNvPr id="30724" name="组合 45"/>
          <p:cNvGrpSpPr>
            <a:grpSpLocks/>
          </p:cNvGrpSpPr>
          <p:nvPr/>
        </p:nvGrpSpPr>
        <p:grpSpPr bwMode="auto">
          <a:xfrm rot="-1605109">
            <a:off x="8912225" y="5260975"/>
            <a:ext cx="1801813" cy="938213"/>
            <a:chOff x="2739829" y="1535887"/>
            <a:chExt cx="6481505" cy="3369269"/>
          </a:xfrm>
        </p:grpSpPr>
        <p:sp>
          <p:nvSpPr>
            <p:cNvPr id="47" name="椭圆 46"/>
            <p:cNvSpPr/>
            <p:nvPr/>
          </p:nvSpPr>
          <p:spPr>
            <a:xfrm>
              <a:off x="2735731" y="1524188"/>
              <a:ext cx="3249319" cy="3249547"/>
            </a:xfrm>
            <a:prstGeom prst="ellipse">
              <a:avLst/>
            </a:prstGeom>
            <a:solidFill>
              <a:srgbClr val="4BB9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8" name="椭圆 47"/>
            <p:cNvSpPr/>
            <p:nvPr/>
          </p:nvSpPr>
          <p:spPr>
            <a:xfrm>
              <a:off x="6133223" y="2624109"/>
              <a:ext cx="1947304" cy="1949728"/>
            </a:xfrm>
            <a:prstGeom prst="ellipse">
              <a:avLst/>
            </a:prstGeom>
            <a:solidFill>
              <a:srgbClr val="FF51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9" name="椭圆 48"/>
            <p:cNvSpPr/>
            <p:nvPr/>
          </p:nvSpPr>
          <p:spPr>
            <a:xfrm>
              <a:off x="7878815" y="1755909"/>
              <a:ext cx="1341983" cy="1339724"/>
            </a:xfrm>
            <a:prstGeom prst="ellipse">
              <a:avLst/>
            </a:prstGeom>
            <a:solidFill>
              <a:srgbClr val="FFE5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0" name="椭圆 49"/>
            <p:cNvSpPr/>
            <p:nvPr/>
          </p:nvSpPr>
          <p:spPr>
            <a:xfrm>
              <a:off x="8035334" y="4113730"/>
              <a:ext cx="788059" cy="786732"/>
            </a:xfrm>
            <a:prstGeom prst="ellipse">
              <a:avLst/>
            </a:prstGeom>
            <a:solidFill>
              <a:srgbClr val="B6D7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30725" name="矩形 1"/>
          <p:cNvSpPr>
            <a:spLocks noChangeArrowheads="1"/>
          </p:cNvSpPr>
          <p:nvPr/>
        </p:nvSpPr>
        <p:spPr bwMode="auto">
          <a:xfrm>
            <a:off x="695325" y="847725"/>
            <a:ext cx="2822575" cy="4632325"/>
          </a:xfrm>
          <a:prstGeom prst="rect">
            <a:avLst/>
          </a:prstGeom>
          <a:noFill/>
          <a:ln w="9525">
            <a:noFill/>
            <a:miter lim="800000"/>
            <a:headEnd/>
            <a:tailEnd/>
          </a:ln>
        </p:spPr>
        <p:txBody>
          <a:bodyPr>
            <a:spAutoFit/>
          </a:bodyPr>
          <a:lstStyle/>
          <a:p>
            <a:pPr algn="just">
              <a:lnSpc>
                <a:spcPct val="150000"/>
              </a:lnSpc>
            </a:pPr>
            <a:r>
              <a:rPr lang="zh-CN" altLang="en-US" b="1"/>
              <a:t>第二步、点击页面区“形考任务</a:t>
            </a:r>
            <a:r>
              <a:rPr lang="en-US" altLang="zh-CN" b="1"/>
              <a:t>1”</a:t>
            </a:r>
            <a:r>
              <a:rPr lang="zh-CN" altLang="en-US" b="1"/>
              <a:t>，然后预览试题。　题型为单选题（共</a:t>
            </a:r>
            <a:r>
              <a:rPr lang="en-US" altLang="zh-CN" b="1"/>
              <a:t>25</a:t>
            </a:r>
            <a:r>
              <a:rPr lang="zh-CN" altLang="en-US" b="1"/>
              <a:t>题，每题</a:t>
            </a:r>
            <a:r>
              <a:rPr lang="en-US" altLang="zh-CN" b="1"/>
              <a:t>2</a:t>
            </a:r>
            <a:r>
              <a:rPr lang="zh-CN" altLang="en-US" b="1"/>
              <a:t>分，共</a:t>
            </a:r>
            <a:r>
              <a:rPr lang="en-US" altLang="zh-CN" b="1"/>
              <a:t>50</a:t>
            </a:r>
            <a:r>
              <a:rPr lang="zh-CN" altLang="en-US" b="1"/>
              <a:t>分）和判断题（共</a:t>
            </a:r>
            <a:r>
              <a:rPr lang="en-US" altLang="zh-CN" b="1"/>
              <a:t>25</a:t>
            </a:r>
            <a:r>
              <a:rPr lang="zh-CN" altLang="en-US" b="1"/>
              <a:t>题，每题</a:t>
            </a:r>
            <a:r>
              <a:rPr lang="en-US" altLang="zh-CN" b="1"/>
              <a:t>2</a:t>
            </a:r>
            <a:r>
              <a:rPr lang="zh-CN" altLang="en-US" b="1"/>
              <a:t>分，共</a:t>
            </a:r>
            <a:r>
              <a:rPr lang="en-US" altLang="zh-CN" b="1"/>
              <a:t>50</a:t>
            </a:r>
            <a:r>
              <a:rPr lang="zh-CN" altLang="en-US" b="1"/>
              <a:t>分）。 不限答题次数，系统自动评分，自动记录最高分。完成“形考任务</a:t>
            </a:r>
            <a:r>
              <a:rPr lang="en-US" altLang="zh-CN" b="1"/>
              <a:t>1”</a:t>
            </a:r>
            <a:r>
              <a:rPr lang="zh-CN" altLang="en-US" b="1"/>
              <a:t>后，依次完成形考任务</a:t>
            </a:r>
            <a:r>
              <a:rPr lang="en-US" altLang="zh-CN" b="1"/>
              <a:t>2</a:t>
            </a:r>
            <a:r>
              <a:rPr lang="zh-CN" altLang="en-US" b="1"/>
              <a:t>、形考任务</a:t>
            </a:r>
            <a:r>
              <a:rPr lang="en-US" altLang="zh-CN" b="1"/>
              <a:t>3</a:t>
            </a:r>
            <a:r>
              <a:rPr lang="zh-CN" altLang="en-US" b="1"/>
              <a:t>、形考任务</a:t>
            </a:r>
            <a:r>
              <a:rPr lang="en-US" altLang="zh-CN" b="1"/>
              <a:t>4</a:t>
            </a:r>
            <a:r>
              <a:rPr lang="zh-CN" altLang="en-US" b="1"/>
              <a:t>。</a:t>
            </a:r>
          </a:p>
        </p:txBody>
      </p:sp>
      <p:pic>
        <p:nvPicPr>
          <p:cNvPr id="30726" name="Picture 12"/>
          <p:cNvPicPr>
            <a:picLocks noChangeAspect="1" noChangeArrowheads="1"/>
          </p:cNvPicPr>
          <p:nvPr/>
        </p:nvPicPr>
        <p:blipFill>
          <a:blip r:embed="rId2"/>
          <a:srcRect/>
          <a:stretch>
            <a:fillRect/>
          </a:stretch>
        </p:blipFill>
        <p:spPr bwMode="auto">
          <a:xfrm>
            <a:off x="4106863" y="952500"/>
            <a:ext cx="6991350" cy="514508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文本框 7"/>
          <p:cNvSpPr txBox="1">
            <a:spLocks noChangeArrowheads="1"/>
          </p:cNvSpPr>
          <p:nvPr/>
        </p:nvSpPr>
        <p:spPr bwMode="auto">
          <a:xfrm>
            <a:off x="0" y="0"/>
            <a:ext cx="7167563" cy="701675"/>
          </a:xfrm>
          <a:prstGeom prst="rect">
            <a:avLst/>
          </a:prstGeom>
          <a:solidFill>
            <a:srgbClr val="006666"/>
          </a:solidFill>
          <a:ln w="9525">
            <a:noFill/>
            <a:miter lim="800000"/>
            <a:headEnd/>
            <a:tailEnd/>
          </a:ln>
        </p:spPr>
        <p:txBody>
          <a:bodyPr>
            <a:spAutoFit/>
          </a:bodyPr>
          <a:lstStyle/>
          <a:p>
            <a:endParaRPr lang="zh-CN" altLang="en-US" sz="4000">
              <a:solidFill>
                <a:schemeClr val="bg1"/>
              </a:solidFill>
              <a:latin typeface="微软雅黑" pitchFamily="34" charset="-122"/>
              <a:ea typeface="微软雅黑" pitchFamily="34" charset="-122"/>
            </a:endParaRPr>
          </a:p>
        </p:txBody>
      </p:sp>
      <p:sp>
        <p:nvSpPr>
          <p:cNvPr id="31746" name="矩形 4"/>
          <p:cNvSpPr>
            <a:spLocks noChangeArrowheads="1"/>
          </p:cNvSpPr>
          <p:nvPr/>
        </p:nvSpPr>
        <p:spPr bwMode="auto">
          <a:xfrm>
            <a:off x="541338" y="0"/>
            <a:ext cx="6142037" cy="519113"/>
          </a:xfrm>
          <a:prstGeom prst="rect">
            <a:avLst/>
          </a:prstGeom>
          <a:noFill/>
          <a:ln w="9525">
            <a:noFill/>
            <a:miter lim="800000"/>
            <a:headEnd/>
            <a:tailEnd/>
          </a:ln>
        </p:spPr>
        <p:txBody>
          <a:bodyPr>
            <a:spAutoFit/>
          </a:bodyPr>
          <a:lstStyle/>
          <a:p>
            <a:r>
              <a:rPr lang="zh-CN" altLang="en-US" sz="2800" b="1">
                <a:solidFill>
                  <a:schemeClr val="bg1"/>
                </a:solidFill>
                <a:latin typeface="微软雅黑" pitchFamily="34" charset="-122"/>
                <a:ea typeface="微软雅黑" pitchFamily="34" charset="-122"/>
              </a:rPr>
              <a:t> 七、在课程讨论区发贴方法及要求</a:t>
            </a:r>
            <a:r>
              <a:rPr lang="zh-CN" altLang="en-US"/>
              <a:t> </a:t>
            </a:r>
            <a:r>
              <a:rPr lang="zh-CN" altLang="en-US" sz="2800" b="1">
                <a:solidFill>
                  <a:schemeClr val="bg1"/>
                </a:solidFill>
                <a:latin typeface="微软雅黑" pitchFamily="34" charset="-122"/>
                <a:ea typeface="微软雅黑" pitchFamily="34" charset="-122"/>
              </a:rPr>
              <a:t>：</a:t>
            </a:r>
            <a:r>
              <a:rPr lang="zh-CN" altLang="en-US"/>
              <a:t> </a:t>
            </a:r>
          </a:p>
        </p:txBody>
      </p:sp>
      <p:sp>
        <p:nvSpPr>
          <p:cNvPr id="31747" name="文本框 19"/>
          <p:cNvSpPr txBox="1">
            <a:spLocks noChangeArrowheads="1"/>
          </p:cNvSpPr>
          <p:nvPr/>
        </p:nvSpPr>
        <p:spPr bwMode="auto">
          <a:xfrm>
            <a:off x="587375" y="3098800"/>
            <a:ext cx="1071563" cy="828675"/>
          </a:xfrm>
          <a:prstGeom prst="rect">
            <a:avLst/>
          </a:prstGeom>
          <a:noFill/>
          <a:ln w="9525">
            <a:noFill/>
            <a:miter lim="800000"/>
            <a:headEnd/>
            <a:tailEnd/>
          </a:ln>
        </p:spPr>
        <p:txBody>
          <a:bodyPr>
            <a:spAutoFit/>
          </a:bodyPr>
          <a:lstStyle/>
          <a:p>
            <a:pPr>
              <a:lnSpc>
                <a:spcPts val="6500"/>
              </a:lnSpc>
            </a:pPr>
            <a:r>
              <a:rPr lang="zh-CN" altLang="en-US" sz="3600" b="1">
                <a:solidFill>
                  <a:schemeClr val="bg1"/>
                </a:solidFill>
                <a:latin typeface="微软雅黑" pitchFamily="34" charset="-122"/>
                <a:ea typeface="微软雅黑" pitchFamily="34" charset="-122"/>
              </a:rPr>
              <a:t>讲</a:t>
            </a:r>
          </a:p>
        </p:txBody>
      </p:sp>
      <p:grpSp>
        <p:nvGrpSpPr>
          <p:cNvPr id="31748" name="组合 45"/>
          <p:cNvGrpSpPr>
            <a:grpSpLocks/>
          </p:cNvGrpSpPr>
          <p:nvPr/>
        </p:nvGrpSpPr>
        <p:grpSpPr bwMode="auto">
          <a:xfrm rot="-1605109">
            <a:off x="8912225" y="5260975"/>
            <a:ext cx="1801813" cy="938213"/>
            <a:chOff x="2739829" y="1535887"/>
            <a:chExt cx="6481505" cy="3369269"/>
          </a:xfrm>
        </p:grpSpPr>
        <p:sp>
          <p:nvSpPr>
            <p:cNvPr id="47" name="椭圆 46"/>
            <p:cNvSpPr/>
            <p:nvPr/>
          </p:nvSpPr>
          <p:spPr>
            <a:xfrm>
              <a:off x="2735731" y="1524188"/>
              <a:ext cx="3249319" cy="3249547"/>
            </a:xfrm>
            <a:prstGeom prst="ellipse">
              <a:avLst/>
            </a:prstGeom>
            <a:solidFill>
              <a:srgbClr val="4BB9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8" name="椭圆 47"/>
            <p:cNvSpPr/>
            <p:nvPr/>
          </p:nvSpPr>
          <p:spPr>
            <a:xfrm>
              <a:off x="6133223" y="2624109"/>
              <a:ext cx="1947304" cy="1949728"/>
            </a:xfrm>
            <a:prstGeom prst="ellipse">
              <a:avLst/>
            </a:prstGeom>
            <a:solidFill>
              <a:srgbClr val="FF51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9" name="椭圆 48"/>
            <p:cNvSpPr/>
            <p:nvPr/>
          </p:nvSpPr>
          <p:spPr>
            <a:xfrm>
              <a:off x="7878815" y="1755909"/>
              <a:ext cx="1341983" cy="1339724"/>
            </a:xfrm>
            <a:prstGeom prst="ellipse">
              <a:avLst/>
            </a:prstGeom>
            <a:solidFill>
              <a:srgbClr val="FFE5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0" name="椭圆 49"/>
            <p:cNvSpPr/>
            <p:nvPr/>
          </p:nvSpPr>
          <p:spPr>
            <a:xfrm>
              <a:off x="8035334" y="4113730"/>
              <a:ext cx="788059" cy="786732"/>
            </a:xfrm>
            <a:prstGeom prst="ellipse">
              <a:avLst/>
            </a:prstGeom>
            <a:solidFill>
              <a:srgbClr val="B6D7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31749" name="矩形 1"/>
          <p:cNvSpPr>
            <a:spLocks noChangeArrowheads="1"/>
          </p:cNvSpPr>
          <p:nvPr/>
        </p:nvSpPr>
        <p:spPr bwMode="auto">
          <a:xfrm>
            <a:off x="695325" y="847725"/>
            <a:ext cx="2822575" cy="5457825"/>
          </a:xfrm>
          <a:prstGeom prst="rect">
            <a:avLst/>
          </a:prstGeom>
          <a:noFill/>
          <a:ln w="9525">
            <a:noFill/>
            <a:miter lim="800000"/>
            <a:headEnd/>
            <a:tailEnd/>
          </a:ln>
        </p:spPr>
        <p:txBody>
          <a:bodyPr>
            <a:spAutoFit/>
          </a:bodyPr>
          <a:lstStyle/>
          <a:p>
            <a:pPr algn="just">
              <a:lnSpc>
                <a:spcPct val="150000"/>
              </a:lnSpc>
            </a:pPr>
            <a:r>
              <a:rPr lang="zh-CN" altLang="en-US" b="1"/>
              <a:t>       学员每学期登录“陕西开放大学学习网” 的主要任务：</a:t>
            </a:r>
          </a:p>
          <a:p>
            <a:pPr algn="just">
              <a:lnSpc>
                <a:spcPct val="150000"/>
              </a:lnSpc>
            </a:pPr>
            <a:r>
              <a:rPr lang="zh-CN" altLang="en-US" b="1"/>
              <a:t>       每学期在线天数不少于</a:t>
            </a:r>
            <a:r>
              <a:rPr lang="en-US" altLang="zh-CN" b="1"/>
              <a:t>25</a:t>
            </a:r>
            <a:r>
              <a:rPr lang="zh-CN" altLang="en-US" b="1"/>
              <a:t>天。每门课程发贴数不少于</a:t>
            </a:r>
            <a:r>
              <a:rPr lang="en-US" altLang="zh-CN" b="1"/>
              <a:t>10</a:t>
            </a:r>
            <a:r>
              <a:rPr lang="zh-CN" altLang="en-US" b="1"/>
              <a:t>条。</a:t>
            </a:r>
          </a:p>
          <a:p>
            <a:pPr algn="just">
              <a:lnSpc>
                <a:spcPct val="150000"/>
              </a:lnSpc>
            </a:pPr>
            <a:r>
              <a:rPr lang="zh-CN" altLang="en-US" b="1"/>
              <a:t>       论坛发贴方法及要求：点击课程导学里边的“课程讨论区”，进入讨论区讨论，然后点击发表帖子，将主题与内容写好后，点保存即可。具体发贴，看下面的解图。 </a:t>
            </a:r>
          </a:p>
        </p:txBody>
      </p:sp>
      <p:pic>
        <p:nvPicPr>
          <p:cNvPr id="31755" name="Picture 11"/>
          <p:cNvPicPr>
            <a:picLocks noChangeAspect="1" noChangeArrowheads="1"/>
          </p:cNvPicPr>
          <p:nvPr/>
        </p:nvPicPr>
        <p:blipFill>
          <a:blip r:embed="rId2"/>
          <a:srcRect/>
          <a:stretch>
            <a:fillRect/>
          </a:stretch>
        </p:blipFill>
        <p:spPr bwMode="auto">
          <a:xfrm>
            <a:off x="3619500" y="833438"/>
            <a:ext cx="7872413" cy="53419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p:txBody>
          <a:bodyPr/>
          <a:lstStyle/>
          <a:p>
            <a:endParaRPr lang="zh-CN" altLang="en-US" smtClean="0"/>
          </a:p>
        </p:txBody>
      </p:sp>
      <p:pic>
        <p:nvPicPr>
          <p:cNvPr id="33795" name="Picture 3"/>
          <p:cNvPicPr>
            <a:picLocks noChangeAspect="1" noChangeArrowheads="1"/>
          </p:cNvPicPr>
          <p:nvPr>
            <p:ph type="body" idx="1"/>
          </p:nvPr>
        </p:nvPicPr>
        <p:blipFill>
          <a:blip r:embed="rId2"/>
          <a:srcRect/>
          <a:stretch>
            <a:fillRect/>
          </a:stretch>
        </p:blipFill>
        <p:spPr>
          <a:xfrm>
            <a:off x="838200" y="500063"/>
            <a:ext cx="10515600" cy="56769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文本框 7"/>
          <p:cNvSpPr txBox="1">
            <a:spLocks noChangeArrowheads="1"/>
          </p:cNvSpPr>
          <p:nvPr/>
        </p:nvSpPr>
        <p:spPr bwMode="auto">
          <a:xfrm>
            <a:off x="0" y="0"/>
            <a:ext cx="5786438" cy="708025"/>
          </a:xfrm>
          <a:prstGeom prst="rect">
            <a:avLst/>
          </a:prstGeom>
          <a:solidFill>
            <a:srgbClr val="006666"/>
          </a:solidFill>
          <a:ln w="9525">
            <a:noFill/>
            <a:miter lim="800000"/>
            <a:headEnd/>
            <a:tailEnd/>
          </a:ln>
        </p:spPr>
        <p:txBody>
          <a:bodyPr>
            <a:spAutoFit/>
          </a:bodyPr>
          <a:lstStyle/>
          <a:p>
            <a:endParaRPr lang="zh-CN" altLang="en-US" sz="4000">
              <a:solidFill>
                <a:schemeClr val="bg1"/>
              </a:solidFill>
              <a:latin typeface="微软雅黑" pitchFamily="34" charset="-122"/>
              <a:ea typeface="微软雅黑" pitchFamily="34" charset="-122"/>
            </a:endParaRPr>
          </a:p>
        </p:txBody>
      </p:sp>
      <p:sp>
        <p:nvSpPr>
          <p:cNvPr id="15362" name="矩形 4"/>
          <p:cNvSpPr>
            <a:spLocks noChangeArrowheads="1"/>
          </p:cNvSpPr>
          <p:nvPr/>
        </p:nvSpPr>
        <p:spPr bwMode="auto">
          <a:xfrm>
            <a:off x="541338" y="92075"/>
            <a:ext cx="3524250" cy="523875"/>
          </a:xfrm>
          <a:prstGeom prst="rect">
            <a:avLst/>
          </a:prstGeom>
          <a:noFill/>
          <a:ln w="9525">
            <a:noFill/>
            <a:miter lim="800000"/>
            <a:headEnd/>
            <a:tailEnd/>
          </a:ln>
        </p:spPr>
        <p:txBody>
          <a:bodyPr wrap="none">
            <a:spAutoFit/>
          </a:bodyPr>
          <a:lstStyle/>
          <a:p>
            <a:r>
              <a:rPr lang="zh-CN" altLang="en-US" sz="2800" b="1">
                <a:solidFill>
                  <a:schemeClr val="bg1"/>
                </a:solidFill>
                <a:latin typeface="微软雅黑" pitchFamily="34" charset="-122"/>
                <a:ea typeface="微软雅黑" pitchFamily="34" charset="-122"/>
              </a:rPr>
              <a:t> 一、课程性质与定位</a:t>
            </a:r>
            <a:endParaRPr lang="zh-CN" altLang="en-US" sz="2800" b="1">
              <a:latin typeface="Calibri" pitchFamily="34" charset="0"/>
            </a:endParaRPr>
          </a:p>
        </p:txBody>
      </p:sp>
      <p:sp>
        <p:nvSpPr>
          <p:cNvPr id="6" name="矩形 5"/>
          <p:cNvSpPr/>
          <p:nvPr/>
        </p:nvSpPr>
        <p:spPr>
          <a:xfrm>
            <a:off x="630238" y="1347788"/>
            <a:ext cx="6096000" cy="4246562"/>
          </a:xfrm>
          <a:prstGeom prst="rect">
            <a:avLst/>
          </a:prstGeom>
        </p:spPr>
        <p:txBody>
          <a:bodyPr>
            <a:spAutoFit/>
          </a:bodyPr>
          <a:lstStyle/>
          <a:p>
            <a:pPr fontAlgn="b">
              <a:lnSpc>
                <a:spcPct val="150000"/>
              </a:lnSpc>
              <a:spcBef>
                <a:spcPts val="0"/>
              </a:spcBef>
              <a:spcAft>
                <a:spcPts val="0"/>
              </a:spcAft>
              <a:defRPr/>
            </a:pPr>
            <a:r>
              <a:rPr lang="en-US" altLang="zh-CN" sz="2000" dirty="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本课程是国家开放大学开设的一门统设必修课，除了提供有一本必备的文字教材之外，还建设有便于学生自主学习的网络教学资源。</a:t>
            </a:r>
          </a:p>
          <a:p>
            <a:pPr fontAlgn="b">
              <a:lnSpc>
                <a:spcPct val="150000"/>
              </a:lnSpc>
              <a:spcBef>
                <a:spcPts val="0"/>
              </a:spcBef>
              <a:spcAft>
                <a:spcPts val="0"/>
              </a:spcAft>
              <a:defRPr/>
            </a:pPr>
            <a:endParaRPr lang="en-US" altLang="zh-CN" sz="2000" dirty="0">
              <a:latin typeface="微软雅黑" panose="020B0503020204020204" pitchFamily="34" charset="-122"/>
              <a:ea typeface="微软雅黑" panose="020B0503020204020204" pitchFamily="34" charset="-122"/>
            </a:endParaRPr>
          </a:p>
          <a:p>
            <a:pPr fontAlgn="b">
              <a:lnSpc>
                <a:spcPct val="150000"/>
              </a:lnSpc>
              <a:spcBef>
                <a:spcPts val="0"/>
              </a:spcBef>
              <a:spcAft>
                <a:spcPts val="0"/>
              </a:spcAft>
              <a:defRPr/>
            </a:pPr>
            <a:r>
              <a:rPr lang="en-US" altLang="zh-CN" sz="2000" dirty="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本课程是针对</a:t>
            </a:r>
            <a:r>
              <a:rPr lang="zh-CN" altLang="zh-CN" sz="2000" b="1" dirty="0">
                <a:solidFill>
                  <a:schemeClr val="accent4">
                    <a:lumMod val="75000"/>
                  </a:schemeClr>
                </a:solidFill>
                <a:latin typeface="微软雅黑" panose="020B0503020204020204" pitchFamily="34" charset="-122"/>
                <a:ea typeface="微软雅黑" panose="020B0503020204020204" pitchFamily="34" charset="-122"/>
              </a:rPr>
              <a:t>计算机信息管理专业</a:t>
            </a:r>
            <a:r>
              <a:rPr lang="zh-CN" altLang="zh-CN" sz="2000" dirty="0">
                <a:latin typeface="微软雅黑" panose="020B0503020204020204" pitchFamily="34" charset="-122"/>
                <a:ea typeface="微软雅黑" panose="020B0503020204020204" pitchFamily="34" charset="-122"/>
              </a:rPr>
              <a:t>的学生，是这个专业学生的统设必修课，是其他相关专业，如计算机网络技术专业的统设选修课。</a:t>
            </a:r>
          </a:p>
          <a:p>
            <a:pPr fontAlgn="b">
              <a:lnSpc>
                <a:spcPct val="150000"/>
              </a:lnSpc>
              <a:spcBef>
                <a:spcPts val="0"/>
              </a:spcBef>
              <a:spcAft>
                <a:spcPts val="0"/>
              </a:spcAft>
              <a:defRPr/>
            </a:pPr>
            <a:endParaRPr lang="en-US" altLang="zh-CN" sz="2000" dirty="0">
              <a:latin typeface="微软雅黑" panose="020B0503020204020204" pitchFamily="34" charset="-122"/>
              <a:ea typeface="微软雅黑" panose="020B0503020204020204" pitchFamily="34" charset="-122"/>
            </a:endParaRPr>
          </a:p>
          <a:p>
            <a:pPr fontAlgn="b">
              <a:lnSpc>
                <a:spcPct val="150000"/>
              </a:lnSpc>
              <a:spcBef>
                <a:spcPts val="0"/>
              </a:spcBef>
              <a:spcAft>
                <a:spcPts val="0"/>
              </a:spcAft>
              <a:defRPr/>
            </a:pPr>
            <a:r>
              <a:rPr lang="en-US" altLang="zh-CN" sz="2000" dirty="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本课程为</a:t>
            </a:r>
            <a:r>
              <a:rPr lang="en-US" altLang="zh-CN" sz="2000" b="1" dirty="0">
                <a:solidFill>
                  <a:schemeClr val="accent4">
                    <a:lumMod val="75000"/>
                  </a:schemeClr>
                </a:solidFill>
                <a:latin typeface="微软雅黑" panose="020B0503020204020204" pitchFamily="34" charset="-122"/>
                <a:ea typeface="微软雅黑" panose="020B0503020204020204" pitchFamily="34" charset="-122"/>
              </a:rPr>
              <a:t>4</a:t>
            </a:r>
            <a:r>
              <a:rPr lang="zh-CN" altLang="zh-CN" sz="2000" b="1" dirty="0">
                <a:solidFill>
                  <a:schemeClr val="accent4">
                    <a:lumMod val="75000"/>
                  </a:schemeClr>
                </a:solidFill>
                <a:latin typeface="微软雅黑" panose="020B0503020204020204" pitchFamily="34" charset="-122"/>
                <a:ea typeface="微软雅黑" panose="020B0503020204020204" pitchFamily="34" charset="-122"/>
              </a:rPr>
              <a:t>学分，</a:t>
            </a:r>
            <a:r>
              <a:rPr lang="en-US" altLang="zh-CN" sz="2000" b="1" dirty="0">
                <a:solidFill>
                  <a:schemeClr val="accent4">
                    <a:lumMod val="75000"/>
                  </a:schemeClr>
                </a:solidFill>
                <a:latin typeface="微软雅黑" panose="020B0503020204020204" pitchFamily="34" charset="-122"/>
                <a:ea typeface="微软雅黑" panose="020B0503020204020204" pitchFamily="34" charset="-122"/>
              </a:rPr>
              <a:t>72</a:t>
            </a:r>
            <a:r>
              <a:rPr lang="zh-CN" altLang="zh-CN" sz="2000" b="1" dirty="0">
                <a:solidFill>
                  <a:schemeClr val="accent4">
                    <a:lumMod val="75000"/>
                  </a:schemeClr>
                </a:solidFill>
                <a:latin typeface="微软雅黑" panose="020B0503020204020204" pitchFamily="34" charset="-122"/>
                <a:ea typeface="微软雅黑" panose="020B0503020204020204" pitchFamily="34" charset="-122"/>
              </a:rPr>
              <a:t>学时</a:t>
            </a:r>
            <a:r>
              <a:rPr lang="zh-CN" altLang="zh-CN" sz="2000" dirty="0">
                <a:latin typeface="微软雅黑" panose="020B0503020204020204" pitchFamily="34" charset="-122"/>
                <a:ea typeface="微软雅黑" panose="020B0503020204020204" pitchFamily="34" charset="-122"/>
              </a:rPr>
              <a:t>，安排在第二学期开设。</a:t>
            </a:r>
          </a:p>
        </p:txBody>
      </p:sp>
      <p:pic>
        <p:nvPicPr>
          <p:cNvPr id="15364" name="图片 6"/>
          <p:cNvPicPr>
            <a:picLocks noChangeAspect="1"/>
          </p:cNvPicPr>
          <p:nvPr/>
        </p:nvPicPr>
        <p:blipFill>
          <a:blip r:embed="rId2"/>
          <a:srcRect/>
          <a:stretch>
            <a:fillRect/>
          </a:stretch>
        </p:blipFill>
        <p:spPr bwMode="auto">
          <a:xfrm>
            <a:off x="7351713" y="1468438"/>
            <a:ext cx="4359275" cy="435927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p:txBody>
          <a:bodyPr/>
          <a:lstStyle/>
          <a:p>
            <a:endParaRPr lang="zh-CN" altLang="en-US" smtClean="0"/>
          </a:p>
        </p:txBody>
      </p:sp>
      <p:sp>
        <p:nvSpPr>
          <p:cNvPr id="34819" name="Rectangle 3"/>
          <p:cNvSpPr>
            <a:spLocks noGrp="1"/>
          </p:cNvSpPr>
          <p:nvPr>
            <p:ph type="body" idx="1"/>
          </p:nvPr>
        </p:nvSpPr>
        <p:spPr/>
        <p:txBody>
          <a:bodyPr/>
          <a:lstStyle/>
          <a:p>
            <a:endParaRPr lang="zh-CN" altLang="en-US" smtClean="0"/>
          </a:p>
        </p:txBody>
      </p:sp>
      <p:pic>
        <p:nvPicPr>
          <p:cNvPr id="34820" name="Picture 4"/>
          <p:cNvPicPr>
            <a:picLocks noChangeAspect="1" noChangeArrowheads="1"/>
          </p:cNvPicPr>
          <p:nvPr/>
        </p:nvPicPr>
        <p:blipFill>
          <a:blip r:embed="rId2"/>
          <a:srcRect/>
          <a:stretch>
            <a:fillRect/>
          </a:stretch>
        </p:blipFill>
        <p:spPr bwMode="auto">
          <a:xfrm>
            <a:off x="863600" y="339725"/>
            <a:ext cx="10564813" cy="532765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文本框 7"/>
          <p:cNvSpPr txBox="1">
            <a:spLocks noChangeArrowheads="1"/>
          </p:cNvSpPr>
          <p:nvPr/>
        </p:nvSpPr>
        <p:spPr bwMode="auto">
          <a:xfrm>
            <a:off x="0" y="0"/>
            <a:ext cx="5786438" cy="708025"/>
          </a:xfrm>
          <a:prstGeom prst="rect">
            <a:avLst/>
          </a:prstGeom>
          <a:solidFill>
            <a:srgbClr val="006666"/>
          </a:solidFill>
          <a:ln w="9525">
            <a:noFill/>
            <a:miter lim="800000"/>
            <a:headEnd/>
            <a:tailEnd/>
          </a:ln>
        </p:spPr>
        <p:txBody>
          <a:bodyPr>
            <a:spAutoFit/>
          </a:bodyPr>
          <a:lstStyle/>
          <a:p>
            <a:endParaRPr lang="zh-CN" altLang="en-US" sz="4000">
              <a:solidFill>
                <a:schemeClr val="bg1"/>
              </a:solidFill>
              <a:latin typeface="微软雅黑" pitchFamily="34" charset="-122"/>
              <a:ea typeface="微软雅黑" pitchFamily="34" charset="-122"/>
            </a:endParaRPr>
          </a:p>
        </p:txBody>
      </p:sp>
      <p:sp>
        <p:nvSpPr>
          <p:cNvPr id="35843" name="矩形 4"/>
          <p:cNvSpPr>
            <a:spLocks noChangeArrowheads="1"/>
          </p:cNvSpPr>
          <p:nvPr/>
        </p:nvSpPr>
        <p:spPr bwMode="auto">
          <a:xfrm>
            <a:off x="504825" y="115888"/>
            <a:ext cx="3135313" cy="519112"/>
          </a:xfrm>
          <a:prstGeom prst="rect">
            <a:avLst/>
          </a:prstGeom>
          <a:noFill/>
          <a:ln w="9525">
            <a:noFill/>
            <a:miter lim="800000"/>
            <a:headEnd/>
            <a:tailEnd/>
          </a:ln>
        </p:spPr>
        <p:txBody>
          <a:bodyPr wrap="none">
            <a:spAutoFit/>
          </a:bodyPr>
          <a:lstStyle/>
          <a:p>
            <a:r>
              <a:rPr lang="zh-CN" altLang="en-US" sz="2800" b="1">
                <a:solidFill>
                  <a:schemeClr val="bg1"/>
                </a:solidFill>
                <a:latin typeface="微软雅黑" pitchFamily="34" charset="-122"/>
                <a:ea typeface="微软雅黑" pitchFamily="34" charset="-122"/>
              </a:rPr>
              <a:t> 六、课程考核方式</a:t>
            </a:r>
            <a:endParaRPr lang="zh-CN" altLang="en-US"/>
          </a:p>
        </p:txBody>
      </p:sp>
      <p:sp>
        <p:nvSpPr>
          <p:cNvPr id="35844" name="文本框 19"/>
          <p:cNvSpPr txBox="1">
            <a:spLocks noChangeArrowheads="1"/>
          </p:cNvSpPr>
          <p:nvPr/>
        </p:nvSpPr>
        <p:spPr bwMode="auto">
          <a:xfrm>
            <a:off x="587375" y="3098800"/>
            <a:ext cx="1071563" cy="828675"/>
          </a:xfrm>
          <a:prstGeom prst="rect">
            <a:avLst/>
          </a:prstGeom>
          <a:noFill/>
          <a:ln w="9525">
            <a:noFill/>
            <a:miter lim="800000"/>
            <a:headEnd/>
            <a:tailEnd/>
          </a:ln>
        </p:spPr>
        <p:txBody>
          <a:bodyPr>
            <a:spAutoFit/>
          </a:bodyPr>
          <a:lstStyle/>
          <a:p>
            <a:pPr>
              <a:lnSpc>
                <a:spcPts val="6500"/>
              </a:lnSpc>
            </a:pPr>
            <a:r>
              <a:rPr lang="zh-CN" altLang="en-US" sz="3600" b="1">
                <a:solidFill>
                  <a:schemeClr val="bg1"/>
                </a:solidFill>
                <a:latin typeface="微软雅黑" pitchFamily="34" charset="-122"/>
                <a:ea typeface="微软雅黑" pitchFamily="34" charset="-122"/>
              </a:rPr>
              <a:t>讲</a:t>
            </a:r>
          </a:p>
        </p:txBody>
      </p:sp>
      <p:grpSp>
        <p:nvGrpSpPr>
          <p:cNvPr id="35845" name="组合 45"/>
          <p:cNvGrpSpPr>
            <a:grpSpLocks/>
          </p:cNvGrpSpPr>
          <p:nvPr/>
        </p:nvGrpSpPr>
        <p:grpSpPr bwMode="auto">
          <a:xfrm rot="-1605109">
            <a:off x="8912225" y="5260975"/>
            <a:ext cx="1801813" cy="938213"/>
            <a:chOff x="2739829" y="1535887"/>
            <a:chExt cx="6481505" cy="3369269"/>
          </a:xfrm>
        </p:grpSpPr>
        <p:sp>
          <p:nvSpPr>
            <p:cNvPr id="47" name="椭圆 46"/>
            <p:cNvSpPr/>
            <p:nvPr/>
          </p:nvSpPr>
          <p:spPr>
            <a:xfrm>
              <a:off x="2735731" y="1524188"/>
              <a:ext cx="3249319" cy="3249547"/>
            </a:xfrm>
            <a:prstGeom prst="ellipse">
              <a:avLst/>
            </a:prstGeom>
            <a:solidFill>
              <a:srgbClr val="4BB9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8" name="椭圆 47"/>
            <p:cNvSpPr/>
            <p:nvPr/>
          </p:nvSpPr>
          <p:spPr>
            <a:xfrm>
              <a:off x="6133223" y="2624109"/>
              <a:ext cx="1947304" cy="1949728"/>
            </a:xfrm>
            <a:prstGeom prst="ellipse">
              <a:avLst/>
            </a:prstGeom>
            <a:solidFill>
              <a:srgbClr val="FF51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9" name="椭圆 48"/>
            <p:cNvSpPr/>
            <p:nvPr/>
          </p:nvSpPr>
          <p:spPr>
            <a:xfrm>
              <a:off x="7878815" y="1755909"/>
              <a:ext cx="1341983" cy="1339724"/>
            </a:xfrm>
            <a:prstGeom prst="ellipse">
              <a:avLst/>
            </a:prstGeom>
            <a:solidFill>
              <a:srgbClr val="FFE5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0" name="椭圆 49"/>
            <p:cNvSpPr/>
            <p:nvPr/>
          </p:nvSpPr>
          <p:spPr>
            <a:xfrm>
              <a:off x="8035334" y="4113730"/>
              <a:ext cx="788059" cy="786732"/>
            </a:xfrm>
            <a:prstGeom prst="ellipse">
              <a:avLst/>
            </a:prstGeom>
            <a:solidFill>
              <a:srgbClr val="B6D7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35850" name="矩形 1"/>
          <p:cNvSpPr>
            <a:spLocks noChangeArrowheads="1"/>
          </p:cNvSpPr>
          <p:nvPr/>
        </p:nvSpPr>
        <p:spPr bwMode="auto">
          <a:xfrm>
            <a:off x="695325" y="847725"/>
            <a:ext cx="2822575" cy="3806825"/>
          </a:xfrm>
          <a:prstGeom prst="rect">
            <a:avLst/>
          </a:prstGeom>
          <a:noFill/>
          <a:ln w="9525">
            <a:noFill/>
            <a:miter lim="800000"/>
            <a:headEnd/>
            <a:tailEnd/>
          </a:ln>
        </p:spPr>
        <p:txBody>
          <a:bodyPr>
            <a:spAutoFit/>
          </a:bodyPr>
          <a:lstStyle/>
          <a:p>
            <a:pPr algn="just">
              <a:lnSpc>
                <a:spcPct val="150000"/>
              </a:lnSpc>
            </a:pPr>
            <a:r>
              <a:rPr lang="zh-CN" altLang="en-US"/>
              <a:t>       采用期末卷面考核与平时形成性作业考核相结合的方式。平时形成性作业考核占</a:t>
            </a:r>
            <a:r>
              <a:rPr lang="en-US" altLang="zh-CN"/>
              <a:t>50</a:t>
            </a:r>
            <a:r>
              <a:rPr lang="zh-CN" altLang="en-US"/>
              <a:t>分，期末卷面考核占</a:t>
            </a:r>
            <a:r>
              <a:rPr lang="en-US" altLang="zh-CN"/>
              <a:t>50</a:t>
            </a:r>
            <a:r>
              <a:rPr lang="zh-CN" altLang="en-US"/>
              <a:t>分。期末考试采用网络闭卷方式，答题时限为</a:t>
            </a:r>
            <a:r>
              <a:rPr lang="en-US" altLang="zh-CN"/>
              <a:t>60</a:t>
            </a:r>
            <a:r>
              <a:rPr lang="zh-CN" altLang="en-US"/>
              <a:t>分钟。最终成绩达到</a:t>
            </a:r>
            <a:r>
              <a:rPr lang="en-US" altLang="zh-CN"/>
              <a:t>60</a:t>
            </a:r>
            <a:r>
              <a:rPr lang="zh-CN" altLang="en-US"/>
              <a:t>分及以上者，可获得本课程所规定的</a:t>
            </a:r>
            <a:r>
              <a:rPr lang="en-US" altLang="zh-CN"/>
              <a:t>4</a:t>
            </a:r>
            <a:r>
              <a:rPr lang="zh-CN" altLang="en-US"/>
              <a:t>学分。</a:t>
            </a:r>
          </a:p>
        </p:txBody>
      </p:sp>
      <p:pic>
        <p:nvPicPr>
          <p:cNvPr id="35852" name="Picture 12"/>
          <p:cNvPicPr>
            <a:picLocks noChangeAspect="1" noChangeArrowheads="1"/>
          </p:cNvPicPr>
          <p:nvPr/>
        </p:nvPicPr>
        <p:blipFill>
          <a:blip r:embed="rId2"/>
          <a:srcRect/>
          <a:stretch>
            <a:fillRect/>
          </a:stretch>
        </p:blipFill>
        <p:spPr bwMode="auto">
          <a:xfrm>
            <a:off x="3578225" y="1014413"/>
            <a:ext cx="7962900" cy="5013325"/>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文本框 7"/>
          <p:cNvSpPr txBox="1">
            <a:spLocks noChangeArrowheads="1"/>
          </p:cNvSpPr>
          <p:nvPr/>
        </p:nvSpPr>
        <p:spPr bwMode="auto">
          <a:xfrm>
            <a:off x="0" y="0"/>
            <a:ext cx="5786438" cy="708025"/>
          </a:xfrm>
          <a:prstGeom prst="rect">
            <a:avLst/>
          </a:prstGeom>
          <a:solidFill>
            <a:srgbClr val="006666"/>
          </a:solidFill>
          <a:ln w="9525">
            <a:noFill/>
            <a:miter lim="800000"/>
            <a:headEnd/>
            <a:tailEnd/>
          </a:ln>
        </p:spPr>
        <p:txBody>
          <a:bodyPr>
            <a:spAutoFit/>
          </a:bodyPr>
          <a:lstStyle/>
          <a:p>
            <a:endParaRPr lang="zh-CN" altLang="en-US" sz="4000">
              <a:solidFill>
                <a:schemeClr val="bg1"/>
              </a:solidFill>
              <a:latin typeface="微软雅黑" pitchFamily="34" charset="-122"/>
              <a:ea typeface="微软雅黑" pitchFamily="34" charset="-122"/>
            </a:endParaRPr>
          </a:p>
        </p:txBody>
      </p:sp>
      <p:sp>
        <p:nvSpPr>
          <p:cNvPr id="36867" name="矩形 4"/>
          <p:cNvSpPr>
            <a:spLocks noChangeArrowheads="1"/>
          </p:cNvSpPr>
          <p:nvPr/>
        </p:nvSpPr>
        <p:spPr bwMode="auto">
          <a:xfrm>
            <a:off x="504825" y="115888"/>
            <a:ext cx="3846513" cy="519112"/>
          </a:xfrm>
          <a:prstGeom prst="rect">
            <a:avLst/>
          </a:prstGeom>
          <a:noFill/>
          <a:ln w="9525">
            <a:noFill/>
            <a:miter lim="800000"/>
            <a:headEnd/>
            <a:tailEnd/>
          </a:ln>
        </p:spPr>
        <p:txBody>
          <a:bodyPr wrap="none">
            <a:spAutoFit/>
          </a:bodyPr>
          <a:lstStyle/>
          <a:p>
            <a:r>
              <a:rPr lang="zh-CN" altLang="en-US" sz="2800" b="1">
                <a:solidFill>
                  <a:schemeClr val="bg1"/>
                </a:solidFill>
                <a:latin typeface="微软雅黑" pitchFamily="34" charset="-122"/>
                <a:ea typeface="微软雅黑" pitchFamily="34" charset="-122"/>
              </a:rPr>
              <a:t> 七、任课教师联系方式</a:t>
            </a:r>
            <a:endParaRPr lang="zh-CN" altLang="en-US"/>
          </a:p>
        </p:txBody>
      </p:sp>
      <p:sp>
        <p:nvSpPr>
          <p:cNvPr id="36868" name="文本框 19"/>
          <p:cNvSpPr txBox="1">
            <a:spLocks noChangeArrowheads="1"/>
          </p:cNvSpPr>
          <p:nvPr/>
        </p:nvSpPr>
        <p:spPr bwMode="auto">
          <a:xfrm>
            <a:off x="587375" y="3098800"/>
            <a:ext cx="1071563" cy="828675"/>
          </a:xfrm>
          <a:prstGeom prst="rect">
            <a:avLst/>
          </a:prstGeom>
          <a:noFill/>
          <a:ln w="9525">
            <a:noFill/>
            <a:miter lim="800000"/>
            <a:headEnd/>
            <a:tailEnd/>
          </a:ln>
        </p:spPr>
        <p:txBody>
          <a:bodyPr>
            <a:spAutoFit/>
          </a:bodyPr>
          <a:lstStyle/>
          <a:p>
            <a:pPr>
              <a:lnSpc>
                <a:spcPts val="6500"/>
              </a:lnSpc>
            </a:pPr>
            <a:r>
              <a:rPr lang="zh-CN" altLang="en-US" sz="3600" b="1">
                <a:solidFill>
                  <a:schemeClr val="bg1"/>
                </a:solidFill>
                <a:latin typeface="微软雅黑" pitchFamily="34" charset="-122"/>
                <a:ea typeface="微软雅黑" pitchFamily="34" charset="-122"/>
              </a:rPr>
              <a:t>讲</a:t>
            </a:r>
          </a:p>
        </p:txBody>
      </p:sp>
      <p:grpSp>
        <p:nvGrpSpPr>
          <p:cNvPr id="36869" name="组合 45"/>
          <p:cNvGrpSpPr>
            <a:grpSpLocks/>
          </p:cNvGrpSpPr>
          <p:nvPr/>
        </p:nvGrpSpPr>
        <p:grpSpPr bwMode="auto">
          <a:xfrm rot="-1605109">
            <a:off x="8912225" y="5260975"/>
            <a:ext cx="1801813" cy="938213"/>
            <a:chOff x="2739829" y="1535887"/>
            <a:chExt cx="6481505" cy="3369269"/>
          </a:xfrm>
        </p:grpSpPr>
        <p:sp>
          <p:nvSpPr>
            <p:cNvPr id="47" name="椭圆 46"/>
            <p:cNvSpPr/>
            <p:nvPr/>
          </p:nvSpPr>
          <p:spPr>
            <a:xfrm>
              <a:off x="2735731" y="1524188"/>
              <a:ext cx="3249319" cy="3249547"/>
            </a:xfrm>
            <a:prstGeom prst="ellipse">
              <a:avLst/>
            </a:prstGeom>
            <a:solidFill>
              <a:srgbClr val="4BB9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8" name="椭圆 47"/>
            <p:cNvSpPr/>
            <p:nvPr/>
          </p:nvSpPr>
          <p:spPr>
            <a:xfrm>
              <a:off x="6133223" y="2624109"/>
              <a:ext cx="1947304" cy="1949728"/>
            </a:xfrm>
            <a:prstGeom prst="ellipse">
              <a:avLst/>
            </a:prstGeom>
            <a:solidFill>
              <a:srgbClr val="FF51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9" name="椭圆 48"/>
            <p:cNvSpPr/>
            <p:nvPr/>
          </p:nvSpPr>
          <p:spPr>
            <a:xfrm>
              <a:off x="7878815" y="1755909"/>
              <a:ext cx="1341983" cy="1339724"/>
            </a:xfrm>
            <a:prstGeom prst="ellipse">
              <a:avLst/>
            </a:prstGeom>
            <a:solidFill>
              <a:srgbClr val="FFE5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0" name="椭圆 49"/>
            <p:cNvSpPr/>
            <p:nvPr/>
          </p:nvSpPr>
          <p:spPr>
            <a:xfrm>
              <a:off x="8035334" y="4113730"/>
              <a:ext cx="788059" cy="786732"/>
            </a:xfrm>
            <a:prstGeom prst="ellipse">
              <a:avLst/>
            </a:prstGeom>
            <a:solidFill>
              <a:srgbClr val="B6D7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36874" name="矩形 1"/>
          <p:cNvSpPr>
            <a:spLocks noChangeArrowheads="1"/>
          </p:cNvSpPr>
          <p:nvPr/>
        </p:nvSpPr>
        <p:spPr bwMode="auto">
          <a:xfrm>
            <a:off x="963613" y="1673225"/>
            <a:ext cx="3871912" cy="1190625"/>
          </a:xfrm>
          <a:prstGeom prst="rect">
            <a:avLst/>
          </a:prstGeom>
          <a:noFill/>
          <a:ln w="9525">
            <a:noFill/>
            <a:miter lim="800000"/>
            <a:headEnd/>
            <a:tailEnd/>
          </a:ln>
        </p:spPr>
        <p:txBody>
          <a:bodyPr>
            <a:spAutoFit/>
          </a:bodyPr>
          <a:lstStyle/>
          <a:p>
            <a:r>
              <a:rPr lang="zh-CN" altLang="en-US"/>
              <a:t>辅导教师：秦宁宁 </a:t>
            </a:r>
          </a:p>
          <a:p>
            <a:r>
              <a:rPr lang="zh-CN" altLang="en-US"/>
              <a:t>电       话：</a:t>
            </a:r>
            <a:r>
              <a:rPr lang="en-US" altLang="zh-CN"/>
              <a:t>18991099825</a:t>
            </a:r>
          </a:p>
          <a:p>
            <a:r>
              <a:rPr lang="en-US" altLang="zh-CN"/>
              <a:t>Q</a:t>
            </a:r>
            <a:r>
              <a:rPr lang="zh-CN" altLang="en-US"/>
              <a:t>　 </a:t>
            </a:r>
            <a:r>
              <a:rPr lang="en-US" altLang="zh-CN"/>
              <a:t>Q</a:t>
            </a:r>
            <a:r>
              <a:rPr lang="zh-CN" altLang="en-US"/>
              <a:t>号：</a:t>
            </a:r>
            <a:r>
              <a:rPr lang="en-US" altLang="zh-CN"/>
              <a:t>308292312</a:t>
            </a:r>
          </a:p>
          <a:p>
            <a:r>
              <a:rPr lang="zh-CN" altLang="en-US"/>
              <a:t>邮　  箱：</a:t>
            </a:r>
            <a:r>
              <a:rPr lang="en-US" altLang="zh-CN"/>
              <a:t>308292312@qq.com</a:t>
            </a:r>
            <a:endParaRPr lang="zh-CN" altLang="en-US"/>
          </a:p>
        </p:txBody>
      </p:sp>
      <p:pic>
        <p:nvPicPr>
          <p:cNvPr id="36877" name="Picture 13" descr="1000"/>
          <p:cNvPicPr>
            <a:picLocks noChangeAspect="1" noChangeArrowheads="1"/>
          </p:cNvPicPr>
          <p:nvPr/>
        </p:nvPicPr>
        <p:blipFill>
          <a:blip r:embed="rId2"/>
          <a:srcRect/>
          <a:stretch>
            <a:fillRect/>
          </a:stretch>
        </p:blipFill>
        <p:spPr bwMode="auto">
          <a:xfrm>
            <a:off x="5446713" y="576263"/>
            <a:ext cx="4533900" cy="482282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文本框 7"/>
          <p:cNvSpPr txBox="1">
            <a:spLocks noChangeArrowheads="1"/>
          </p:cNvSpPr>
          <p:nvPr/>
        </p:nvSpPr>
        <p:spPr bwMode="auto">
          <a:xfrm>
            <a:off x="2268538" y="2411413"/>
            <a:ext cx="7434262" cy="1446212"/>
          </a:xfrm>
          <a:prstGeom prst="rect">
            <a:avLst/>
          </a:prstGeom>
          <a:solidFill>
            <a:srgbClr val="006666"/>
          </a:solidFill>
          <a:ln w="9525">
            <a:noFill/>
            <a:miter lim="800000"/>
            <a:headEnd/>
            <a:tailEnd/>
          </a:ln>
        </p:spPr>
        <p:txBody>
          <a:bodyPr>
            <a:spAutoFit/>
          </a:bodyPr>
          <a:lstStyle/>
          <a:p>
            <a:r>
              <a:rPr lang="en-US" altLang="zh-CN" sz="8800">
                <a:solidFill>
                  <a:schemeClr val="bg1"/>
                </a:solidFill>
                <a:latin typeface="微软雅黑" pitchFamily="34" charset="-122"/>
                <a:ea typeface="微软雅黑" pitchFamily="34" charset="-122"/>
              </a:rPr>
              <a:t>  Thank you!</a:t>
            </a:r>
            <a:endParaRPr lang="zh-CN" altLang="en-US" sz="8800">
              <a:solidFill>
                <a:schemeClr val="bg1"/>
              </a:solidFill>
              <a:latin typeface="微软雅黑" pitchFamily="34" charset="-122"/>
              <a:ea typeface="微软雅黑"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文本框 7"/>
          <p:cNvSpPr txBox="1">
            <a:spLocks noChangeArrowheads="1"/>
          </p:cNvSpPr>
          <p:nvPr/>
        </p:nvSpPr>
        <p:spPr bwMode="auto">
          <a:xfrm>
            <a:off x="0" y="0"/>
            <a:ext cx="5786438" cy="708025"/>
          </a:xfrm>
          <a:prstGeom prst="rect">
            <a:avLst/>
          </a:prstGeom>
          <a:solidFill>
            <a:srgbClr val="006666"/>
          </a:solidFill>
          <a:ln w="9525">
            <a:noFill/>
            <a:miter lim="800000"/>
            <a:headEnd/>
            <a:tailEnd/>
          </a:ln>
        </p:spPr>
        <p:txBody>
          <a:bodyPr>
            <a:spAutoFit/>
          </a:bodyPr>
          <a:lstStyle/>
          <a:p>
            <a:endParaRPr lang="zh-CN" altLang="en-US" sz="4000">
              <a:solidFill>
                <a:schemeClr val="bg1"/>
              </a:solidFill>
              <a:latin typeface="微软雅黑" pitchFamily="34" charset="-122"/>
              <a:ea typeface="微软雅黑" pitchFamily="34" charset="-122"/>
            </a:endParaRPr>
          </a:p>
        </p:txBody>
      </p:sp>
      <p:sp>
        <p:nvSpPr>
          <p:cNvPr id="16386" name="矩形 4"/>
          <p:cNvSpPr>
            <a:spLocks noChangeArrowheads="1"/>
          </p:cNvSpPr>
          <p:nvPr/>
        </p:nvSpPr>
        <p:spPr bwMode="auto">
          <a:xfrm>
            <a:off x="541338" y="92075"/>
            <a:ext cx="4241800" cy="523875"/>
          </a:xfrm>
          <a:prstGeom prst="rect">
            <a:avLst/>
          </a:prstGeom>
          <a:noFill/>
          <a:ln w="9525">
            <a:noFill/>
            <a:miter lim="800000"/>
            <a:headEnd/>
            <a:tailEnd/>
          </a:ln>
        </p:spPr>
        <p:txBody>
          <a:bodyPr wrap="none">
            <a:spAutoFit/>
          </a:bodyPr>
          <a:lstStyle/>
          <a:p>
            <a:r>
              <a:rPr lang="zh-CN" altLang="en-US" sz="2800" b="1">
                <a:solidFill>
                  <a:schemeClr val="bg1"/>
                </a:solidFill>
                <a:latin typeface="微软雅黑" pitchFamily="34" charset="-122"/>
                <a:ea typeface="微软雅黑" pitchFamily="34" charset="-122"/>
              </a:rPr>
              <a:t> 二、课程教学目标与任务</a:t>
            </a:r>
            <a:endParaRPr lang="zh-CN" altLang="en-US" sz="2800" b="1">
              <a:latin typeface="Calibri" pitchFamily="34" charset="0"/>
            </a:endParaRPr>
          </a:p>
        </p:txBody>
      </p:sp>
      <p:grpSp>
        <p:nvGrpSpPr>
          <p:cNvPr id="23" name="Group 21"/>
          <p:cNvGrpSpPr>
            <a:grpSpLocks/>
          </p:cNvGrpSpPr>
          <p:nvPr/>
        </p:nvGrpSpPr>
        <p:grpSpPr bwMode="auto">
          <a:xfrm>
            <a:off x="1425554" y="2212475"/>
            <a:ext cx="4535997" cy="930213"/>
            <a:chOff x="1055" y="1458"/>
            <a:chExt cx="2473" cy="460"/>
          </a:xfrm>
          <a:solidFill>
            <a:srgbClr val="00B0F0"/>
          </a:solidFill>
        </p:grpSpPr>
        <p:sp>
          <p:nvSpPr>
            <p:cNvPr id="32" name="Rectangle 20"/>
            <p:cNvSpPr>
              <a:spLocks noChangeArrowheads="1"/>
            </p:cNvSpPr>
            <p:nvPr/>
          </p:nvSpPr>
          <p:spPr bwMode="auto">
            <a:xfrm>
              <a:off x="1055" y="1458"/>
              <a:ext cx="2473" cy="304"/>
            </a:xfrm>
            <a:prstGeom prst="rect">
              <a:avLst/>
            </a:prstGeom>
            <a:solidFill>
              <a:schemeClr val="accent4">
                <a:lumMod val="75000"/>
              </a:schemeClr>
            </a:solidFill>
            <a:ln w="6350">
              <a:noFill/>
              <a:miter lim="800000"/>
              <a:headEnd/>
              <a:tailEnd/>
            </a:ln>
            <a:extLst/>
          </p:spPr>
          <p:txBody>
            <a:bodyPr wrap="none" lIns="45720" rIns="45720" anchor="ctr" anchorCtr="1"/>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fontAlgn="auto" hangingPunct="1">
                <a:spcBef>
                  <a:spcPts val="0"/>
                </a:spcBef>
                <a:spcAft>
                  <a:spcPts val="0"/>
                </a:spcAft>
                <a:defRPr/>
              </a:pPr>
              <a:endParaRPr lang="en-GB" dirty="0">
                <a:solidFill>
                  <a:schemeClr val="bg1"/>
                </a:solidFill>
                <a:ea typeface="+mn-ea"/>
              </a:endParaRPr>
            </a:p>
          </p:txBody>
        </p:sp>
        <p:sp>
          <p:nvSpPr>
            <p:cNvPr id="35" name="Line 23"/>
            <p:cNvSpPr>
              <a:spLocks noChangeShapeType="1"/>
            </p:cNvSpPr>
            <p:nvPr/>
          </p:nvSpPr>
          <p:spPr bwMode="auto">
            <a:xfrm>
              <a:off x="1196" y="1765"/>
              <a:ext cx="0" cy="153"/>
            </a:xfrm>
            <a:prstGeom prst="line">
              <a:avLst/>
            </a:prstGeom>
            <a:ln w="28575">
              <a:solidFill>
                <a:srgbClr val="006666"/>
              </a:solidFill>
              <a:headEnd/>
              <a:tailEnd type="triangle" w="lg" len="med"/>
            </a:ln>
            <a:extLst/>
          </p:spPr>
          <p:style>
            <a:lnRef idx="1">
              <a:schemeClr val="dk1"/>
            </a:lnRef>
            <a:fillRef idx="0">
              <a:schemeClr val="dk1"/>
            </a:fillRef>
            <a:effectRef idx="0">
              <a:schemeClr val="dk1"/>
            </a:effectRef>
            <a:fontRef idx="minor">
              <a:schemeClr val="tx1"/>
            </a:fontRef>
          </p:style>
          <p:txBody>
            <a:bodyPr wrap="none" lIns="36000" tIns="36000" rIns="36000" bIns="36000" anchor="ctr"/>
            <a:lstStyle/>
            <a:p>
              <a:pPr fontAlgn="auto">
                <a:spcBef>
                  <a:spcPts val="0"/>
                </a:spcBef>
                <a:spcAft>
                  <a:spcPts val="0"/>
                </a:spcAft>
                <a:defRPr/>
              </a:pPr>
              <a:endParaRPr lang="zh-CN" altLang="en-US"/>
            </a:p>
          </p:txBody>
        </p:sp>
        <p:sp>
          <p:nvSpPr>
            <p:cNvPr id="36" name="Line 24"/>
            <p:cNvSpPr>
              <a:spLocks noChangeShapeType="1"/>
            </p:cNvSpPr>
            <p:nvPr/>
          </p:nvSpPr>
          <p:spPr bwMode="auto">
            <a:xfrm>
              <a:off x="3359" y="1762"/>
              <a:ext cx="0" cy="156"/>
            </a:xfrm>
            <a:prstGeom prst="line">
              <a:avLst/>
            </a:prstGeom>
            <a:ln w="28575">
              <a:solidFill>
                <a:srgbClr val="006666"/>
              </a:solidFill>
              <a:headEnd/>
              <a:tailEnd type="triangle" w="lg" len="med"/>
            </a:ln>
            <a:extLst/>
          </p:spPr>
          <p:style>
            <a:lnRef idx="1">
              <a:schemeClr val="dk1"/>
            </a:lnRef>
            <a:fillRef idx="0">
              <a:schemeClr val="dk1"/>
            </a:fillRef>
            <a:effectRef idx="0">
              <a:schemeClr val="dk1"/>
            </a:effectRef>
            <a:fontRef idx="minor">
              <a:schemeClr val="tx1"/>
            </a:fontRef>
          </p:style>
          <p:txBody>
            <a:bodyPr wrap="none" lIns="36000" tIns="36000" rIns="36000" bIns="36000" anchor="ctr"/>
            <a:lstStyle/>
            <a:p>
              <a:pPr fontAlgn="auto">
                <a:spcBef>
                  <a:spcPts val="0"/>
                </a:spcBef>
                <a:spcAft>
                  <a:spcPts val="0"/>
                </a:spcAft>
                <a:defRPr/>
              </a:pPr>
              <a:endParaRPr lang="zh-CN" altLang="en-US"/>
            </a:p>
          </p:txBody>
        </p:sp>
        <p:sp>
          <p:nvSpPr>
            <p:cNvPr id="55" name="Line 24"/>
            <p:cNvSpPr>
              <a:spLocks noChangeShapeType="1"/>
            </p:cNvSpPr>
            <p:nvPr/>
          </p:nvSpPr>
          <p:spPr bwMode="auto">
            <a:xfrm>
              <a:off x="2831" y="1762"/>
              <a:ext cx="0" cy="156"/>
            </a:xfrm>
            <a:prstGeom prst="line">
              <a:avLst/>
            </a:prstGeom>
            <a:ln w="28575">
              <a:solidFill>
                <a:srgbClr val="006666"/>
              </a:solidFill>
              <a:headEnd/>
              <a:tailEnd type="triangle" w="lg" len="med"/>
            </a:ln>
            <a:extLst/>
          </p:spPr>
          <p:style>
            <a:lnRef idx="1">
              <a:schemeClr val="dk1"/>
            </a:lnRef>
            <a:fillRef idx="0">
              <a:schemeClr val="dk1"/>
            </a:fillRef>
            <a:effectRef idx="0">
              <a:schemeClr val="dk1"/>
            </a:effectRef>
            <a:fontRef idx="minor">
              <a:schemeClr val="tx1"/>
            </a:fontRef>
          </p:style>
          <p:txBody>
            <a:bodyPr wrap="none" lIns="36000" tIns="36000" rIns="36000" bIns="36000" anchor="ctr"/>
            <a:lstStyle/>
            <a:p>
              <a:pPr fontAlgn="auto">
                <a:spcBef>
                  <a:spcPts val="0"/>
                </a:spcBef>
                <a:spcAft>
                  <a:spcPts val="0"/>
                </a:spcAft>
                <a:defRPr/>
              </a:pPr>
              <a:endParaRPr lang="zh-CN" altLang="en-US"/>
            </a:p>
          </p:txBody>
        </p:sp>
        <p:sp>
          <p:nvSpPr>
            <p:cNvPr id="56" name="Line 24"/>
            <p:cNvSpPr>
              <a:spLocks noChangeShapeType="1"/>
            </p:cNvSpPr>
            <p:nvPr/>
          </p:nvSpPr>
          <p:spPr bwMode="auto">
            <a:xfrm>
              <a:off x="2285" y="1762"/>
              <a:ext cx="0" cy="156"/>
            </a:xfrm>
            <a:prstGeom prst="line">
              <a:avLst/>
            </a:prstGeom>
            <a:ln w="28575">
              <a:solidFill>
                <a:srgbClr val="006666"/>
              </a:solidFill>
              <a:headEnd/>
              <a:tailEnd type="triangle" w="lg" len="med"/>
            </a:ln>
            <a:extLst/>
          </p:spPr>
          <p:style>
            <a:lnRef idx="1">
              <a:schemeClr val="dk1"/>
            </a:lnRef>
            <a:fillRef idx="0">
              <a:schemeClr val="dk1"/>
            </a:fillRef>
            <a:effectRef idx="0">
              <a:schemeClr val="dk1"/>
            </a:effectRef>
            <a:fontRef idx="minor">
              <a:schemeClr val="tx1"/>
            </a:fontRef>
          </p:style>
          <p:txBody>
            <a:bodyPr wrap="none" lIns="36000" tIns="36000" rIns="36000" bIns="36000" anchor="ctr"/>
            <a:lstStyle/>
            <a:p>
              <a:pPr fontAlgn="auto">
                <a:spcBef>
                  <a:spcPts val="0"/>
                </a:spcBef>
                <a:spcAft>
                  <a:spcPts val="0"/>
                </a:spcAft>
                <a:defRPr/>
              </a:pPr>
              <a:endParaRPr lang="zh-CN" altLang="en-US"/>
            </a:p>
          </p:txBody>
        </p:sp>
        <p:sp>
          <p:nvSpPr>
            <p:cNvPr id="57" name="Line 24"/>
            <p:cNvSpPr>
              <a:spLocks noChangeShapeType="1"/>
            </p:cNvSpPr>
            <p:nvPr/>
          </p:nvSpPr>
          <p:spPr bwMode="auto">
            <a:xfrm>
              <a:off x="1754" y="1762"/>
              <a:ext cx="0" cy="156"/>
            </a:xfrm>
            <a:prstGeom prst="line">
              <a:avLst/>
            </a:prstGeom>
            <a:ln w="28575">
              <a:solidFill>
                <a:srgbClr val="006666"/>
              </a:solidFill>
              <a:headEnd/>
              <a:tailEnd type="triangle" w="lg" len="med"/>
            </a:ln>
            <a:extLst/>
          </p:spPr>
          <p:style>
            <a:lnRef idx="1">
              <a:schemeClr val="dk1"/>
            </a:lnRef>
            <a:fillRef idx="0">
              <a:schemeClr val="dk1"/>
            </a:fillRef>
            <a:effectRef idx="0">
              <a:schemeClr val="dk1"/>
            </a:effectRef>
            <a:fontRef idx="minor">
              <a:schemeClr val="tx1"/>
            </a:fontRef>
          </p:style>
          <p:txBody>
            <a:bodyPr wrap="none" lIns="36000" tIns="36000" rIns="36000" bIns="36000" anchor="ctr"/>
            <a:lstStyle/>
            <a:p>
              <a:pPr fontAlgn="auto">
                <a:spcBef>
                  <a:spcPts val="0"/>
                </a:spcBef>
                <a:spcAft>
                  <a:spcPts val="0"/>
                </a:spcAft>
                <a:defRPr/>
              </a:pPr>
              <a:endParaRPr lang="zh-CN" altLang="en-US"/>
            </a:p>
          </p:txBody>
        </p:sp>
      </p:grpSp>
      <p:sp>
        <p:nvSpPr>
          <p:cNvPr id="16388" name="矩形 41"/>
          <p:cNvSpPr>
            <a:spLocks noChangeArrowheads="1"/>
          </p:cNvSpPr>
          <p:nvPr/>
        </p:nvSpPr>
        <p:spPr bwMode="auto">
          <a:xfrm>
            <a:off x="2382838" y="2311400"/>
            <a:ext cx="2765425" cy="400050"/>
          </a:xfrm>
          <a:prstGeom prst="rect">
            <a:avLst/>
          </a:prstGeom>
          <a:noFill/>
          <a:ln w="9525">
            <a:noFill/>
            <a:miter lim="800000"/>
            <a:headEnd/>
            <a:tailEnd/>
          </a:ln>
        </p:spPr>
        <p:txBody>
          <a:bodyPr wrap="none">
            <a:spAutoFit/>
          </a:bodyPr>
          <a:lstStyle/>
          <a:p>
            <a:r>
              <a:rPr lang="zh-CN" altLang="zh-CN" sz="2000" b="1">
                <a:solidFill>
                  <a:schemeClr val="bg1"/>
                </a:solidFill>
                <a:latin typeface="微软雅黑" pitchFamily="34" charset="-122"/>
                <a:ea typeface="微软雅黑" pitchFamily="34" charset="-122"/>
              </a:rPr>
              <a:t>关系数据库的基础知识</a:t>
            </a:r>
            <a:endParaRPr lang="zh-CN" altLang="en-US" sz="2000" b="1">
              <a:solidFill>
                <a:schemeClr val="bg1"/>
              </a:solidFill>
              <a:latin typeface="微软雅黑" pitchFamily="34" charset="-122"/>
              <a:ea typeface="微软雅黑" pitchFamily="34" charset="-122"/>
            </a:endParaRPr>
          </a:p>
        </p:txBody>
      </p:sp>
      <p:grpSp>
        <p:nvGrpSpPr>
          <p:cNvPr id="16389" name="组合 51"/>
          <p:cNvGrpSpPr>
            <a:grpSpLocks/>
          </p:cNvGrpSpPr>
          <p:nvPr/>
        </p:nvGrpSpPr>
        <p:grpSpPr bwMode="auto">
          <a:xfrm>
            <a:off x="1441450" y="3143250"/>
            <a:ext cx="546100" cy="1924050"/>
            <a:chOff x="3364330" y="3635803"/>
            <a:chExt cx="545909" cy="1924766"/>
          </a:xfrm>
        </p:grpSpPr>
        <p:sp>
          <p:nvSpPr>
            <p:cNvPr id="43" name="Rectangle 20"/>
            <p:cNvSpPr>
              <a:spLocks noChangeArrowheads="1"/>
            </p:cNvSpPr>
            <p:nvPr/>
          </p:nvSpPr>
          <p:spPr bwMode="auto">
            <a:xfrm>
              <a:off x="3364330" y="3635803"/>
              <a:ext cx="545909" cy="1924766"/>
            </a:xfrm>
            <a:prstGeom prst="rect">
              <a:avLst/>
            </a:prstGeom>
            <a:solidFill>
              <a:schemeClr val="accent4">
                <a:lumMod val="75000"/>
              </a:schemeClr>
            </a:solidFill>
            <a:ln w="6350">
              <a:noFill/>
              <a:miter lim="800000"/>
              <a:headEnd/>
              <a:tailEnd/>
            </a:ln>
            <a:extLst/>
          </p:spPr>
          <p:txBody>
            <a:bodyPr wrap="none" lIns="45720" rIns="45720" anchor="ctr" anchorCtr="1"/>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fontAlgn="auto" hangingPunct="1">
                <a:spcBef>
                  <a:spcPts val="0"/>
                </a:spcBef>
                <a:spcAft>
                  <a:spcPts val="0"/>
                </a:spcAft>
                <a:defRPr/>
              </a:pPr>
              <a:endParaRPr lang="en-GB" dirty="0">
                <a:solidFill>
                  <a:schemeClr val="bg1"/>
                </a:solidFill>
                <a:ea typeface="+mn-ea"/>
              </a:endParaRPr>
            </a:p>
          </p:txBody>
        </p:sp>
        <p:sp>
          <p:nvSpPr>
            <p:cNvPr id="16405" name="矩形 7"/>
            <p:cNvSpPr>
              <a:spLocks noChangeArrowheads="1"/>
            </p:cNvSpPr>
            <p:nvPr/>
          </p:nvSpPr>
          <p:spPr bwMode="auto">
            <a:xfrm>
              <a:off x="3424491" y="3706733"/>
              <a:ext cx="363939" cy="1754326"/>
            </a:xfrm>
            <a:prstGeom prst="rect">
              <a:avLst/>
            </a:prstGeom>
            <a:noFill/>
            <a:ln w="9525">
              <a:noFill/>
              <a:miter lim="800000"/>
              <a:headEnd/>
              <a:tailEnd/>
            </a:ln>
          </p:spPr>
          <p:txBody>
            <a:bodyPr>
              <a:spAutoFit/>
            </a:bodyPr>
            <a:lstStyle/>
            <a:p>
              <a:r>
                <a:rPr lang="zh-CN" altLang="zh-CN" b="1">
                  <a:solidFill>
                    <a:schemeClr val="bg1"/>
                  </a:solidFill>
                  <a:latin typeface="Calibri" pitchFamily="34" charset="0"/>
                </a:rPr>
                <a:t>关系数据结构</a:t>
              </a:r>
              <a:endParaRPr lang="zh-CN" altLang="en-US" b="1">
                <a:solidFill>
                  <a:schemeClr val="bg1"/>
                </a:solidFill>
                <a:latin typeface="Calibri" pitchFamily="34" charset="0"/>
              </a:endParaRPr>
            </a:p>
          </p:txBody>
        </p:sp>
      </p:grpSp>
      <p:grpSp>
        <p:nvGrpSpPr>
          <p:cNvPr id="16390" name="组合 50"/>
          <p:cNvGrpSpPr>
            <a:grpSpLocks/>
          </p:cNvGrpSpPr>
          <p:nvPr/>
        </p:nvGrpSpPr>
        <p:grpSpPr bwMode="auto">
          <a:xfrm>
            <a:off x="2425700" y="3143250"/>
            <a:ext cx="544513" cy="1924050"/>
            <a:chOff x="4255151" y="3635803"/>
            <a:chExt cx="545909" cy="1924766"/>
          </a:xfrm>
        </p:grpSpPr>
        <p:sp>
          <p:nvSpPr>
            <p:cNvPr id="44" name="Rectangle 20"/>
            <p:cNvSpPr>
              <a:spLocks noChangeArrowheads="1"/>
            </p:cNvSpPr>
            <p:nvPr/>
          </p:nvSpPr>
          <p:spPr bwMode="auto">
            <a:xfrm>
              <a:off x="4255151" y="3635803"/>
              <a:ext cx="545909" cy="1924766"/>
            </a:xfrm>
            <a:prstGeom prst="rect">
              <a:avLst/>
            </a:prstGeom>
            <a:solidFill>
              <a:schemeClr val="accent4">
                <a:lumMod val="75000"/>
              </a:schemeClr>
            </a:solidFill>
            <a:ln w="6350">
              <a:noFill/>
              <a:miter lim="800000"/>
              <a:headEnd/>
              <a:tailEnd/>
            </a:ln>
            <a:extLst/>
          </p:spPr>
          <p:txBody>
            <a:bodyPr wrap="none" lIns="45720" rIns="45720" anchor="ctr" anchorCtr="1"/>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fontAlgn="auto" hangingPunct="1">
                <a:spcBef>
                  <a:spcPts val="0"/>
                </a:spcBef>
                <a:spcAft>
                  <a:spcPts val="0"/>
                </a:spcAft>
                <a:defRPr/>
              </a:pPr>
              <a:endParaRPr lang="en-GB" dirty="0">
                <a:solidFill>
                  <a:schemeClr val="bg1"/>
                </a:solidFill>
                <a:ea typeface="+mn-ea"/>
              </a:endParaRPr>
            </a:p>
          </p:txBody>
        </p:sp>
        <p:sp>
          <p:nvSpPr>
            <p:cNvPr id="16403" name="矩形 25"/>
            <p:cNvSpPr>
              <a:spLocks noChangeArrowheads="1"/>
            </p:cNvSpPr>
            <p:nvPr/>
          </p:nvSpPr>
          <p:spPr bwMode="auto">
            <a:xfrm>
              <a:off x="4313110" y="3719702"/>
              <a:ext cx="357798" cy="1477328"/>
            </a:xfrm>
            <a:prstGeom prst="rect">
              <a:avLst/>
            </a:prstGeom>
            <a:noFill/>
            <a:ln w="9525">
              <a:noFill/>
              <a:miter lim="800000"/>
              <a:headEnd/>
              <a:tailEnd/>
            </a:ln>
          </p:spPr>
          <p:txBody>
            <a:bodyPr>
              <a:spAutoFit/>
            </a:bodyPr>
            <a:lstStyle/>
            <a:p>
              <a:r>
                <a:rPr lang="zh-CN" altLang="zh-CN" b="1">
                  <a:solidFill>
                    <a:schemeClr val="bg1"/>
                  </a:solidFill>
                  <a:latin typeface="Calibri" pitchFamily="34" charset="0"/>
                </a:rPr>
                <a:t>关系完整性</a:t>
              </a:r>
              <a:endParaRPr lang="zh-CN" altLang="en-US" b="1">
                <a:solidFill>
                  <a:schemeClr val="bg1"/>
                </a:solidFill>
                <a:latin typeface="Calibri" pitchFamily="34" charset="0"/>
              </a:endParaRPr>
            </a:p>
          </p:txBody>
        </p:sp>
      </p:grpSp>
      <p:grpSp>
        <p:nvGrpSpPr>
          <p:cNvPr id="16391" name="组合 49"/>
          <p:cNvGrpSpPr>
            <a:grpSpLocks/>
          </p:cNvGrpSpPr>
          <p:nvPr/>
        </p:nvGrpSpPr>
        <p:grpSpPr bwMode="auto">
          <a:xfrm>
            <a:off x="3408363" y="3143250"/>
            <a:ext cx="546100" cy="1924050"/>
            <a:chOff x="5144776" y="3635983"/>
            <a:chExt cx="545909" cy="1924766"/>
          </a:xfrm>
        </p:grpSpPr>
        <p:sp>
          <p:nvSpPr>
            <p:cNvPr id="45" name="Rectangle 20"/>
            <p:cNvSpPr>
              <a:spLocks noChangeArrowheads="1"/>
            </p:cNvSpPr>
            <p:nvPr/>
          </p:nvSpPr>
          <p:spPr bwMode="auto">
            <a:xfrm>
              <a:off x="5144776" y="3635983"/>
              <a:ext cx="545909" cy="1924766"/>
            </a:xfrm>
            <a:prstGeom prst="rect">
              <a:avLst/>
            </a:prstGeom>
            <a:solidFill>
              <a:schemeClr val="accent4">
                <a:lumMod val="75000"/>
              </a:schemeClr>
            </a:solidFill>
            <a:ln w="6350">
              <a:noFill/>
              <a:miter lim="800000"/>
              <a:headEnd/>
              <a:tailEnd/>
            </a:ln>
            <a:extLst/>
          </p:spPr>
          <p:txBody>
            <a:bodyPr wrap="none" lIns="45720" rIns="45720" anchor="ctr" anchorCtr="1"/>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fontAlgn="auto" hangingPunct="1">
                <a:spcBef>
                  <a:spcPts val="0"/>
                </a:spcBef>
                <a:spcAft>
                  <a:spcPts val="0"/>
                </a:spcAft>
                <a:defRPr/>
              </a:pPr>
              <a:endParaRPr lang="en-GB" dirty="0">
                <a:solidFill>
                  <a:schemeClr val="bg1"/>
                </a:solidFill>
                <a:ea typeface="+mn-ea"/>
              </a:endParaRPr>
            </a:p>
          </p:txBody>
        </p:sp>
        <p:sp>
          <p:nvSpPr>
            <p:cNvPr id="16401" name="矩形 26"/>
            <p:cNvSpPr>
              <a:spLocks noChangeArrowheads="1"/>
            </p:cNvSpPr>
            <p:nvPr/>
          </p:nvSpPr>
          <p:spPr bwMode="auto">
            <a:xfrm>
              <a:off x="5204936" y="3722365"/>
              <a:ext cx="451644" cy="1200329"/>
            </a:xfrm>
            <a:prstGeom prst="rect">
              <a:avLst/>
            </a:prstGeom>
            <a:noFill/>
            <a:ln w="9525">
              <a:noFill/>
              <a:miter lim="800000"/>
              <a:headEnd/>
              <a:tailEnd/>
            </a:ln>
          </p:spPr>
          <p:txBody>
            <a:bodyPr>
              <a:spAutoFit/>
            </a:bodyPr>
            <a:lstStyle/>
            <a:p>
              <a:r>
                <a:rPr lang="zh-CN" altLang="zh-CN" b="1">
                  <a:solidFill>
                    <a:schemeClr val="bg1"/>
                  </a:solidFill>
                  <a:latin typeface="Calibri" pitchFamily="34" charset="0"/>
                </a:rPr>
                <a:t>关系运算</a:t>
              </a:r>
              <a:endParaRPr lang="zh-CN" altLang="en-US" b="1">
                <a:solidFill>
                  <a:schemeClr val="bg1"/>
                </a:solidFill>
                <a:latin typeface="Calibri" pitchFamily="34" charset="0"/>
              </a:endParaRPr>
            </a:p>
          </p:txBody>
        </p:sp>
      </p:grpSp>
      <p:grpSp>
        <p:nvGrpSpPr>
          <p:cNvPr id="16392" name="组合 48"/>
          <p:cNvGrpSpPr>
            <a:grpSpLocks/>
          </p:cNvGrpSpPr>
          <p:nvPr/>
        </p:nvGrpSpPr>
        <p:grpSpPr bwMode="auto">
          <a:xfrm>
            <a:off x="4391025" y="3143250"/>
            <a:ext cx="546100" cy="1924050"/>
            <a:chOff x="6059661" y="3635983"/>
            <a:chExt cx="545909" cy="1924766"/>
          </a:xfrm>
        </p:grpSpPr>
        <p:sp>
          <p:nvSpPr>
            <p:cNvPr id="46" name="Rectangle 20"/>
            <p:cNvSpPr>
              <a:spLocks noChangeArrowheads="1"/>
            </p:cNvSpPr>
            <p:nvPr/>
          </p:nvSpPr>
          <p:spPr bwMode="auto">
            <a:xfrm>
              <a:off x="6059661" y="3635983"/>
              <a:ext cx="545909" cy="1924766"/>
            </a:xfrm>
            <a:prstGeom prst="rect">
              <a:avLst/>
            </a:prstGeom>
            <a:solidFill>
              <a:schemeClr val="accent4">
                <a:lumMod val="75000"/>
              </a:schemeClr>
            </a:solidFill>
            <a:ln w="6350">
              <a:noFill/>
              <a:miter lim="800000"/>
              <a:headEnd/>
              <a:tailEnd/>
            </a:ln>
            <a:extLst/>
          </p:spPr>
          <p:txBody>
            <a:bodyPr wrap="none" lIns="45720" rIns="45720" anchor="ctr" anchorCtr="1"/>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fontAlgn="auto" hangingPunct="1">
                <a:spcBef>
                  <a:spcPts val="0"/>
                </a:spcBef>
                <a:spcAft>
                  <a:spcPts val="0"/>
                </a:spcAft>
                <a:defRPr/>
              </a:pPr>
              <a:endParaRPr lang="en-GB" dirty="0">
                <a:solidFill>
                  <a:schemeClr val="bg1"/>
                </a:solidFill>
                <a:ea typeface="+mn-ea"/>
              </a:endParaRPr>
            </a:p>
          </p:txBody>
        </p:sp>
        <p:sp>
          <p:nvSpPr>
            <p:cNvPr id="16399" name="矩形 27"/>
            <p:cNvSpPr>
              <a:spLocks noChangeArrowheads="1"/>
            </p:cNvSpPr>
            <p:nvPr/>
          </p:nvSpPr>
          <p:spPr bwMode="auto">
            <a:xfrm>
              <a:off x="6112949" y="3722843"/>
              <a:ext cx="369523" cy="1477328"/>
            </a:xfrm>
            <a:prstGeom prst="rect">
              <a:avLst/>
            </a:prstGeom>
            <a:noFill/>
            <a:ln w="9525">
              <a:noFill/>
              <a:miter lim="800000"/>
              <a:headEnd/>
              <a:tailEnd/>
            </a:ln>
          </p:spPr>
          <p:txBody>
            <a:bodyPr>
              <a:spAutoFit/>
            </a:bodyPr>
            <a:lstStyle/>
            <a:p>
              <a:r>
                <a:rPr lang="zh-CN" altLang="zh-CN" b="1">
                  <a:solidFill>
                    <a:schemeClr val="bg1"/>
                  </a:solidFill>
                  <a:latin typeface="Calibri" pitchFamily="34" charset="0"/>
                </a:rPr>
                <a:t>关系规范化</a:t>
              </a:r>
              <a:endParaRPr lang="zh-CN" altLang="en-US" b="1">
                <a:solidFill>
                  <a:schemeClr val="bg1"/>
                </a:solidFill>
                <a:latin typeface="Calibri" pitchFamily="34" charset="0"/>
              </a:endParaRPr>
            </a:p>
          </p:txBody>
        </p:sp>
      </p:grpSp>
      <p:grpSp>
        <p:nvGrpSpPr>
          <p:cNvPr id="16393" name="组合 47"/>
          <p:cNvGrpSpPr>
            <a:grpSpLocks/>
          </p:cNvGrpSpPr>
          <p:nvPr/>
        </p:nvGrpSpPr>
        <p:grpSpPr bwMode="auto">
          <a:xfrm>
            <a:off x="5375275" y="3143250"/>
            <a:ext cx="544513" cy="1924050"/>
            <a:chOff x="7297222" y="3635983"/>
            <a:chExt cx="545909" cy="1924766"/>
          </a:xfrm>
        </p:grpSpPr>
        <p:sp>
          <p:nvSpPr>
            <p:cNvPr id="47" name="Rectangle 20"/>
            <p:cNvSpPr>
              <a:spLocks noChangeArrowheads="1"/>
            </p:cNvSpPr>
            <p:nvPr/>
          </p:nvSpPr>
          <p:spPr bwMode="auto">
            <a:xfrm>
              <a:off x="7297222" y="3635983"/>
              <a:ext cx="545909" cy="1924766"/>
            </a:xfrm>
            <a:prstGeom prst="rect">
              <a:avLst/>
            </a:prstGeom>
            <a:solidFill>
              <a:schemeClr val="accent4">
                <a:lumMod val="75000"/>
              </a:schemeClr>
            </a:solidFill>
            <a:ln w="6350">
              <a:noFill/>
              <a:miter lim="800000"/>
              <a:headEnd/>
              <a:tailEnd/>
            </a:ln>
            <a:extLst/>
          </p:spPr>
          <p:txBody>
            <a:bodyPr wrap="none" lIns="45720" rIns="45720" anchor="ctr" anchorCtr="1"/>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fontAlgn="auto" hangingPunct="1">
                <a:spcBef>
                  <a:spcPts val="0"/>
                </a:spcBef>
                <a:spcAft>
                  <a:spcPts val="0"/>
                </a:spcAft>
                <a:defRPr/>
              </a:pPr>
              <a:endParaRPr lang="en-GB" dirty="0">
                <a:solidFill>
                  <a:schemeClr val="bg1"/>
                </a:solidFill>
                <a:ea typeface="+mn-ea"/>
              </a:endParaRPr>
            </a:p>
          </p:txBody>
        </p:sp>
        <p:sp>
          <p:nvSpPr>
            <p:cNvPr id="16397" name="矩形 28"/>
            <p:cNvSpPr>
              <a:spLocks noChangeArrowheads="1"/>
            </p:cNvSpPr>
            <p:nvPr/>
          </p:nvSpPr>
          <p:spPr bwMode="auto">
            <a:xfrm>
              <a:off x="7342170" y="3719702"/>
              <a:ext cx="358087" cy="1754326"/>
            </a:xfrm>
            <a:prstGeom prst="rect">
              <a:avLst/>
            </a:prstGeom>
            <a:noFill/>
            <a:ln w="9525">
              <a:noFill/>
              <a:miter lim="800000"/>
              <a:headEnd/>
              <a:tailEnd/>
            </a:ln>
          </p:spPr>
          <p:txBody>
            <a:bodyPr>
              <a:spAutoFit/>
            </a:bodyPr>
            <a:lstStyle/>
            <a:p>
              <a:r>
                <a:rPr lang="zh-CN" altLang="zh-CN" b="1">
                  <a:solidFill>
                    <a:schemeClr val="bg1"/>
                  </a:solidFill>
                  <a:latin typeface="Calibri" pitchFamily="34" charset="0"/>
                </a:rPr>
                <a:t>关系查询语言</a:t>
              </a:r>
              <a:endParaRPr lang="zh-CN" altLang="en-US" b="1">
                <a:solidFill>
                  <a:schemeClr val="bg1"/>
                </a:solidFill>
                <a:latin typeface="Calibri" pitchFamily="34" charset="0"/>
              </a:endParaRPr>
            </a:p>
          </p:txBody>
        </p:sp>
      </p:grpSp>
      <p:sp>
        <p:nvSpPr>
          <p:cNvPr id="16394" name="TextBox 6"/>
          <p:cNvSpPr txBox="1">
            <a:spLocks noChangeArrowheads="1"/>
          </p:cNvSpPr>
          <p:nvPr/>
        </p:nvSpPr>
        <p:spPr bwMode="auto">
          <a:xfrm>
            <a:off x="1425575" y="1162050"/>
            <a:ext cx="5840413" cy="646113"/>
          </a:xfrm>
          <a:prstGeom prst="rect">
            <a:avLst/>
          </a:prstGeom>
          <a:solidFill>
            <a:srgbClr val="006666"/>
          </a:solidFill>
          <a:ln w="9525">
            <a:noFill/>
            <a:miter lim="800000"/>
            <a:headEnd/>
            <a:tailEnd/>
          </a:ln>
        </p:spPr>
        <p:txBody>
          <a:bodyPr>
            <a:spAutoFit/>
          </a:bodyPr>
          <a:lstStyle/>
          <a:p>
            <a:pPr>
              <a:lnSpc>
                <a:spcPct val="150000"/>
              </a:lnSpc>
            </a:pPr>
            <a:r>
              <a:rPr lang="zh-CN" altLang="zh-CN" sz="2400" b="1">
                <a:solidFill>
                  <a:schemeClr val="bg1"/>
                </a:solidFill>
                <a:latin typeface="微软雅黑" pitchFamily="34" charset="-122"/>
                <a:ea typeface="微软雅黑" pitchFamily="34" charset="-122"/>
              </a:rPr>
              <a:t>让同学们了解和掌握数据库的基础知识</a:t>
            </a:r>
            <a:r>
              <a:rPr lang="zh-CN" altLang="en-US" sz="2400" b="1">
                <a:solidFill>
                  <a:schemeClr val="bg1"/>
                </a:solidFill>
                <a:latin typeface="微软雅黑" pitchFamily="34" charset="-122"/>
                <a:ea typeface="微软雅黑" pitchFamily="34" charset="-122"/>
              </a:rPr>
              <a:t>；</a:t>
            </a:r>
            <a:endParaRPr lang="en-US" altLang="zh-CN" sz="2400" b="1">
              <a:solidFill>
                <a:schemeClr val="bg1"/>
              </a:solidFill>
              <a:latin typeface="微软雅黑" pitchFamily="34" charset="-122"/>
              <a:ea typeface="微软雅黑" pitchFamily="34" charset="-122"/>
            </a:endParaRPr>
          </a:p>
        </p:txBody>
      </p:sp>
      <p:sp>
        <p:nvSpPr>
          <p:cNvPr id="59" name="TextBox 6"/>
          <p:cNvSpPr txBox="1">
            <a:spLocks noChangeArrowheads="1"/>
          </p:cNvSpPr>
          <p:nvPr/>
        </p:nvSpPr>
        <p:spPr bwMode="auto">
          <a:xfrm>
            <a:off x="728663" y="1160463"/>
            <a:ext cx="696912" cy="647700"/>
          </a:xfrm>
          <a:prstGeom prst="rect">
            <a:avLst/>
          </a:prstGeom>
          <a:solidFill>
            <a:schemeClr val="accent4">
              <a:lumMod val="75000"/>
            </a:schemeClr>
          </a:solidFill>
          <a:ln>
            <a:noFill/>
          </a:ln>
          <a:extLst/>
        </p:spPr>
        <p:txBody>
          <a:bodyPr>
            <a:spAutoFit/>
          </a:bodyPr>
          <a:lstStyle>
            <a:lvl1pPr marL="285750" indent="-285750"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indent="0" algn="ctr" eaLnBrk="1" fontAlgn="auto" hangingPunct="1">
              <a:lnSpc>
                <a:spcPct val="150000"/>
              </a:lnSpc>
              <a:spcBef>
                <a:spcPts val="0"/>
              </a:spcBef>
              <a:spcAft>
                <a:spcPts val="0"/>
              </a:spcAft>
              <a:defRPr/>
            </a:pPr>
            <a:r>
              <a:rPr lang="zh-CN" altLang="en-US" sz="2400" b="1" dirty="0" smtClean="0">
                <a:solidFill>
                  <a:schemeClr val="bg1"/>
                </a:solidFill>
                <a:latin typeface="微软雅黑" panose="020B0503020204020204" pitchFamily="34" charset="-122"/>
                <a:ea typeface="微软雅黑" panose="020B0503020204020204" pitchFamily="34" charset="-122"/>
              </a:rPr>
              <a:t>一</a:t>
            </a:r>
            <a:endParaRPr lang="en-US" altLang="zh-CN" sz="2400" b="1"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文本框 7"/>
          <p:cNvSpPr txBox="1">
            <a:spLocks noChangeArrowheads="1"/>
          </p:cNvSpPr>
          <p:nvPr/>
        </p:nvSpPr>
        <p:spPr bwMode="auto">
          <a:xfrm>
            <a:off x="0" y="0"/>
            <a:ext cx="5786438" cy="708025"/>
          </a:xfrm>
          <a:prstGeom prst="rect">
            <a:avLst/>
          </a:prstGeom>
          <a:solidFill>
            <a:srgbClr val="006666"/>
          </a:solidFill>
          <a:ln w="9525">
            <a:noFill/>
            <a:miter lim="800000"/>
            <a:headEnd/>
            <a:tailEnd/>
          </a:ln>
        </p:spPr>
        <p:txBody>
          <a:bodyPr>
            <a:spAutoFit/>
          </a:bodyPr>
          <a:lstStyle/>
          <a:p>
            <a:endParaRPr lang="zh-CN" altLang="en-US" sz="4000">
              <a:solidFill>
                <a:schemeClr val="bg1"/>
              </a:solidFill>
              <a:latin typeface="微软雅黑" pitchFamily="34" charset="-122"/>
              <a:ea typeface="微软雅黑" pitchFamily="34" charset="-122"/>
            </a:endParaRPr>
          </a:p>
        </p:txBody>
      </p:sp>
      <p:sp>
        <p:nvSpPr>
          <p:cNvPr id="17410" name="矩形 4"/>
          <p:cNvSpPr>
            <a:spLocks noChangeArrowheads="1"/>
          </p:cNvSpPr>
          <p:nvPr/>
        </p:nvSpPr>
        <p:spPr bwMode="auto">
          <a:xfrm>
            <a:off x="541338" y="92075"/>
            <a:ext cx="4241800" cy="523875"/>
          </a:xfrm>
          <a:prstGeom prst="rect">
            <a:avLst/>
          </a:prstGeom>
          <a:noFill/>
          <a:ln w="9525">
            <a:noFill/>
            <a:miter lim="800000"/>
            <a:headEnd/>
            <a:tailEnd/>
          </a:ln>
        </p:spPr>
        <p:txBody>
          <a:bodyPr wrap="none">
            <a:spAutoFit/>
          </a:bodyPr>
          <a:lstStyle/>
          <a:p>
            <a:r>
              <a:rPr lang="zh-CN" altLang="en-US" sz="2800" b="1">
                <a:solidFill>
                  <a:schemeClr val="bg1"/>
                </a:solidFill>
                <a:latin typeface="微软雅黑" pitchFamily="34" charset="-122"/>
                <a:ea typeface="微软雅黑" pitchFamily="34" charset="-122"/>
              </a:rPr>
              <a:t> 二、课程教学目标与任务</a:t>
            </a:r>
            <a:endParaRPr lang="zh-CN" altLang="en-US" sz="2800" b="1">
              <a:latin typeface="Calibri" pitchFamily="34" charset="0"/>
            </a:endParaRPr>
          </a:p>
        </p:txBody>
      </p:sp>
      <p:sp>
        <p:nvSpPr>
          <p:cNvPr id="17411" name="TextBox 6"/>
          <p:cNvSpPr txBox="1">
            <a:spLocks noChangeArrowheads="1"/>
          </p:cNvSpPr>
          <p:nvPr/>
        </p:nvSpPr>
        <p:spPr bwMode="auto">
          <a:xfrm>
            <a:off x="1441450" y="1139825"/>
            <a:ext cx="9567863" cy="646113"/>
          </a:xfrm>
          <a:prstGeom prst="rect">
            <a:avLst/>
          </a:prstGeom>
          <a:solidFill>
            <a:srgbClr val="006666"/>
          </a:solidFill>
          <a:ln w="9525">
            <a:noFill/>
            <a:miter lim="800000"/>
            <a:headEnd/>
            <a:tailEnd/>
          </a:ln>
        </p:spPr>
        <p:txBody>
          <a:bodyPr>
            <a:spAutoFit/>
          </a:bodyPr>
          <a:lstStyle/>
          <a:p>
            <a:pPr>
              <a:lnSpc>
                <a:spcPct val="150000"/>
              </a:lnSpc>
            </a:pPr>
            <a:r>
              <a:rPr lang="zh-CN" altLang="en-US" sz="2400" b="1">
                <a:solidFill>
                  <a:schemeClr val="bg1"/>
                </a:solidFill>
                <a:latin typeface="微软雅黑" pitchFamily="34" charset="-122"/>
                <a:ea typeface="微软雅黑" pitchFamily="34" charset="-122"/>
              </a:rPr>
              <a:t>让同学们了解和掌握</a:t>
            </a:r>
            <a:r>
              <a:rPr lang="en-US" altLang="zh-CN" sz="2400" b="1">
                <a:solidFill>
                  <a:schemeClr val="bg1"/>
                </a:solidFill>
                <a:latin typeface="微软雅黑" pitchFamily="34" charset="-122"/>
                <a:ea typeface="微软雅黑" pitchFamily="34" charset="-122"/>
              </a:rPr>
              <a:t>Microsoft Access 2010</a:t>
            </a:r>
            <a:r>
              <a:rPr lang="zh-CN" altLang="en-US" sz="2400" b="1">
                <a:solidFill>
                  <a:schemeClr val="bg1"/>
                </a:solidFill>
                <a:latin typeface="微软雅黑" pitchFamily="34" charset="-122"/>
                <a:ea typeface="微软雅黑" pitchFamily="34" charset="-122"/>
              </a:rPr>
              <a:t>数据库管理系统的使用；</a:t>
            </a:r>
            <a:endParaRPr lang="en-US" altLang="zh-CN" sz="2400" b="1">
              <a:solidFill>
                <a:schemeClr val="bg1"/>
              </a:solidFill>
              <a:latin typeface="微软雅黑" pitchFamily="34" charset="-122"/>
              <a:ea typeface="微软雅黑" pitchFamily="34" charset="-122"/>
            </a:endParaRPr>
          </a:p>
        </p:txBody>
      </p:sp>
      <p:sp>
        <p:nvSpPr>
          <p:cNvPr id="2" name="矩形 1"/>
          <p:cNvSpPr/>
          <p:nvPr/>
        </p:nvSpPr>
        <p:spPr>
          <a:xfrm>
            <a:off x="746125" y="3233738"/>
            <a:ext cx="7099300" cy="1016000"/>
          </a:xfrm>
          <a:prstGeom prst="rect">
            <a:avLst/>
          </a:prstGeom>
        </p:spPr>
        <p:txBody>
          <a:bodyPr>
            <a:spAutoFit/>
          </a:bodyPr>
          <a:lstStyle/>
          <a:p>
            <a:pPr marL="285750" indent="-285750" fontAlgn="auto">
              <a:lnSpc>
                <a:spcPct val="150000"/>
              </a:lnSpc>
              <a:spcBef>
                <a:spcPts val="0"/>
              </a:spcBef>
              <a:spcAft>
                <a:spcPts val="0"/>
              </a:spcAft>
              <a:buFont typeface="Wingdings" panose="05000000000000000000" pitchFamily="2" charset="2"/>
              <a:buChar char="u"/>
              <a:defRPr/>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它是目前应用最广泛的一种小型数据库管理系统，也就是微软公司开发的、包含在</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Office</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办公软件中的数据库管理软件。</a:t>
            </a:r>
          </a:p>
        </p:txBody>
      </p:sp>
      <p:sp>
        <p:nvSpPr>
          <p:cNvPr id="30" name="TextBox 6"/>
          <p:cNvSpPr txBox="1">
            <a:spLocks noChangeArrowheads="1"/>
          </p:cNvSpPr>
          <p:nvPr/>
        </p:nvSpPr>
        <p:spPr bwMode="auto">
          <a:xfrm>
            <a:off x="746125" y="1997075"/>
            <a:ext cx="7099300" cy="1476375"/>
          </a:xfrm>
          <a:prstGeom prst="rect">
            <a:avLst/>
          </a:prstGeom>
          <a:noFill/>
          <a:ln>
            <a:noFill/>
          </a:ln>
          <a:extLst>
            <a:ext uri="{909E8E84-426E-40DD-AFC4-6F175D3DCCD1}"/>
            <a:ext uri="{91240B29-F687-4F45-9708-019B960494DF}"/>
          </a:extLst>
        </p:spPr>
        <p:txBody>
          <a:bodyPr>
            <a:spAutoFit/>
          </a:bodyPr>
          <a:lstStyle>
            <a:lvl1pPr marL="285750" indent="-285750"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342900" indent="-342900" eaLnBrk="1" fontAlgn="auto" hangingPunct="1">
              <a:lnSpc>
                <a:spcPct val="150000"/>
              </a:lnSpc>
              <a:spcBef>
                <a:spcPts val="0"/>
              </a:spcBef>
              <a:spcAft>
                <a:spcPts val="0"/>
              </a:spcAft>
              <a:buFont typeface="Wingdings" panose="05000000000000000000" pitchFamily="2" charset="2"/>
              <a:buChar char="u"/>
              <a:defRPr/>
            </a:pP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rPr>
              <a:t>即</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学会</a:t>
            </a: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rPr>
              <a:t>如何在</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这个系统上建立和运行一个数据库应用系统，实现对有关数据和信息进行有效地管理和使用。</a:t>
            </a:r>
          </a:p>
          <a:p>
            <a:pPr marL="342900" indent="-342900" eaLnBrk="1" fontAlgn="auto" hangingPunct="1">
              <a:lnSpc>
                <a:spcPct val="150000"/>
              </a:lnSpc>
              <a:spcBef>
                <a:spcPts val="0"/>
              </a:spcBef>
              <a:spcAft>
                <a:spcPts val="0"/>
              </a:spcAft>
              <a:buFont typeface="Wingdings" panose="05000000000000000000" pitchFamily="2" charset="2"/>
              <a:buChar char="u"/>
              <a:defRPr/>
            </a:pPr>
            <a:endParaRPr lang="en-US" altLang="zh-CN" sz="20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TextBox 6"/>
          <p:cNvSpPr txBox="1">
            <a:spLocks noChangeArrowheads="1"/>
          </p:cNvSpPr>
          <p:nvPr/>
        </p:nvSpPr>
        <p:spPr bwMode="auto">
          <a:xfrm>
            <a:off x="746125" y="1139825"/>
            <a:ext cx="695325" cy="646113"/>
          </a:xfrm>
          <a:prstGeom prst="rect">
            <a:avLst/>
          </a:prstGeom>
          <a:solidFill>
            <a:schemeClr val="accent4">
              <a:lumMod val="75000"/>
            </a:schemeClr>
          </a:solidFill>
          <a:ln>
            <a:noFill/>
          </a:ln>
          <a:extLst/>
        </p:spPr>
        <p:txBody>
          <a:bodyPr>
            <a:spAutoFit/>
          </a:bodyPr>
          <a:lstStyle>
            <a:lvl1pPr marL="285750" indent="-285750"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indent="0" algn="ctr" eaLnBrk="1" fontAlgn="auto" hangingPunct="1">
              <a:lnSpc>
                <a:spcPct val="150000"/>
              </a:lnSpc>
              <a:spcBef>
                <a:spcPts val="0"/>
              </a:spcBef>
              <a:spcAft>
                <a:spcPts val="0"/>
              </a:spcAft>
              <a:defRPr/>
            </a:pPr>
            <a:r>
              <a:rPr lang="zh-CN" altLang="en-US" sz="2400" b="1" dirty="0" smtClean="0">
                <a:solidFill>
                  <a:schemeClr val="bg1"/>
                </a:solidFill>
                <a:latin typeface="微软雅黑" panose="020B0503020204020204" pitchFamily="34" charset="-122"/>
                <a:ea typeface="微软雅黑" panose="020B0503020204020204" pitchFamily="34" charset="-122"/>
              </a:rPr>
              <a:t>二</a:t>
            </a:r>
            <a:endParaRPr lang="en-US" altLang="zh-CN" sz="2400" b="1" dirty="0" smtClean="0">
              <a:solidFill>
                <a:schemeClr val="bg1"/>
              </a:solidFill>
              <a:latin typeface="微软雅黑" panose="020B0503020204020204" pitchFamily="34" charset="-122"/>
              <a:ea typeface="微软雅黑" panose="020B0503020204020204" pitchFamily="34" charset="-122"/>
            </a:endParaRPr>
          </a:p>
        </p:txBody>
      </p:sp>
      <p:grpSp>
        <p:nvGrpSpPr>
          <p:cNvPr id="17415" name="组合 33"/>
          <p:cNvGrpSpPr>
            <a:grpSpLocks/>
          </p:cNvGrpSpPr>
          <p:nvPr/>
        </p:nvGrpSpPr>
        <p:grpSpPr bwMode="auto">
          <a:xfrm rot="-2950803">
            <a:off x="8442325" y="4522788"/>
            <a:ext cx="1836738" cy="1681162"/>
            <a:chOff x="2644461" y="-385668"/>
            <a:chExt cx="5964572" cy="5453575"/>
          </a:xfrm>
        </p:grpSpPr>
        <p:sp>
          <p:nvSpPr>
            <p:cNvPr id="53" name="椭圆 52"/>
            <p:cNvSpPr/>
            <p:nvPr/>
          </p:nvSpPr>
          <p:spPr>
            <a:xfrm>
              <a:off x="2634550" y="-389407"/>
              <a:ext cx="3247778" cy="3249485"/>
            </a:xfrm>
            <a:prstGeom prst="ellipse">
              <a:avLst/>
            </a:prstGeom>
            <a:solidFill>
              <a:srgbClr val="4BB9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4" name="椭圆 53"/>
            <p:cNvSpPr/>
            <p:nvPr/>
          </p:nvSpPr>
          <p:spPr>
            <a:xfrm>
              <a:off x="5101636" y="2521511"/>
              <a:ext cx="1948667" cy="1946602"/>
            </a:xfrm>
            <a:prstGeom prst="ellipse">
              <a:avLst/>
            </a:prstGeom>
            <a:solidFill>
              <a:srgbClr val="FF51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8" name="椭圆 57"/>
            <p:cNvSpPr/>
            <p:nvPr/>
          </p:nvSpPr>
          <p:spPr>
            <a:xfrm>
              <a:off x="7265241" y="2738382"/>
              <a:ext cx="1340353" cy="1338933"/>
            </a:xfrm>
            <a:prstGeom prst="ellipse">
              <a:avLst/>
            </a:prstGeom>
            <a:solidFill>
              <a:srgbClr val="FFE5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9" name="椭圆 58"/>
            <p:cNvSpPr/>
            <p:nvPr/>
          </p:nvSpPr>
          <p:spPr>
            <a:xfrm>
              <a:off x="7799453" y="4277794"/>
              <a:ext cx="788745" cy="787912"/>
            </a:xfrm>
            <a:prstGeom prst="ellipse">
              <a:avLst/>
            </a:prstGeom>
            <a:solidFill>
              <a:srgbClr val="B6D7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文本框 7"/>
          <p:cNvSpPr txBox="1">
            <a:spLocks noChangeArrowheads="1"/>
          </p:cNvSpPr>
          <p:nvPr/>
        </p:nvSpPr>
        <p:spPr bwMode="auto">
          <a:xfrm>
            <a:off x="0" y="0"/>
            <a:ext cx="5786438" cy="708025"/>
          </a:xfrm>
          <a:prstGeom prst="rect">
            <a:avLst/>
          </a:prstGeom>
          <a:solidFill>
            <a:srgbClr val="006666"/>
          </a:solidFill>
          <a:ln w="9525">
            <a:noFill/>
            <a:miter lim="800000"/>
            <a:headEnd/>
            <a:tailEnd/>
          </a:ln>
        </p:spPr>
        <p:txBody>
          <a:bodyPr>
            <a:spAutoFit/>
          </a:bodyPr>
          <a:lstStyle/>
          <a:p>
            <a:endParaRPr lang="zh-CN" altLang="en-US" sz="4000">
              <a:solidFill>
                <a:schemeClr val="bg1"/>
              </a:solidFill>
              <a:latin typeface="微软雅黑" pitchFamily="34" charset="-122"/>
              <a:ea typeface="微软雅黑" pitchFamily="34" charset="-122"/>
            </a:endParaRPr>
          </a:p>
        </p:txBody>
      </p:sp>
      <p:sp>
        <p:nvSpPr>
          <p:cNvPr id="18434" name="矩形 4"/>
          <p:cNvSpPr>
            <a:spLocks noChangeArrowheads="1"/>
          </p:cNvSpPr>
          <p:nvPr/>
        </p:nvSpPr>
        <p:spPr bwMode="auto">
          <a:xfrm>
            <a:off x="541338" y="92075"/>
            <a:ext cx="3163887" cy="523875"/>
          </a:xfrm>
          <a:prstGeom prst="rect">
            <a:avLst/>
          </a:prstGeom>
          <a:noFill/>
          <a:ln w="9525">
            <a:noFill/>
            <a:miter lim="800000"/>
            <a:headEnd/>
            <a:tailEnd/>
          </a:ln>
        </p:spPr>
        <p:txBody>
          <a:bodyPr wrap="none">
            <a:spAutoFit/>
          </a:bodyPr>
          <a:lstStyle/>
          <a:p>
            <a:r>
              <a:rPr lang="zh-CN" altLang="en-US" sz="2800" b="1">
                <a:solidFill>
                  <a:schemeClr val="bg1"/>
                </a:solidFill>
                <a:latin typeface="微软雅黑" pitchFamily="34" charset="-122"/>
                <a:ea typeface="微软雅黑" pitchFamily="34" charset="-122"/>
              </a:rPr>
              <a:t> 三、课程内容简介</a:t>
            </a:r>
            <a:endParaRPr lang="zh-CN" altLang="en-US" sz="2800" b="1">
              <a:latin typeface="Calibri" pitchFamily="34" charset="0"/>
            </a:endParaRPr>
          </a:p>
        </p:txBody>
      </p:sp>
      <p:sp>
        <p:nvSpPr>
          <p:cNvPr id="18435" name="文本框 1"/>
          <p:cNvSpPr txBox="1">
            <a:spLocks noChangeArrowheads="1"/>
          </p:cNvSpPr>
          <p:nvPr/>
        </p:nvSpPr>
        <p:spPr bwMode="auto">
          <a:xfrm>
            <a:off x="6611938" y="901700"/>
            <a:ext cx="3497262" cy="522288"/>
          </a:xfrm>
          <a:prstGeom prst="rect">
            <a:avLst/>
          </a:prstGeom>
          <a:noFill/>
          <a:ln w="9525">
            <a:noFill/>
            <a:miter lim="800000"/>
            <a:headEnd/>
            <a:tailEnd/>
          </a:ln>
        </p:spPr>
        <p:txBody>
          <a:bodyPr>
            <a:spAutoFit/>
          </a:bodyPr>
          <a:lstStyle/>
          <a:p>
            <a:r>
              <a:rPr lang="en-US" altLang="zh-CN" sz="2800" b="1">
                <a:solidFill>
                  <a:srgbClr val="464646"/>
                </a:solidFill>
                <a:latin typeface="微软雅黑" pitchFamily="34" charset="-122"/>
                <a:ea typeface="微软雅黑" pitchFamily="34" charset="-122"/>
              </a:rPr>
              <a:t>《</a:t>
            </a:r>
            <a:r>
              <a:rPr lang="zh-CN" altLang="en-US" sz="2800" b="1">
                <a:solidFill>
                  <a:srgbClr val="464646"/>
                </a:solidFill>
                <a:latin typeface="微软雅黑" pitchFamily="34" charset="-122"/>
                <a:ea typeface="微软雅黑" pitchFamily="34" charset="-122"/>
              </a:rPr>
              <a:t>数据库基础与应用</a:t>
            </a:r>
            <a:r>
              <a:rPr lang="en-US" altLang="zh-CN" sz="2800" b="1">
                <a:solidFill>
                  <a:srgbClr val="464646"/>
                </a:solidFill>
                <a:latin typeface="微软雅黑" pitchFamily="34" charset="-122"/>
                <a:ea typeface="微软雅黑" pitchFamily="34" charset="-122"/>
              </a:rPr>
              <a:t>》</a:t>
            </a:r>
            <a:endParaRPr lang="zh-CN" altLang="en-US" sz="2800" b="1">
              <a:solidFill>
                <a:srgbClr val="464646"/>
              </a:solidFill>
              <a:latin typeface="微软雅黑" pitchFamily="34" charset="-122"/>
              <a:ea typeface="微软雅黑" pitchFamily="34" charset="-122"/>
            </a:endParaRPr>
          </a:p>
        </p:txBody>
      </p:sp>
      <p:sp>
        <p:nvSpPr>
          <p:cNvPr id="18436" name="TextBox 9"/>
          <p:cNvSpPr txBox="1">
            <a:spLocks noChangeArrowheads="1"/>
          </p:cNvSpPr>
          <p:nvPr/>
        </p:nvSpPr>
        <p:spPr bwMode="auto">
          <a:xfrm>
            <a:off x="6835775" y="3970338"/>
            <a:ext cx="3497263" cy="2032000"/>
          </a:xfrm>
          <a:prstGeom prst="rect">
            <a:avLst/>
          </a:prstGeom>
          <a:noFill/>
          <a:ln w="9525">
            <a:noFill/>
            <a:miter lim="800000"/>
            <a:headEnd/>
            <a:tailEnd/>
          </a:ln>
        </p:spPr>
        <p:txBody>
          <a:bodyPr>
            <a:spAutoFit/>
          </a:bodyPr>
          <a:lstStyle/>
          <a:p>
            <a:r>
              <a:rPr lang="zh-CN" altLang="en-US">
                <a:latin typeface="Calibri" pitchFamily="34" charset="0"/>
              </a:rPr>
              <a:t>出版单位：</a:t>
            </a:r>
            <a:r>
              <a:rPr lang="zh-CN" altLang="zh-CN">
                <a:latin typeface="Calibri" pitchFamily="34" charset="0"/>
              </a:rPr>
              <a:t>中央广播电视大学</a:t>
            </a:r>
            <a:endParaRPr lang="en-US" altLang="zh-CN">
              <a:latin typeface="Calibri" pitchFamily="34" charset="0"/>
            </a:endParaRPr>
          </a:p>
          <a:p>
            <a:endParaRPr lang="en-US" altLang="zh-CN">
              <a:latin typeface="Calibri" pitchFamily="34" charset="0"/>
            </a:endParaRPr>
          </a:p>
          <a:p>
            <a:r>
              <a:rPr lang="zh-CN" altLang="en-US">
                <a:latin typeface="Calibri" pitchFamily="34" charset="0"/>
              </a:rPr>
              <a:t>出版时间：</a:t>
            </a:r>
            <a:r>
              <a:rPr lang="en-US" altLang="zh-CN">
                <a:latin typeface="Calibri" pitchFamily="34" charset="0"/>
              </a:rPr>
              <a:t>2013</a:t>
            </a:r>
            <a:r>
              <a:rPr lang="zh-CN" altLang="zh-CN">
                <a:latin typeface="Calibri" pitchFamily="34" charset="0"/>
              </a:rPr>
              <a:t>年</a:t>
            </a:r>
            <a:r>
              <a:rPr lang="en-US" altLang="zh-CN">
                <a:latin typeface="Calibri" pitchFamily="34" charset="0"/>
              </a:rPr>
              <a:t>12</a:t>
            </a:r>
            <a:r>
              <a:rPr lang="zh-CN" altLang="zh-CN">
                <a:latin typeface="Calibri" pitchFamily="34" charset="0"/>
              </a:rPr>
              <a:t>月</a:t>
            </a:r>
            <a:endParaRPr lang="en-US" altLang="zh-CN">
              <a:latin typeface="Calibri" pitchFamily="34" charset="0"/>
            </a:endParaRPr>
          </a:p>
          <a:p>
            <a:endParaRPr lang="en-US" altLang="zh-CN">
              <a:latin typeface="Calibri" pitchFamily="34" charset="0"/>
            </a:endParaRPr>
          </a:p>
          <a:p>
            <a:r>
              <a:rPr lang="zh-CN" altLang="en-US">
                <a:latin typeface="Calibri" pitchFamily="34" charset="0"/>
              </a:rPr>
              <a:t>作者：徐孝凯、</a:t>
            </a:r>
            <a:r>
              <a:rPr lang="zh-CN" altLang="zh-CN">
                <a:latin typeface="Calibri" pitchFamily="34" charset="0"/>
              </a:rPr>
              <a:t>贺桂英</a:t>
            </a:r>
            <a:endParaRPr lang="en-US" altLang="zh-CN">
              <a:latin typeface="Calibri" pitchFamily="34" charset="0"/>
            </a:endParaRPr>
          </a:p>
          <a:p>
            <a:endParaRPr lang="en-US" altLang="zh-CN">
              <a:latin typeface="Calibri" pitchFamily="34" charset="0"/>
            </a:endParaRPr>
          </a:p>
          <a:p>
            <a:r>
              <a:rPr lang="zh-CN" altLang="en-US">
                <a:latin typeface="Calibri" pitchFamily="34" charset="0"/>
              </a:rPr>
              <a:t>内容：共十一章，分为两部分</a:t>
            </a:r>
          </a:p>
        </p:txBody>
      </p:sp>
      <p:sp>
        <p:nvSpPr>
          <p:cNvPr id="11" name="矩形 10"/>
          <p:cNvSpPr/>
          <p:nvPr/>
        </p:nvSpPr>
        <p:spPr>
          <a:xfrm>
            <a:off x="6835775" y="6053138"/>
            <a:ext cx="3444875" cy="46037"/>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438" name="文本框 19"/>
          <p:cNvSpPr txBox="1">
            <a:spLocks noChangeArrowheads="1"/>
          </p:cNvSpPr>
          <p:nvPr/>
        </p:nvSpPr>
        <p:spPr bwMode="auto">
          <a:xfrm>
            <a:off x="744538" y="3179763"/>
            <a:ext cx="5584825" cy="927100"/>
          </a:xfrm>
          <a:prstGeom prst="rect">
            <a:avLst/>
          </a:prstGeom>
          <a:noFill/>
          <a:ln w="9525">
            <a:noFill/>
            <a:miter lim="800000"/>
            <a:headEnd/>
            <a:tailEnd/>
          </a:ln>
        </p:spPr>
        <p:txBody>
          <a:bodyPr>
            <a:spAutoFit/>
          </a:bodyPr>
          <a:lstStyle/>
          <a:p>
            <a:pPr>
              <a:lnSpc>
                <a:spcPts val="6500"/>
              </a:lnSpc>
            </a:pPr>
            <a:r>
              <a:rPr lang="zh-CN" altLang="en-US" sz="2000" b="1">
                <a:solidFill>
                  <a:srgbClr val="464646"/>
                </a:solidFill>
                <a:latin typeface="微软雅黑" pitchFamily="34" charset="-122"/>
                <a:ea typeface="微软雅黑" pitchFamily="34" charset="-122"/>
              </a:rPr>
              <a:t>第</a:t>
            </a:r>
            <a:r>
              <a:rPr lang="en-US" altLang="zh-CN" sz="2000" b="1">
                <a:solidFill>
                  <a:srgbClr val="464646"/>
                </a:solidFill>
                <a:latin typeface="微软雅黑" pitchFamily="34" charset="-122"/>
                <a:ea typeface="微软雅黑" pitchFamily="34" charset="-122"/>
              </a:rPr>
              <a:t>6~11</a:t>
            </a:r>
            <a:r>
              <a:rPr lang="zh-CN" altLang="en-US" sz="2000" b="1">
                <a:solidFill>
                  <a:srgbClr val="464646"/>
                </a:solidFill>
                <a:latin typeface="微软雅黑" pitchFamily="34" charset="-122"/>
                <a:ea typeface="微软雅黑" pitchFamily="34" charset="-122"/>
              </a:rPr>
              <a:t>章 </a:t>
            </a:r>
            <a:r>
              <a:rPr lang="en-US" altLang="zh-CN" sz="2000" b="1">
                <a:solidFill>
                  <a:srgbClr val="464646"/>
                </a:solidFill>
                <a:latin typeface="微软雅黑" pitchFamily="34" charset="-122"/>
                <a:ea typeface="微软雅黑" pitchFamily="34" charset="-122"/>
              </a:rPr>
              <a:t>Access2010</a:t>
            </a:r>
            <a:r>
              <a:rPr lang="zh-CN" altLang="en-US" sz="2000" b="1">
                <a:solidFill>
                  <a:srgbClr val="464646"/>
                </a:solidFill>
                <a:latin typeface="微软雅黑" pitchFamily="34" charset="-122"/>
                <a:ea typeface="微软雅黑" pitchFamily="34" charset="-122"/>
              </a:rPr>
              <a:t>数据库使用和操作方法</a:t>
            </a:r>
            <a:endParaRPr lang="zh-CN" altLang="en-US" sz="2400" b="1">
              <a:solidFill>
                <a:srgbClr val="464646"/>
              </a:solidFill>
              <a:latin typeface="微软雅黑" pitchFamily="34" charset="-122"/>
              <a:ea typeface="微软雅黑" pitchFamily="34" charset="-122"/>
            </a:endParaRPr>
          </a:p>
        </p:txBody>
      </p:sp>
      <p:sp>
        <p:nvSpPr>
          <p:cNvPr id="18439" name="文本框 19"/>
          <p:cNvSpPr txBox="1">
            <a:spLocks noChangeArrowheads="1"/>
          </p:cNvSpPr>
          <p:nvPr/>
        </p:nvSpPr>
        <p:spPr bwMode="auto">
          <a:xfrm>
            <a:off x="715963" y="633413"/>
            <a:ext cx="3879850" cy="790575"/>
          </a:xfrm>
          <a:prstGeom prst="rect">
            <a:avLst/>
          </a:prstGeom>
          <a:noFill/>
          <a:ln w="9525">
            <a:noFill/>
            <a:miter lim="800000"/>
            <a:headEnd/>
            <a:tailEnd/>
          </a:ln>
        </p:spPr>
        <p:txBody>
          <a:bodyPr>
            <a:spAutoFit/>
          </a:bodyPr>
          <a:lstStyle/>
          <a:p>
            <a:pPr>
              <a:lnSpc>
                <a:spcPts val="6500"/>
              </a:lnSpc>
            </a:pPr>
            <a:r>
              <a:rPr lang="zh-CN" altLang="en-US" sz="2000" b="1">
                <a:solidFill>
                  <a:srgbClr val="464646"/>
                </a:solidFill>
                <a:latin typeface="微软雅黑" pitchFamily="34" charset="-122"/>
                <a:ea typeface="微软雅黑" pitchFamily="34" charset="-122"/>
              </a:rPr>
              <a:t>第</a:t>
            </a:r>
            <a:r>
              <a:rPr lang="en-US" altLang="zh-CN" sz="2000" b="1">
                <a:solidFill>
                  <a:srgbClr val="464646"/>
                </a:solidFill>
                <a:latin typeface="微软雅黑" pitchFamily="34" charset="-122"/>
                <a:ea typeface="微软雅黑" pitchFamily="34" charset="-122"/>
              </a:rPr>
              <a:t>1~5</a:t>
            </a:r>
            <a:r>
              <a:rPr lang="zh-CN" altLang="en-US" sz="2000" b="1">
                <a:solidFill>
                  <a:srgbClr val="464646"/>
                </a:solidFill>
                <a:latin typeface="微软雅黑" pitchFamily="34" charset="-122"/>
                <a:ea typeface="微软雅黑" pitchFamily="34" charset="-122"/>
              </a:rPr>
              <a:t>章  数据库基础知识</a:t>
            </a:r>
          </a:p>
        </p:txBody>
      </p:sp>
      <p:sp>
        <p:nvSpPr>
          <p:cNvPr id="18440" name="TextBox 22"/>
          <p:cNvSpPr txBox="1">
            <a:spLocks noChangeArrowheads="1"/>
          </p:cNvSpPr>
          <p:nvPr/>
        </p:nvSpPr>
        <p:spPr bwMode="auto">
          <a:xfrm>
            <a:off x="744538" y="1438275"/>
            <a:ext cx="4652962" cy="1895475"/>
          </a:xfrm>
          <a:prstGeom prst="rect">
            <a:avLst/>
          </a:prstGeom>
          <a:noFill/>
          <a:ln w="9525">
            <a:noFill/>
            <a:miter lim="800000"/>
            <a:headEnd/>
            <a:tailEnd/>
          </a:ln>
        </p:spPr>
        <p:txBody>
          <a:bodyPr>
            <a:spAutoFit/>
          </a:bodyPr>
          <a:lstStyle/>
          <a:p>
            <a:pPr marL="285750" indent="-285750">
              <a:lnSpc>
                <a:spcPct val="150000"/>
              </a:lnSpc>
              <a:buFont typeface="Arial" charset="0"/>
              <a:buChar char="•"/>
            </a:pPr>
            <a:r>
              <a:rPr lang="zh-CN" altLang="en-US" sz="1600">
                <a:latin typeface="微软雅黑" pitchFamily="34" charset="-122"/>
                <a:ea typeface="微软雅黑" pitchFamily="34" charset="-122"/>
              </a:rPr>
              <a:t> 第</a:t>
            </a:r>
            <a:r>
              <a:rPr lang="en-US" altLang="zh-CN" sz="1600">
                <a:latin typeface="微软雅黑" pitchFamily="34" charset="-122"/>
                <a:ea typeface="微软雅黑" pitchFamily="34" charset="-122"/>
              </a:rPr>
              <a:t>1</a:t>
            </a:r>
            <a:r>
              <a:rPr lang="zh-CN" altLang="en-US" sz="1600">
                <a:latin typeface="微软雅黑" pitchFamily="34" charset="-122"/>
                <a:ea typeface="微软雅黑" pitchFamily="34" charset="-122"/>
              </a:rPr>
              <a:t>章  数据库系统概论</a:t>
            </a:r>
            <a:endParaRPr lang="en-US" altLang="zh-CN" sz="1600">
              <a:latin typeface="微软雅黑" pitchFamily="34" charset="-122"/>
              <a:ea typeface="微软雅黑" pitchFamily="34" charset="-122"/>
            </a:endParaRPr>
          </a:p>
          <a:p>
            <a:pPr marL="285750" indent="-285750">
              <a:lnSpc>
                <a:spcPct val="150000"/>
              </a:lnSpc>
              <a:buFont typeface="Arial" charset="0"/>
              <a:buChar char="•"/>
            </a:pPr>
            <a:r>
              <a:rPr lang="zh-CN" altLang="en-US" sz="1600">
                <a:latin typeface="微软雅黑" pitchFamily="34" charset="-122"/>
                <a:ea typeface="微软雅黑" pitchFamily="34" charset="-122"/>
              </a:rPr>
              <a:t> 第</a:t>
            </a:r>
            <a:r>
              <a:rPr lang="en-US" altLang="zh-CN" sz="1600">
                <a:latin typeface="微软雅黑" pitchFamily="34" charset="-122"/>
                <a:ea typeface="微软雅黑" pitchFamily="34" charset="-122"/>
              </a:rPr>
              <a:t>2</a:t>
            </a:r>
            <a:r>
              <a:rPr lang="zh-CN" altLang="en-US" sz="1600">
                <a:latin typeface="微软雅黑" pitchFamily="34" charset="-122"/>
                <a:ea typeface="微软雅黑" pitchFamily="34" charset="-122"/>
              </a:rPr>
              <a:t>章  关系及其运算</a:t>
            </a:r>
            <a:endParaRPr lang="en-US" altLang="zh-CN" sz="1600">
              <a:latin typeface="微软雅黑" pitchFamily="34" charset="-122"/>
              <a:ea typeface="微软雅黑" pitchFamily="34" charset="-122"/>
            </a:endParaRPr>
          </a:p>
          <a:p>
            <a:pPr marL="285750" indent="-285750">
              <a:lnSpc>
                <a:spcPct val="150000"/>
              </a:lnSpc>
              <a:buFont typeface="Arial" charset="0"/>
              <a:buChar char="•"/>
            </a:pPr>
            <a:r>
              <a:rPr lang="zh-CN" altLang="en-US" sz="1600">
                <a:latin typeface="微软雅黑" pitchFamily="34" charset="-122"/>
                <a:ea typeface="微软雅黑" pitchFamily="34" charset="-122"/>
              </a:rPr>
              <a:t> 第</a:t>
            </a:r>
            <a:r>
              <a:rPr lang="en-US" altLang="zh-CN" sz="1600">
                <a:latin typeface="微软雅黑" pitchFamily="34" charset="-122"/>
                <a:ea typeface="微软雅黑" pitchFamily="34" charset="-122"/>
              </a:rPr>
              <a:t>3</a:t>
            </a:r>
            <a:r>
              <a:rPr lang="zh-CN" altLang="en-US" sz="1600">
                <a:latin typeface="微软雅黑" pitchFamily="34" charset="-122"/>
                <a:ea typeface="微软雅黑" pitchFamily="34" charset="-122"/>
              </a:rPr>
              <a:t>章   关系规范化基础</a:t>
            </a:r>
            <a:endParaRPr lang="en-US" altLang="zh-CN" sz="1600">
              <a:latin typeface="微软雅黑" pitchFamily="34" charset="-122"/>
              <a:ea typeface="微软雅黑" pitchFamily="34" charset="-122"/>
            </a:endParaRPr>
          </a:p>
          <a:p>
            <a:pPr marL="285750" indent="-285750">
              <a:lnSpc>
                <a:spcPct val="150000"/>
              </a:lnSpc>
              <a:buFont typeface="Arial" charset="0"/>
              <a:buChar char="•"/>
            </a:pPr>
            <a:r>
              <a:rPr lang="zh-CN" altLang="en-US" sz="1600">
                <a:latin typeface="微软雅黑" pitchFamily="34" charset="-122"/>
                <a:ea typeface="微软雅黑" pitchFamily="34" charset="-122"/>
              </a:rPr>
              <a:t> 第</a:t>
            </a:r>
            <a:r>
              <a:rPr lang="en-US" altLang="zh-CN" sz="1600">
                <a:latin typeface="微软雅黑" pitchFamily="34" charset="-122"/>
                <a:ea typeface="微软雅黑" pitchFamily="34" charset="-122"/>
              </a:rPr>
              <a:t>4</a:t>
            </a:r>
            <a:r>
              <a:rPr lang="zh-CN" altLang="en-US" sz="1600">
                <a:latin typeface="微软雅黑" pitchFamily="34" charset="-122"/>
                <a:ea typeface="微软雅黑" pitchFamily="34" charset="-122"/>
              </a:rPr>
              <a:t>章  结构化查询语言</a:t>
            </a:r>
            <a:r>
              <a:rPr lang="en-US" altLang="zh-CN" sz="1600">
                <a:latin typeface="微软雅黑" pitchFamily="34" charset="-122"/>
                <a:ea typeface="微软雅黑" pitchFamily="34" charset="-122"/>
              </a:rPr>
              <a:t>——SQL</a:t>
            </a:r>
          </a:p>
          <a:p>
            <a:pPr marL="285750" indent="-285750">
              <a:lnSpc>
                <a:spcPct val="150000"/>
              </a:lnSpc>
              <a:buFont typeface="Arial" charset="0"/>
              <a:buChar char="•"/>
            </a:pPr>
            <a:r>
              <a:rPr lang="zh-CN" altLang="en-US" sz="1600">
                <a:latin typeface="微软雅黑" pitchFamily="34" charset="-122"/>
                <a:ea typeface="微软雅黑" pitchFamily="34" charset="-122"/>
              </a:rPr>
              <a:t> 第</a:t>
            </a:r>
            <a:r>
              <a:rPr lang="en-US" altLang="zh-CN" sz="1600">
                <a:latin typeface="微软雅黑" pitchFamily="34" charset="-122"/>
                <a:ea typeface="微软雅黑" pitchFamily="34" charset="-122"/>
              </a:rPr>
              <a:t>5</a:t>
            </a:r>
            <a:r>
              <a:rPr lang="zh-CN" altLang="en-US" sz="1600">
                <a:latin typeface="微软雅黑" pitchFamily="34" charset="-122"/>
                <a:ea typeface="微软雅黑" pitchFamily="34" charset="-122"/>
              </a:rPr>
              <a:t>章  数据库应用系统设计</a:t>
            </a:r>
          </a:p>
        </p:txBody>
      </p:sp>
      <p:sp>
        <p:nvSpPr>
          <p:cNvPr id="18441" name="TextBox 23"/>
          <p:cNvSpPr txBox="1">
            <a:spLocks noChangeArrowheads="1"/>
          </p:cNvSpPr>
          <p:nvPr/>
        </p:nvSpPr>
        <p:spPr bwMode="auto">
          <a:xfrm>
            <a:off x="788988" y="3970338"/>
            <a:ext cx="4651375" cy="2265362"/>
          </a:xfrm>
          <a:prstGeom prst="rect">
            <a:avLst/>
          </a:prstGeom>
          <a:noFill/>
          <a:ln w="9525">
            <a:noFill/>
            <a:miter lim="800000"/>
            <a:headEnd/>
            <a:tailEnd/>
          </a:ln>
        </p:spPr>
        <p:txBody>
          <a:bodyPr>
            <a:spAutoFit/>
          </a:bodyPr>
          <a:lstStyle/>
          <a:p>
            <a:pPr marL="285750" indent="-285750">
              <a:lnSpc>
                <a:spcPct val="150000"/>
              </a:lnSpc>
              <a:buFont typeface="Arial" charset="0"/>
              <a:buChar char="•"/>
            </a:pPr>
            <a:r>
              <a:rPr lang="zh-CN" altLang="en-US" sz="1600">
                <a:latin typeface="微软雅黑" pitchFamily="34" charset="-122"/>
                <a:ea typeface="微软雅黑" pitchFamily="34" charset="-122"/>
              </a:rPr>
              <a:t> 第</a:t>
            </a:r>
            <a:r>
              <a:rPr lang="en-US" altLang="zh-CN" sz="1600">
                <a:latin typeface="微软雅黑" pitchFamily="34" charset="-122"/>
                <a:ea typeface="微软雅黑" pitchFamily="34" charset="-122"/>
              </a:rPr>
              <a:t>6</a:t>
            </a:r>
            <a:r>
              <a:rPr lang="zh-CN" altLang="en-US" sz="1600">
                <a:latin typeface="微软雅黑" pitchFamily="34" charset="-122"/>
                <a:ea typeface="微软雅黑" pitchFamily="34" charset="-122"/>
              </a:rPr>
              <a:t>章  </a:t>
            </a:r>
            <a:r>
              <a:rPr lang="en-US" altLang="zh-CN" sz="1600">
                <a:latin typeface="微软雅黑" pitchFamily="34" charset="-122"/>
                <a:ea typeface="微软雅黑" pitchFamily="34" charset="-122"/>
              </a:rPr>
              <a:t>Access </a:t>
            </a:r>
            <a:r>
              <a:rPr lang="zh-CN" altLang="en-US" sz="1600">
                <a:latin typeface="微软雅黑" pitchFamily="34" charset="-122"/>
                <a:ea typeface="微软雅黑" pitchFamily="34" charset="-122"/>
              </a:rPr>
              <a:t>系统概述</a:t>
            </a:r>
            <a:endParaRPr lang="en-US" altLang="zh-CN" sz="1600">
              <a:latin typeface="微软雅黑" pitchFamily="34" charset="-122"/>
              <a:ea typeface="微软雅黑" pitchFamily="34" charset="-122"/>
            </a:endParaRPr>
          </a:p>
          <a:p>
            <a:pPr marL="285750" indent="-285750">
              <a:lnSpc>
                <a:spcPct val="150000"/>
              </a:lnSpc>
              <a:buFont typeface="Arial" charset="0"/>
              <a:buChar char="•"/>
            </a:pPr>
            <a:r>
              <a:rPr lang="zh-CN" altLang="en-US" sz="1600">
                <a:latin typeface="微软雅黑" pitchFamily="34" charset="-122"/>
                <a:ea typeface="微软雅黑" pitchFamily="34" charset="-122"/>
              </a:rPr>
              <a:t> 第</a:t>
            </a:r>
            <a:r>
              <a:rPr lang="en-US" altLang="zh-CN" sz="1600">
                <a:latin typeface="微软雅黑" pitchFamily="34" charset="-122"/>
                <a:ea typeface="微软雅黑" pitchFamily="34" charset="-122"/>
              </a:rPr>
              <a:t>7</a:t>
            </a:r>
            <a:r>
              <a:rPr lang="zh-CN" altLang="en-US" sz="1600">
                <a:latin typeface="微软雅黑" pitchFamily="34" charset="-122"/>
                <a:ea typeface="微软雅黑" pitchFamily="34" charset="-122"/>
              </a:rPr>
              <a:t>章  表</a:t>
            </a:r>
            <a:endParaRPr lang="en-US" altLang="zh-CN" sz="1600">
              <a:latin typeface="微软雅黑" pitchFamily="34" charset="-122"/>
              <a:ea typeface="微软雅黑" pitchFamily="34" charset="-122"/>
            </a:endParaRPr>
          </a:p>
          <a:p>
            <a:pPr marL="285750" indent="-285750">
              <a:lnSpc>
                <a:spcPct val="150000"/>
              </a:lnSpc>
              <a:buFont typeface="Arial" charset="0"/>
              <a:buChar char="•"/>
            </a:pPr>
            <a:r>
              <a:rPr lang="zh-CN" altLang="en-US" sz="1600">
                <a:latin typeface="微软雅黑" pitchFamily="34" charset="-122"/>
                <a:ea typeface="微软雅黑" pitchFamily="34" charset="-122"/>
              </a:rPr>
              <a:t> 第</a:t>
            </a:r>
            <a:r>
              <a:rPr lang="en-US" altLang="zh-CN" sz="1600">
                <a:latin typeface="微软雅黑" pitchFamily="34" charset="-122"/>
                <a:ea typeface="微软雅黑" pitchFamily="34" charset="-122"/>
              </a:rPr>
              <a:t>8</a:t>
            </a:r>
            <a:r>
              <a:rPr lang="zh-CN" altLang="en-US" sz="1600">
                <a:latin typeface="微软雅黑" pitchFamily="34" charset="-122"/>
                <a:ea typeface="微软雅黑" pitchFamily="34" charset="-122"/>
              </a:rPr>
              <a:t>章  查询</a:t>
            </a:r>
            <a:endParaRPr lang="en-US" altLang="zh-CN" sz="1600">
              <a:latin typeface="微软雅黑" pitchFamily="34" charset="-122"/>
              <a:ea typeface="微软雅黑" pitchFamily="34" charset="-122"/>
            </a:endParaRPr>
          </a:p>
          <a:p>
            <a:pPr marL="285750" indent="-285750">
              <a:lnSpc>
                <a:spcPct val="150000"/>
              </a:lnSpc>
              <a:buFont typeface="Arial" charset="0"/>
              <a:buChar char="•"/>
            </a:pPr>
            <a:r>
              <a:rPr lang="zh-CN" altLang="en-US" sz="1600">
                <a:latin typeface="微软雅黑" pitchFamily="34" charset="-122"/>
                <a:ea typeface="微软雅黑" pitchFamily="34" charset="-122"/>
              </a:rPr>
              <a:t> 第</a:t>
            </a:r>
            <a:r>
              <a:rPr lang="en-US" altLang="zh-CN" sz="1600">
                <a:latin typeface="微软雅黑" pitchFamily="34" charset="-122"/>
                <a:ea typeface="微软雅黑" pitchFamily="34" charset="-122"/>
              </a:rPr>
              <a:t>9</a:t>
            </a:r>
            <a:r>
              <a:rPr lang="zh-CN" altLang="en-US" sz="1600">
                <a:latin typeface="微软雅黑" pitchFamily="34" charset="-122"/>
                <a:ea typeface="微软雅黑" pitchFamily="34" charset="-122"/>
              </a:rPr>
              <a:t>章  窗体</a:t>
            </a:r>
            <a:endParaRPr lang="en-US" altLang="zh-CN" sz="1600">
              <a:latin typeface="微软雅黑" pitchFamily="34" charset="-122"/>
              <a:ea typeface="微软雅黑" pitchFamily="34" charset="-122"/>
            </a:endParaRPr>
          </a:p>
          <a:p>
            <a:pPr marL="285750" indent="-285750">
              <a:lnSpc>
                <a:spcPct val="150000"/>
              </a:lnSpc>
              <a:buFont typeface="Arial" charset="0"/>
              <a:buChar char="•"/>
            </a:pPr>
            <a:r>
              <a:rPr lang="zh-CN" altLang="en-US" sz="1600">
                <a:latin typeface="微软雅黑" pitchFamily="34" charset="-122"/>
                <a:ea typeface="微软雅黑" pitchFamily="34" charset="-122"/>
              </a:rPr>
              <a:t> 第</a:t>
            </a:r>
            <a:r>
              <a:rPr lang="en-US" altLang="zh-CN" sz="1600">
                <a:latin typeface="微软雅黑" pitchFamily="34" charset="-122"/>
                <a:ea typeface="微软雅黑" pitchFamily="34" charset="-122"/>
              </a:rPr>
              <a:t>10</a:t>
            </a:r>
            <a:r>
              <a:rPr lang="zh-CN" altLang="en-US" sz="1600">
                <a:latin typeface="微软雅黑" pitchFamily="34" charset="-122"/>
                <a:ea typeface="微软雅黑" pitchFamily="34" charset="-122"/>
              </a:rPr>
              <a:t>章  报表</a:t>
            </a:r>
            <a:endParaRPr lang="en-US" altLang="zh-CN" sz="1600">
              <a:latin typeface="微软雅黑" pitchFamily="34" charset="-122"/>
              <a:ea typeface="微软雅黑" pitchFamily="34" charset="-122"/>
            </a:endParaRPr>
          </a:p>
          <a:p>
            <a:pPr marL="285750" indent="-285750">
              <a:lnSpc>
                <a:spcPct val="150000"/>
              </a:lnSpc>
              <a:buFont typeface="Arial" charset="0"/>
              <a:buChar char="•"/>
            </a:pPr>
            <a:r>
              <a:rPr lang="zh-CN" altLang="en-US" sz="1600">
                <a:latin typeface="微软雅黑" pitchFamily="34" charset="-122"/>
                <a:ea typeface="微软雅黑" pitchFamily="34" charset="-122"/>
              </a:rPr>
              <a:t> 第</a:t>
            </a:r>
            <a:r>
              <a:rPr lang="en-US" altLang="zh-CN" sz="1600">
                <a:latin typeface="微软雅黑" pitchFamily="34" charset="-122"/>
                <a:ea typeface="微软雅黑" pitchFamily="34" charset="-122"/>
              </a:rPr>
              <a:t>11</a:t>
            </a:r>
            <a:r>
              <a:rPr lang="zh-CN" altLang="en-US" sz="1600">
                <a:latin typeface="微软雅黑" pitchFamily="34" charset="-122"/>
                <a:ea typeface="微软雅黑" pitchFamily="34" charset="-122"/>
              </a:rPr>
              <a:t>章  宏与模块</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文本框 7"/>
          <p:cNvSpPr txBox="1">
            <a:spLocks noChangeArrowheads="1"/>
          </p:cNvSpPr>
          <p:nvPr/>
        </p:nvSpPr>
        <p:spPr bwMode="auto">
          <a:xfrm>
            <a:off x="0" y="0"/>
            <a:ext cx="5786438" cy="708025"/>
          </a:xfrm>
          <a:prstGeom prst="rect">
            <a:avLst/>
          </a:prstGeom>
          <a:solidFill>
            <a:srgbClr val="006666"/>
          </a:solidFill>
          <a:ln w="9525">
            <a:noFill/>
            <a:miter lim="800000"/>
            <a:headEnd/>
            <a:tailEnd/>
          </a:ln>
        </p:spPr>
        <p:txBody>
          <a:bodyPr>
            <a:spAutoFit/>
          </a:bodyPr>
          <a:lstStyle/>
          <a:p>
            <a:endParaRPr lang="zh-CN" altLang="en-US" sz="4000">
              <a:solidFill>
                <a:schemeClr val="bg1"/>
              </a:solidFill>
              <a:latin typeface="微软雅黑" pitchFamily="34" charset="-122"/>
              <a:ea typeface="微软雅黑" pitchFamily="34" charset="-122"/>
            </a:endParaRPr>
          </a:p>
        </p:txBody>
      </p:sp>
      <p:sp>
        <p:nvSpPr>
          <p:cNvPr id="19458" name="矩形 4"/>
          <p:cNvSpPr>
            <a:spLocks noChangeArrowheads="1"/>
          </p:cNvSpPr>
          <p:nvPr/>
        </p:nvSpPr>
        <p:spPr bwMode="auto">
          <a:xfrm>
            <a:off x="541338" y="92075"/>
            <a:ext cx="3883025" cy="523875"/>
          </a:xfrm>
          <a:prstGeom prst="rect">
            <a:avLst/>
          </a:prstGeom>
          <a:noFill/>
          <a:ln w="9525">
            <a:noFill/>
            <a:miter lim="800000"/>
            <a:headEnd/>
            <a:tailEnd/>
          </a:ln>
        </p:spPr>
        <p:txBody>
          <a:bodyPr wrap="none">
            <a:spAutoFit/>
          </a:bodyPr>
          <a:lstStyle/>
          <a:p>
            <a:r>
              <a:rPr lang="zh-CN" altLang="en-US" sz="2800" b="1">
                <a:solidFill>
                  <a:schemeClr val="bg1"/>
                </a:solidFill>
                <a:latin typeface="微软雅黑" pitchFamily="34" charset="-122"/>
                <a:ea typeface="微软雅黑" pitchFamily="34" charset="-122"/>
              </a:rPr>
              <a:t> 四、网络课程学习简介</a:t>
            </a:r>
            <a:endParaRPr lang="zh-CN" altLang="en-US" sz="2800" b="1">
              <a:latin typeface="Calibri" pitchFamily="34" charset="0"/>
            </a:endParaRPr>
          </a:p>
        </p:txBody>
      </p:sp>
      <p:cxnSp>
        <p:nvCxnSpPr>
          <p:cNvPr id="12" name="直接连接符 11"/>
          <p:cNvCxnSpPr>
            <a:stCxn id="13" idx="7"/>
            <a:endCxn id="14" idx="3"/>
          </p:cNvCxnSpPr>
          <p:nvPr/>
        </p:nvCxnSpPr>
        <p:spPr>
          <a:xfrm flipV="1">
            <a:off x="2082800" y="2806700"/>
            <a:ext cx="433388" cy="284163"/>
          </a:xfrm>
          <a:prstGeom prst="line">
            <a:avLst/>
          </a:prstGeom>
          <a:ln/>
        </p:spPr>
        <p:style>
          <a:lnRef idx="1">
            <a:schemeClr val="dk1"/>
          </a:lnRef>
          <a:fillRef idx="0">
            <a:schemeClr val="dk1"/>
          </a:fillRef>
          <a:effectRef idx="0">
            <a:schemeClr val="dk1"/>
          </a:effectRef>
          <a:fontRef idx="minor">
            <a:schemeClr val="tx1"/>
          </a:fontRef>
        </p:style>
      </p:cxnSp>
      <p:sp>
        <p:nvSpPr>
          <p:cNvPr id="13" name="椭圆 12"/>
          <p:cNvSpPr/>
          <p:nvPr/>
        </p:nvSpPr>
        <p:spPr>
          <a:xfrm>
            <a:off x="822325" y="2874963"/>
            <a:ext cx="1476375" cy="1473200"/>
          </a:xfrm>
          <a:prstGeom prst="ellipse">
            <a:avLst/>
          </a:prstGeom>
          <a:solidFill>
            <a:srgbClr val="4BB9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椭圆 13"/>
          <p:cNvSpPr/>
          <p:nvPr/>
        </p:nvSpPr>
        <p:spPr>
          <a:xfrm>
            <a:off x="2298700" y="1598613"/>
            <a:ext cx="1479550" cy="1414462"/>
          </a:xfrm>
          <a:prstGeom prst="ellipse">
            <a:avLst/>
          </a:prstGeom>
          <a:solidFill>
            <a:srgbClr val="FF51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椭圆 14"/>
          <p:cNvSpPr/>
          <p:nvPr/>
        </p:nvSpPr>
        <p:spPr>
          <a:xfrm>
            <a:off x="3748088" y="2930525"/>
            <a:ext cx="1512887" cy="15113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463" name="文本框 19"/>
          <p:cNvSpPr txBox="1">
            <a:spLocks noChangeArrowheads="1"/>
          </p:cNvSpPr>
          <p:nvPr/>
        </p:nvSpPr>
        <p:spPr bwMode="auto">
          <a:xfrm>
            <a:off x="1228725" y="3179763"/>
            <a:ext cx="1069975" cy="827087"/>
          </a:xfrm>
          <a:prstGeom prst="rect">
            <a:avLst/>
          </a:prstGeom>
          <a:noFill/>
          <a:ln w="9525">
            <a:noFill/>
            <a:miter lim="800000"/>
            <a:headEnd/>
            <a:tailEnd/>
          </a:ln>
        </p:spPr>
        <p:txBody>
          <a:bodyPr>
            <a:spAutoFit/>
          </a:bodyPr>
          <a:lstStyle/>
          <a:p>
            <a:pPr>
              <a:lnSpc>
                <a:spcPts val="6500"/>
              </a:lnSpc>
            </a:pPr>
            <a:r>
              <a:rPr lang="zh-CN" altLang="en-US" sz="3600" b="1">
                <a:solidFill>
                  <a:schemeClr val="bg1"/>
                </a:solidFill>
                <a:latin typeface="微软雅黑" pitchFamily="34" charset="-122"/>
                <a:ea typeface="微软雅黑" pitchFamily="34" charset="-122"/>
              </a:rPr>
              <a:t>讲</a:t>
            </a:r>
          </a:p>
        </p:txBody>
      </p:sp>
      <p:sp>
        <p:nvSpPr>
          <p:cNvPr id="17" name="矩形 16"/>
          <p:cNvSpPr/>
          <p:nvPr/>
        </p:nvSpPr>
        <p:spPr>
          <a:xfrm>
            <a:off x="6116638" y="873125"/>
            <a:ext cx="5854700" cy="46038"/>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矩形 18"/>
          <p:cNvSpPr/>
          <p:nvPr/>
        </p:nvSpPr>
        <p:spPr>
          <a:xfrm>
            <a:off x="6096000" y="2354263"/>
            <a:ext cx="5875338" cy="44450"/>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文本框 19"/>
          <p:cNvSpPr txBox="1"/>
          <p:nvPr/>
        </p:nvSpPr>
        <p:spPr>
          <a:xfrm>
            <a:off x="5999163" y="668338"/>
            <a:ext cx="4346575" cy="790575"/>
          </a:xfrm>
          <a:prstGeom prst="rect">
            <a:avLst/>
          </a:prstGeom>
          <a:noFill/>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ts val="6500"/>
              </a:lnSpc>
              <a:spcBef>
                <a:spcPts val="0"/>
              </a:spcBef>
              <a:spcAft>
                <a:spcPts val="0"/>
              </a:spcAft>
              <a:defRPr/>
            </a:pPr>
            <a:r>
              <a:rPr lang="zh-CN" altLang="zh-CN" sz="2400" b="1" dirty="0">
                <a:solidFill>
                  <a:schemeClr val="tx1">
                    <a:lumMod val="65000"/>
                    <a:lumOff val="35000"/>
                  </a:schemeClr>
                </a:solidFill>
                <a:latin typeface="微软雅黑" panose="020B0503020204020204" pitchFamily="34" charset="-122"/>
                <a:ea typeface="微软雅黑" panose="020B0503020204020204" pitchFamily="34" charset="-122"/>
              </a:rPr>
              <a:t>本课程的网络学习平台的建设</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6065838" y="1598613"/>
            <a:ext cx="4327525" cy="0"/>
          </a:xfrm>
          <a:prstGeom prst="line">
            <a:avLst/>
          </a:prstGeom>
          <a:ln>
            <a:solidFill>
              <a:schemeClr val="bg1">
                <a:lumMod val="95000"/>
              </a:schemeClr>
            </a:solidFill>
          </a:ln>
        </p:spPr>
        <p:style>
          <a:lnRef idx="1">
            <a:schemeClr val="dk1"/>
          </a:lnRef>
          <a:fillRef idx="0">
            <a:schemeClr val="dk1"/>
          </a:fillRef>
          <a:effectRef idx="0">
            <a:schemeClr val="dk1"/>
          </a:effectRef>
          <a:fontRef idx="minor">
            <a:schemeClr val="tx1"/>
          </a:fontRef>
        </p:style>
      </p:cxnSp>
      <p:sp>
        <p:nvSpPr>
          <p:cNvPr id="25" name="文本框 38"/>
          <p:cNvSpPr txBox="1"/>
          <p:nvPr/>
        </p:nvSpPr>
        <p:spPr>
          <a:xfrm>
            <a:off x="6096000" y="1681163"/>
            <a:ext cx="5702300" cy="419100"/>
          </a:xfrm>
          <a:prstGeom prst="rect">
            <a:avLst/>
          </a:prstGeom>
          <a:noFill/>
        </p:spPr>
        <p:txBody>
          <a:bodyPr>
            <a:spAutoFit/>
          </a:bodyPr>
          <a:lstStyle/>
          <a:p>
            <a:pPr fontAlgn="auto">
              <a:lnSpc>
                <a:spcPct val="150000"/>
              </a:lnSpc>
              <a:spcBef>
                <a:spcPts val="0"/>
              </a:spcBef>
              <a:spcAft>
                <a:spcPts val="0"/>
              </a:spcAft>
              <a:defRPr/>
            </a:pPr>
            <a:r>
              <a:rPr lang="zh-CN" altLang="zh-CN" sz="1600" dirty="0">
                <a:latin typeface="微软雅黑" panose="020B0503020204020204" pitchFamily="34" charset="-122"/>
                <a:ea typeface="微软雅黑" panose="020B0503020204020204" pitchFamily="34" charset="-122"/>
              </a:rPr>
              <a:t>将围绕着六个字进行，这六个字是：</a:t>
            </a:r>
            <a:r>
              <a:rPr lang="zh-CN" altLang="zh-CN" sz="1600" b="1" dirty="0">
                <a:solidFill>
                  <a:schemeClr val="accent4">
                    <a:lumMod val="75000"/>
                  </a:schemeClr>
                </a:solidFill>
                <a:latin typeface="微软雅黑" panose="020B0503020204020204" pitchFamily="34" charset="-122"/>
                <a:ea typeface="微软雅黑" panose="020B0503020204020204" pitchFamily="34" charset="-122"/>
              </a:rPr>
              <a:t>讲、练、做、查、动、考</a:t>
            </a:r>
            <a:r>
              <a:rPr lang="zh-CN" altLang="zh-CN" sz="1600" dirty="0">
                <a:solidFill>
                  <a:schemeClr val="accent4">
                    <a:lumMod val="75000"/>
                  </a:schemeClr>
                </a:solidFill>
                <a:latin typeface="微软雅黑" panose="020B0503020204020204" pitchFamily="34" charset="-122"/>
                <a:ea typeface="微软雅黑" panose="020B0503020204020204" pitchFamily="34" charset="-122"/>
              </a:rPr>
              <a:t>。</a:t>
            </a:r>
          </a:p>
        </p:txBody>
      </p:sp>
      <p:sp>
        <p:nvSpPr>
          <p:cNvPr id="26" name="椭圆 25"/>
          <p:cNvSpPr/>
          <p:nvPr/>
        </p:nvSpPr>
        <p:spPr>
          <a:xfrm>
            <a:off x="6607175" y="3090863"/>
            <a:ext cx="1511300" cy="15113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椭圆 26"/>
          <p:cNvSpPr/>
          <p:nvPr/>
        </p:nvSpPr>
        <p:spPr>
          <a:xfrm>
            <a:off x="5207000" y="4470400"/>
            <a:ext cx="1476375" cy="14732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椭圆 27"/>
          <p:cNvSpPr/>
          <p:nvPr/>
        </p:nvSpPr>
        <p:spPr>
          <a:xfrm>
            <a:off x="7954963" y="4529138"/>
            <a:ext cx="1479550" cy="141446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29" name="直接连接符 28"/>
          <p:cNvCxnSpPr>
            <a:stCxn id="14" idx="5"/>
            <a:endCxn id="15" idx="1"/>
          </p:cNvCxnSpPr>
          <p:nvPr/>
        </p:nvCxnSpPr>
        <p:spPr>
          <a:xfrm>
            <a:off x="3562350" y="2806700"/>
            <a:ext cx="407988" cy="344488"/>
          </a:xfrm>
          <a:prstGeom prst="line">
            <a:avLst/>
          </a:prstGeom>
          <a:ln/>
        </p:spPr>
        <p:style>
          <a:lnRef idx="1">
            <a:schemeClr val="dk1"/>
          </a:lnRef>
          <a:fillRef idx="0">
            <a:schemeClr val="dk1"/>
          </a:fillRef>
          <a:effectRef idx="0">
            <a:schemeClr val="dk1"/>
          </a:effectRef>
          <a:fontRef idx="minor">
            <a:schemeClr val="tx1"/>
          </a:fontRef>
        </p:style>
      </p:cxnSp>
      <p:cxnSp>
        <p:nvCxnSpPr>
          <p:cNvPr id="30" name="直接连接符 29"/>
          <p:cNvCxnSpPr>
            <a:stCxn id="15" idx="5"/>
            <a:endCxn id="27" idx="1"/>
          </p:cNvCxnSpPr>
          <p:nvPr/>
        </p:nvCxnSpPr>
        <p:spPr>
          <a:xfrm>
            <a:off x="5038725" y="4221163"/>
            <a:ext cx="384175" cy="465137"/>
          </a:xfrm>
          <a:prstGeom prst="line">
            <a:avLst/>
          </a:prstGeom>
          <a:ln/>
        </p:spPr>
        <p:style>
          <a:lnRef idx="1">
            <a:schemeClr val="dk1"/>
          </a:lnRef>
          <a:fillRef idx="0">
            <a:schemeClr val="dk1"/>
          </a:fillRef>
          <a:effectRef idx="0">
            <a:schemeClr val="dk1"/>
          </a:effectRef>
          <a:fontRef idx="minor">
            <a:schemeClr val="tx1"/>
          </a:fontRef>
        </p:style>
      </p:cxnSp>
      <p:cxnSp>
        <p:nvCxnSpPr>
          <p:cNvPr id="31" name="直接连接符 30"/>
          <p:cNvCxnSpPr>
            <a:stCxn id="27" idx="7"/>
            <a:endCxn id="26" idx="3"/>
          </p:cNvCxnSpPr>
          <p:nvPr/>
        </p:nvCxnSpPr>
        <p:spPr>
          <a:xfrm flipV="1">
            <a:off x="6467475" y="4381500"/>
            <a:ext cx="360363" cy="304800"/>
          </a:xfrm>
          <a:prstGeom prst="line">
            <a:avLst/>
          </a:prstGeom>
          <a:ln/>
        </p:spPr>
        <p:style>
          <a:lnRef idx="1">
            <a:schemeClr val="dk1"/>
          </a:lnRef>
          <a:fillRef idx="0">
            <a:schemeClr val="dk1"/>
          </a:fillRef>
          <a:effectRef idx="0">
            <a:schemeClr val="dk1"/>
          </a:effectRef>
          <a:fontRef idx="minor">
            <a:schemeClr val="tx1"/>
          </a:fontRef>
        </p:style>
      </p:cxnSp>
      <p:cxnSp>
        <p:nvCxnSpPr>
          <p:cNvPr id="32" name="直接连接符 31"/>
          <p:cNvCxnSpPr>
            <a:stCxn id="28" idx="1"/>
            <a:endCxn id="26" idx="5"/>
          </p:cNvCxnSpPr>
          <p:nvPr/>
        </p:nvCxnSpPr>
        <p:spPr>
          <a:xfrm flipH="1" flipV="1">
            <a:off x="7897813" y="4381500"/>
            <a:ext cx="274637" cy="354013"/>
          </a:xfrm>
          <a:prstGeom prst="line">
            <a:avLst/>
          </a:prstGeom>
          <a:ln/>
        </p:spPr>
        <p:style>
          <a:lnRef idx="1">
            <a:schemeClr val="dk1"/>
          </a:lnRef>
          <a:fillRef idx="0">
            <a:schemeClr val="dk1"/>
          </a:fillRef>
          <a:effectRef idx="0">
            <a:schemeClr val="dk1"/>
          </a:effectRef>
          <a:fontRef idx="minor">
            <a:schemeClr val="tx1"/>
          </a:fontRef>
        </p:style>
      </p:cxnSp>
      <p:sp>
        <p:nvSpPr>
          <p:cNvPr id="19476" name="文本框 19"/>
          <p:cNvSpPr txBox="1">
            <a:spLocks noChangeArrowheads="1"/>
          </p:cNvSpPr>
          <p:nvPr/>
        </p:nvSpPr>
        <p:spPr bwMode="auto">
          <a:xfrm>
            <a:off x="2708275" y="1798638"/>
            <a:ext cx="1069975" cy="827087"/>
          </a:xfrm>
          <a:prstGeom prst="rect">
            <a:avLst/>
          </a:prstGeom>
          <a:noFill/>
          <a:ln w="9525">
            <a:noFill/>
            <a:miter lim="800000"/>
            <a:headEnd/>
            <a:tailEnd/>
          </a:ln>
        </p:spPr>
        <p:txBody>
          <a:bodyPr>
            <a:spAutoFit/>
          </a:bodyPr>
          <a:lstStyle/>
          <a:p>
            <a:pPr>
              <a:lnSpc>
                <a:spcPts val="6500"/>
              </a:lnSpc>
            </a:pPr>
            <a:r>
              <a:rPr lang="zh-CN" altLang="en-US" sz="3600" b="1">
                <a:solidFill>
                  <a:schemeClr val="bg1"/>
                </a:solidFill>
                <a:latin typeface="微软雅黑" pitchFamily="34" charset="-122"/>
                <a:ea typeface="微软雅黑" pitchFamily="34" charset="-122"/>
              </a:rPr>
              <a:t>练</a:t>
            </a:r>
          </a:p>
        </p:txBody>
      </p:sp>
      <p:sp>
        <p:nvSpPr>
          <p:cNvPr id="19477" name="文本框 19"/>
          <p:cNvSpPr txBox="1">
            <a:spLocks noChangeArrowheads="1"/>
          </p:cNvSpPr>
          <p:nvPr/>
        </p:nvSpPr>
        <p:spPr bwMode="auto">
          <a:xfrm>
            <a:off x="4094163" y="3187700"/>
            <a:ext cx="1069975" cy="827088"/>
          </a:xfrm>
          <a:prstGeom prst="rect">
            <a:avLst/>
          </a:prstGeom>
          <a:noFill/>
          <a:ln w="9525">
            <a:noFill/>
            <a:miter lim="800000"/>
            <a:headEnd/>
            <a:tailEnd/>
          </a:ln>
        </p:spPr>
        <p:txBody>
          <a:bodyPr>
            <a:spAutoFit/>
          </a:bodyPr>
          <a:lstStyle/>
          <a:p>
            <a:pPr>
              <a:lnSpc>
                <a:spcPts val="6500"/>
              </a:lnSpc>
            </a:pPr>
            <a:r>
              <a:rPr lang="zh-CN" altLang="en-US" sz="3600" b="1">
                <a:solidFill>
                  <a:schemeClr val="bg1"/>
                </a:solidFill>
                <a:latin typeface="微软雅黑" pitchFamily="34" charset="-122"/>
                <a:ea typeface="微软雅黑" pitchFamily="34" charset="-122"/>
              </a:rPr>
              <a:t>做</a:t>
            </a:r>
          </a:p>
        </p:txBody>
      </p:sp>
      <p:sp>
        <p:nvSpPr>
          <p:cNvPr id="19478" name="文本框 19"/>
          <p:cNvSpPr txBox="1">
            <a:spLocks noChangeArrowheads="1"/>
          </p:cNvSpPr>
          <p:nvPr/>
        </p:nvSpPr>
        <p:spPr bwMode="auto">
          <a:xfrm>
            <a:off x="5626100" y="4678363"/>
            <a:ext cx="1069975" cy="827087"/>
          </a:xfrm>
          <a:prstGeom prst="rect">
            <a:avLst/>
          </a:prstGeom>
          <a:noFill/>
          <a:ln w="9525">
            <a:noFill/>
            <a:miter lim="800000"/>
            <a:headEnd/>
            <a:tailEnd/>
          </a:ln>
        </p:spPr>
        <p:txBody>
          <a:bodyPr>
            <a:spAutoFit/>
          </a:bodyPr>
          <a:lstStyle/>
          <a:p>
            <a:pPr>
              <a:lnSpc>
                <a:spcPts val="6500"/>
              </a:lnSpc>
            </a:pPr>
            <a:r>
              <a:rPr lang="zh-CN" altLang="en-US" sz="3600" b="1">
                <a:solidFill>
                  <a:schemeClr val="bg1"/>
                </a:solidFill>
                <a:latin typeface="微软雅黑" pitchFamily="34" charset="-122"/>
                <a:ea typeface="微软雅黑" pitchFamily="34" charset="-122"/>
              </a:rPr>
              <a:t>查</a:t>
            </a:r>
          </a:p>
        </p:txBody>
      </p:sp>
      <p:sp>
        <p:nvSpPr>
          <p:cNvPr id="19479" name="文本框 19"/>
          <p:cNvSpPr txBox="1">
            <a:spLocks noChangeArrowheads="1"/>
          </p:cNvSpPr>
          <p:nvPr/>
        </p:nvSpPr>
        <p:spPr bwMode="auto">
          <a:xfrm>
            <a:off x="7027863" y="3394075"/>
            <a:ext cx="1069975" cy="827088"/>
          </a:xfrm>
          <a:prstGeom prst="rect">
            <a:avLst/>
          </a:prstGeom>
          <a:noFill/>
          <a:ln w="9525">
            <a:noFill/>
            <a:miter lim="800000"/>
            <a:headEnd/>
            <a:tailEnd/>
          </a:ln>
        </p:spPr>
        <p:txBody>
          <a:bodyPr>
            <a:spAutoFit/>
          </a:bodyPr>
          <a:lstStyle/>
          <a:p>
            <a:pPr>
              <a:lnSpc>
                <a:spcPts val="6500"/>
              </a:lnSpc>
            </a:pPr>
            <a:r>
              <a:rPr lang="zh-CN" altLang="en-US" sz="3600" b="1">
                <a:solidFill>
                  <a:schemeClr val="bg1"/>
                </a:solidFill>
                <a:latin typeface="微软雅黑" pitchFamily="34" charset="-122"/>
                <a:ea typeface="微软雅黑" pitchFamily="34" charset="-122"/>
              </a:rPr>
              <a:t>动</a:t>
            </a:r>
          </a:p>
        </p:txBody>
      </p:sp>
      <p:sp>
        <p:nvSpPr>
          <p:cNvPr id="19480" name="文本框 19"/>
          <p:cNvSpPr txBox="1">
            <a:spLocks noChangeArrowheads="1"/>
          </p:cNvSpPr>
          <p:nvPr/>
        </p:nvSpPr>
        <p:spPr bwMode="auto">
          <a:xfrm>
            <a:off x="8382000" y="4743450"/>
            <a:ext cx="1071563" cy="827088"/>
          </a:xfrm>
          <a:prstGeom prst="rect">
            <a:avLst/>
          </a:prstGeom>
          <a:noFill/>
          <a:ln w="9525">
            <a:noFill/>
            <a:miter lim="800000"/>
            <a:headEnd/>
            <a:tailEnd/>
          </a:ln>
        </p:spPr>
        <p:txBody>
          <a:bodyPr>
            <a:spAutoFit/>
          </a:bodyPr>
          <a:lstStyle/>
          <a:p>
            <a:pPr>
              <a:lnSpc>
                <a:spcPts val="6500"/>
              </a:lnSpc>
            </a:pPr>
            <a:r>
              <a:rPr lang="zh-CN" altLang="en-US" sz="3600" b="1">
                <a:solidFill>
                  <a:schemeClr val="bg1"/>
                </a:solidFill>
                <a:latin typeface="微软雅黑" pitchFamily="34" charset="-122"/>
                <a:ea typeface="微软雅黑" pitchFamily="34" charset="-122"/>
              </a:rPr>
              <a:t>考</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文本框 7"/>
          <p:cNvSpPr txBox="1">
            <a:spLocks noChangeArrowheads="1"/>
          </p:cNvSpPr>
          <p:nvPr/>
        </p:nvSpPr>
        <p:spPr bwMode="auto">
          <a:xfrm>
            <a:off x="0" y="0"/>
            <a:ext cx="5786438" cy="708025"/>
          </a:xfrm>
          <a:prstGeom prst="rect">
            <a:avLst/>
          </a:prstGeom>
          <a:solidFill>
            <a:srgbClr val="006666"/>
          </a:solidFill>
          <a:ln w="9525">
            <a:noFill/>
            <a:miter lim="800000"/>
            <a:headEnd/>
            <a:tailEnd/>
          </a:ln>
        </p:spPr>
        <p:txBody>
          <a:bodyPr>
            <a:spAutoFit/>
          </a:bodyPr>
          <a:lstStyle/>
          <a:p>
            <a:endParaRPr lang="zh-CN" altLang="en-US" sz="4000">
              <a:solidFill>
                <a:schemeClr val="bg1"/>
              </a:solidFill>
              <a:latin typeface="微软雅黑" pitchFamily="34" charset="-122"/>
              <a:ea typeface="微软雅黑" pitchFamily="34" charset="-122"/>
            </a:endParaRPr>
          </a:p>
        </p:txBody>
      </p:sp>
      <p:sp>
        <p:nvSpPr>
          <p:cNvPr id="20482" name="矩形 4"/>
          <p:cNvSpPr>
            <a:spLocks noChangeArrowheads="1"/>
          </p:cNvSpPr>
          <p:nvPr/>
        </p:nvSpPr>
        <p:spPr bwMode="auto">
          <a:xfrm>
            <a:off x="541338" y="92075"/>
            <a:ext cx="3883025" cy="523875"/>
          </a:xfrm>
          <a:prstGeom prst="rect">
            <a:avLst/>
          </a:prstGeom>
          <a:noFill/>
          <a:ln w="9525">
            <a:noFill/>
            <a:miter lim="800000"/>
            <a:headEnd/>
            <a:tailEnd/>
          </a:ln>
        </p:spPr>
        <p:txBody>
          <a:bodyPr wrap="none">
            <a:spAutoFit/>
          </a:bodyPr>
          <a:lstStyle/>
          <a:p>
            <a:r>
              <a:rPr lang="zh-CN" altLang="en-US" sz="2800" b="1">
                <a:solidFill>
                  <a:schemeClr val="bg1"/>
                </a:solidFill>
                <a:latin typeface="微软雅黑" pitchFamily="34" charset="-122"/>
                <a:ea typeface="微软雅黑" pitchFamily="34" charset="-122"/>
              </a:rPr>
              <a:t> 四、网络课程学习简介</a:t>
            </a:r>
            <a:endParaRPr lang="zh-CN" altLang="en-US" sz="2800" b="1">
              <a:latin typeface="Calibri" pitchFamily="34" charset="0"/>
            </a:endParaRPr>
          </a:p>
        </p:txBody>
      </p:sp>
      <p:sp>
        <p:nvSpPr>
          <p:cNvPr id="20483" name="文本框 19"/>
          <p:cNvSpPr txBox="1">
            <a:spLocks noChangeArrowheads="1"/>
          </p:cNvSpPr>
          <p:nvPr/>
        </p:nvSpPr>
        <p:spPr bwMode="auto">
          <a:xfrm>
            <a:off x="587375" y="3098800"/>
            <a:ext cx="1071563" cy="828675"/>
          </a:xfrm>
          <a:prstGeom prst="rect">
            <a:avLst/>
          </a:prstGeom>
          <a:noFill/>
          <a:ln w="9525">
            <a:noFill/>
            <a:miter lim="800000"/>
            <a:headEnd/>
            <a:tailEnd/>
          </a:ln>
        </p:spPr>
        <p:txBody>
          <a:bodyPr>
            <a:spAutoFit/>
          </a:bodyPr>
          <a:lstStyle/>
          <a:p>
            <a:pPr>
              <a:lnSpc>
                <a:spcPts val="6500"/>
              </a:lnSpc>
            </a:pPr>
            <a:r>
              <a:rPr lang="zh-CN" altLang="en-US" sz="3600" b="1">
                <a:solidFill>
                  <a:schemeClr val="bg1"/>
                </a:solidFill>
                <a:latin typeface="微软雅黑" pitchFamily="34" charset="-122"/>
                <a:ea typeface="微软雅黑" pitchFamily="34" charset="-122"/>
              </a:rPr>
              <a:t>讲</a:t>
            </a:r>
          </a:p>
        </p:txBody>
      </p:sp>
      <p:sp>
        <p:nvSpPr>
          <p:cNvPr id="39" name="矩形 38"/>
          <p:cNvSpPr/>
          <p:nvPr/>
        </p:nvSpPr>
        <p:spPr>
          <a:xfrm>
            <a:off x="666750" y="3279775"/>
            <a:ext cx="2863850" cy="668338"/>
          </a:xfrm>
          <a:prstGeom prst="rect">
            <a:avLst/>
          </a:prstGeom>
          <a:solidFill>
            <a:srgbClr val="FF51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485" name="文本框 20"/>
          <p:cNvSpPr txBox="1">
            <a:spLocks noChangeArrowheads="1"/>
          </p:cNvSpPr>
          <p:nvPr/>
        </p:nvSpPr>
        <p:spPr bwMode="auto">
          <a:xfrm>
            <a:off x="3949700" y="1525588"/>
            <a:ext cx="6878638" cy="2401887"/>
          </a:xfrm>
          <a:prstGeom prst="rect">
            <a:avLst/>
          </a:prstGeom>
          <a:noFill/>
          <a:ln w="9525">
            <a:noFill/>
            <a:miter lim="800000"/>
            <a:headEnd/>
            <a:tailEnd/>
          </a:ln>
        </p:spPr>
        <p:txBody>
          <a:bodyPr>
            <a:spAutoFit/>
          </a:bodyPr>
          <a:lstStyle/>
          <a:p>
            <a:pPr>
              <a:lnSpc>
                <a:spcPct val="150000"/>
              </a:lnSpc>
            </a:pPr>
            <a:r>
              <a:rPr lang="zh-CN" altLang="en-US" sz="2000">
                <a:latin typeface="微软雅黑" pitchFamily="34" charset="-122"/>
                <a:ea typeface="微软雅黑" pitchFamily="34" charset="-122"/>
              </a:rPr>
              <a:t>      把全书共</a:t>
            </a:r>
            <a:r>
              <a:rPr lang="en-US" altLang="zh-CN" sz="2000">
                <a:latin typeface="微软雅黑" pitchFamily="34" charset="-122"/>
                <a:ea typeface="微软雅黑" pitchFamily="34" charset="-122"/>
              </a:rPr>
              <a:t>11</a:t>
            </a:r>
            <a:r>
              <a:rPr lang="zh-CN" altLang="en-US" sz="2000">
                <a:latin typeface="微软雅黑" pitchFamily="34" charset="-122"/>
                <a:ea typeface="微软雅黑" pitchFamily="34" charset="-122"/>
              </a:rPr>
              <a:t>章内容划分为</a:t>
            </a:r>
            <a:r>
              <a:rPr lang="en-US" altLang="zh-CN" sz="2000">
                <a:latin typeface="微软雅黑" pitchFamily="34" charset="-122"/>
                <a:ea typeface="微软雅黑" pitchFamily="34" charset="-122"/>
              </a:rPr>
              <a:t>37</a:t>
            </a:r>
            <a:r>
              <a:rPr lang="zh-CN" altLang="en-US" sz="2000">
                <a:latin typeface="微软雅黑" pitchFamily="34" charset="-122"/>
                <a:ea typeface="微软雅黑" pitchFamily="34" charset="-122"/>
              </a:rPr>
              <a:t>个知识点，每章包含</a:t>
            </a:r>
            <a:r>
              <a:rPr lang="en-US" altLang="zh-CN" sz="2000">
                <a:latin typeface="微软雅黑" pitchFamily="34" charset="-122"/>
                <a:ea typeface="微软雅黑" pitchFamily="34" charset="-122"/>
              </a:rPr>
              <a:t>2-6</a:t>
            </a:r>
            <a:r>
              <a:rPr lang="zh-CN" altLang="en-US" sz="2000">
                <a:latin typeface="微软雅黑" pitchFamily="34" charset="-122"/>
                <a:ea typeface="微软雅黑" pitchFamily="34" charset="-122"/>
              </a:rPr>
              <a:t>个不同的知识点。对每个知识点都进行视频录像讲解，通过主讲教师浅显易懂的语言和简单实用的举例分析，让学生听得进、学得懂、记得住、用得上。给学生自主学习每个知识点的内容提供切实有用的引导、启发、阐述、分析和帮助。</a:t>
            </a:r>
            <a:endParaRPr lang="zh-CN" altLang="zh-CN" sz="2000">
              <a:latin typeface="微软雅黑" pitchFamily="34" charset="-122"/>
              <a:ea typeface="微软雅黑" pitchFamily="34" charset="-122"/>
            </a:endParaRPr>
          </a:p>
        </p:txBody>
      </p:sp>
      <p:grpSp>
        <p:nvGrpSpPr>
          <p:cNvPr id="20486" name="组合 45"/>
          <p:cNvGrpSpPr>
            <a:grpSpLocks/>
          </p:cNvGrpSpPr>
          <p:nvPr/>
        </p:nvGrpSpPr>
        <p:grpSpPr bwMode="auto">
          <a:xfrm rot="-1605109">
            <a:off x="8912225" y="5260975"/>
            <a:ext cx="1801813" cy="938213"/>
            <a:chOff x="2739829" y="1535887"/>
            <a:chExt cx="6481505" cy="3369269"/>
          </a:xfrm>
        </p:grpSpPr>
        <p:sp>
          <p:nvSpPr>
            <p:cNvPr id="47" name="椭圆 46"/>
            <p:cNvSpPr/>
            <p:nvPr/>
          </p:nvSpPr>
          <p:spPr>
            <a:xfrm>
              <a:off x="2735731" y="1524188"/>
              <a:ext cx="3249319" cy="3249547"/>
            </a:xfrm>
            <a:prstGeom prst="ellipse">
              <a:avLst/>
            </a:prstGeom>
            <a:solidFill>
              <a:srgbClr val="4BB9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8" name="椭圆 47"/>
            <p:cNvSpPr/>
            <p:nvPr/>
          </p:nvSpPr>
          <p:spPr>
            <a:xfrm>
              <a:off x="6133223" y="2624109"/>
              <a:ext cx="1947304" cy="1949728"/>
            </a:xfrm>
            <a:prstGeom prst="ellipse">
              <a:avLst/>
            </a:prstGeom>
            <a:solidFill>
              <a:srgbClr val="FF51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9" name="椭圆 48"/>
            <p:cNvSpPr/>
            <p:nvPr/>
          </p:nvSpPr>
          <p:spPr>
            <a:xfrm>
              <a:off x="7878815" y="1755909"/>
              <a:ext cx="1341983" cy="1339724"/>
            </a:xfrm>
            <a:prstGeom prst="ellipse">
              <a:avLst/>
            </a:prstGeom>
            <a:solidFill>
              <a:srgbClr val="FFE5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0" name="椭圆 49"/>
            <p:cNvSpPr/>
            <p:nvPr/>
          </p:nvSpPr>
          <p:spPr>
            <a:xfrm>
              <a:off x="8035334" y="4113730"/>
              <a:ext cx="788059" cy="786732"/>
            </a:xfrm>
            <a:prstGeom prst="ellipse">
              <a:avLst/>
            </a:prstGeom>
            <a:solidFill>
              <a:srgbClr val="B6D7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51" name="椭圆 50"/>
          <p:cNvSpPr/>
          <p:nvPr/>
        </p:nvSpPr>
        <p:spPr>
          <a:xfrm>
            <a:off x="1241425" y="1577975"/>
            <a:ext cx="1476375" cy="1473200"/>
          </a:xfrm>
          <a:prstGeom prst="ellipse">
            <a:avLst/>
          </a:prstGeom>
          <a:solidFill>
            <a:srgbClr val="4BB9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488" name="文本框 19"/>
          <p:cNvSpPr txBox="1">
            <a:spLocks noChangeArrowheads="1"/>
          </p:cNvSpPr>
          <p:nvPr/>
        </p:nvSpPr>
        <p:spPr bwMode="auto">
          <a:xfrm>
            <a:off x="1646238" y="1817688"/>
            <a:ext cx="1071562" cy="827087"/>
          </a:xfrm>
          <a:prstGeom prst="rect">
            <a:avLst/>
          </a:prstGeom>
          <a:noFill/>
          <a:ln w="9525">
            <a:noFill/>
            <a:miter lim="800000"/>
            <a:headEnd/>
            <a:tailEnd/>
          </a:ln>
        </p:spPr>
        <p:txBody>
          <a:bodyPr>
            <a:spAutoFit/>
          </a:bodyPr>
          <a:lstStyle/>
          <a:p>
            <a:pPr>
              <a:lnSpc>
                <a:spcPts val="6500"/>
              </a:lnSpc>
            </a:pPr>
            <a:r>
              <a:rPr lang="zh-CN" altLang="en-US" sz="3600" b="1">
                <a:solidFill>
                  <a:schemeClr val="bg1"/>
                </a:solidFill>
                <a:latin typeface="微软雅黑" pitchFamily="34" charset="-122"/>
                <a:ea typeface="微软雅黑" pitchFamily="34" charset="-122"/>
              </a:rPr>
              <a:t>讲</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文本框 7"/>
          <p:cNvSpPr txBox="1">
            <a:spLocks noChangeArrowheads="1"/>
          </p:cNvSpPr>
          <p:nvPr/>
        </p:nvSpPr>
        <p:spPr bwMode="auto">
          <a:xfrm>
            <a:off x="0" y="0"/>
            <a:ext cx="5786438" cy="708025"/>
          </a:xfrm>
          <a:prstGeom prst="rect">
            <a:avLst/>
          </a:prstGeom>
          <a:solidFill>
            <a:srgbClr val="006666"/>
          </a:solidFill>
          <a:ln w="9525">
            <a:noFill/>
            <a:miter lim="800000"/>
            <a:headEnd/>
            <a:tailEnd/>
          </a:ln>
        </p:spPr>
        <p:txBody>
          <a:bodyPr>
            <a:spAutoFit/>
          </a:bodyPr>
          <a:lstStyle/>
          <a:p>
            <a:endParaRPr lang="zh-CN" altLang="en-US" sz="4000">
              <a:solidFill>
                <a:schemeClr val="bg1"/>
              </a:solidFill>
              <a:latin typeface="微软雅黑" pitchFamily="34" charset="-122"/>
              <a:ea typeface="微软雅黑" pitchFamily="34" charset="-122"/>
            </a:endParaRPr>
          </a:p>
        </p:txBody>
      </p:sp>
      <p:sp>
        <p:nvSpPr>
          <p:cNvPr id="21506" name="矩形 4"/>
          <p:cNvSpPr>
            <a:spLocks noChangeArrowheads="1"/>
          </p:cNvSpPr>
          <p:nvPr/>
        </p:nvSpPr>
        <p:spPr bwMode="auto">
          <a:xfrm>
            <a:off x="541338" y="92075"/>
            <a:ext cx="3883025" cy="523875"/>
          </a:xfrm>
          <a:prstGeom prst="rect">
            <a:avLst/>
          </a:prstGeom>
          <a:noFill/>
          <a:ln w="9525">
            <a:noFill/>
            <a:miter lim="800000"/>
            <a:headEnd/>
            <a:tailEnd/>
          </a:ln>
        </p:spPr>
        <p:txBody>
          <a:bodyPr wrap="none">
            <a:spAutoFit/>
          </a:bodyPr>
          <a:lstStyle/>
          <a:p>
            <a:r>
              <a:rPr lang="zh-CN" altLang="en-US" sz="2800" b="1">
                <a:solidFill>
                  <a:schemeClr val="bg1"/>
                </a:solidFill>
                <a:latin typeface="微软雅黑" pitchFamily="34" charset="-122"/>
                <a:ea typeface="微软雅黑" pitchFamily="34" charset="-122"/>
              </a:rPr>
              <a:t> 四、网络课程学习简介</a:t>
            </a:r>
            <a:endParaRPr lang="zh-CN" altLang="en-US" sz="2800" b="1">
              <a:latin typeface="Calibri" pitchFamily="34" charset="0"/>
            </a:endParaRPr>
          </a:p>
        </p:txBody>
      </p:sp>
      <p:sp>
        <p:nvSpPr>
          <p:cNvPr id="21507" name="文本框 19"/>
          <p:cNvSpPr txBox="1">
            <a:spLocks noChangeArrowheads="1"/>
          </p:cNvSpPr>
          <p:nvPr/>
        </p:nvSpPr>
        <p:spPr bwMode="auto">
          <a:xfrm>
            <a:off x="587375" y="3098800"/>
            <a:ext cx="1071563" cy="828675"/>
          </a:xfrm>
          <a:prstGeom prst="rect">
            <a:avLst/>
          </a:prstGeom>
          <a:noFill/>
          <a:ln w="9525">
            <a:noFill/>
            <a:miter lim="800000"/>
            <a:headEnd/>
            <a:tailEnd/>
          </a:ln>
        </p:spPr>
        <p:txBody>
          <a:bodyPr>
            <a:spAutoFit/>
          </a:bodyPr>
          <a:lstStyle/>
          <a:p>
            <a:pPr>
              <a:lnSpc>
                <a:spcPts val="6500"/>
              </a:lnSpc>
            </a:pPr>
            <a:r>
              <a:rPr lang="zh-CN" altLang="en-US" sz="3600" b="1">
                <a:solidFill>
                  <a:schemeClr val="bg1"/>
                </a:solidFill>
                <a:latin typeface="微软雅黑" pitchFamily="34" charset="-122"/>
                <a:ea typeface="微软雅黑" pitchFamily="34" charset="-122"/>
              </a:rPr>
              <a:t>讲</a:t>
            </a:r>
          </a:p>
        </p:txBody>
      </p:sp>
      <p:sp>
        <p:nvSpPr>
          <p:cNvPr id="39" name="矩形 38"/>
          <p:cNvSpPr/>
          <p:nvPr/>
        </p:nvSpPr>
        <p:spPr>
          <a:xfrm>
            <a:off x="666750" y="3279775"/>
            <a:ext cx="2863850" cy="668338"/>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509" name="文本框 20"/>
          <p:cNvSpPr txBox="1">
            <a:spLocks noChangeArrowheads="1"/>
          </p:cNvSpPr>
          <p:nvPr/>
        </p:nvSpPr>
        <p:spPr bwMode="auto">
          <a:xfrm>
            <a:off x="3910013" y="1682750"/>
            <a:ext cx="6191250" cy="1754188"/>
          </a:xfrm>
          <a:prstGeom prst="rect">
            <a:avLst/>
          </a:prstGeom>
          <a:noFill/>
          <a:ln w="9525">
            <a:noFill/>
            <a:miter lim="800000"/>
            <a:headEnd/>
            <a:tailEnd/>
          </a:ln>
        </p:spPr>
        <p:txBody>
          <a:bodyPr>
            <a:spAutoFit/>
          </a:bodyPr>
          <a:lstStyle/>
          <a:p>
            <a:pPr>
              <a:lnSpc>
                <a:spcPct val="150000"/>
              </a:lnSpc>
            </a:pPr>
            <a:r>
              <a:rPr lang="zh-CN" altLang="en-US">
                <a:latin typeface="微软雅黑" pitchFamily="34" charset="-122"/>
                <a:ea typeface="微软雅黑" pitchFamily="34" charset="-122"/>
              </a:rPr>
              <a:t>       在学习每个知识点之后，都安排有丰富的自测练习题，供学生练习和自测，检查自己的学习效果，巩固所学习到的知识。通过自测练习和评价，决定是进行重新学习，还是进入到下一个知识点学习。</a:t>
            </a:r>
            <a:endParaRPr lang="zh-CN" altLang="zh-CN">
              <a:latin typeface="微软雅黑" pitchFamily="34" charset="-122"/>
              <a:ea typeface="微软雅黑" pitchFamily="34" charset="-122"/>
            </a:endParaRPr>
          </a:p>
        </p:txBody>
      </p:sp>
      <p:grpSp>
        <p:nvGrpSpPr>
          <p:cNvPr id="21510" name="组合 45"/>
          <p:cNvGrpSpPr>
            <a:grpSpLocks/>
          </p:cNvGrpSpPr>
          <p:nvPr/>
        </p:nvGrpSpPr>
        <p:grpSpPr bwMode="auto">
          <a:xfrm rot="-1605109">
            <a:off x="8912225" y="5260975"/>
            <a:ext cx="1801813" cy="938213"/>
            <a:chOff x="2739829" y="1535887"/>
            <a:chExt cx="6481505" cy="3369269"/>
          </a:xfrm>
        </p:grpSpPr>
        <p:sp>
          <p:nvSpPr>
            <p:cNvPr id="47" name="椭圆 46"/>
            <p:cNvSpPr/>
            <p:nvPr/>
          </p:nvSpPr>
          <p:spPr>
            <a:xfrm>
              <a:off x="2735731" y="1524188"/>
              <a:ext cx="3249319" cy="3249547"/>
            </a:xfrm>
            <a:prstGeom prst="ellipse">
              <a:avLst/>
            </a:prstGeom>
            <a:solidFill>
              <a:srgbClr val="4BB9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8" name="椭圆 47"/>
            <p:cNvSpPr/>
            <p:nvPr/>
          </p:nvSpPr>
          <p:spPr>
            <a:xfrm>
              <a:off x="6133223" y="2624109"/>
              <a:ext cx="1947304" cy="1949728"/>
            </a:xfrm>
            <a:prstGeom prst="ellipse">
              <a:avLst/>
            </a:prstGeom>
            <a:solidFill>
              <a:srgbClr val="FF51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9" name="椭圆 48"/>
            <p:cNvSpPr/>
            <p:nvPr/>
          </p:nvSpPr>
          <p:spPr>
            <a:xfrm>
              <a:off x="7878815" y="1755909"/>
              <a:ext cx="1341983" cy="1339724"/>
            </a:xfrm>
            <a:prstGeom prst="ellipse">
              <a:avLst/>
            </a:prstGeom>
            <a:solidFill>
              <a:srgbClr val="FFE5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0" name="椭圆 49"/>
            <p:cNvSpPr/>
            <p:nvPr/>
          </p:nvSpPr>
          <p:spPr>
            <a:xfrm>
              <a:off x="8035334" y="4113730"/>
              <a:ext cx="788059" cy="786732"/>
            </a:xfrm>
            <a:prstGeom prst="ellipse">
              <a:avLst/>
            </a:prstGeom>
            <a:solidFill>
              <a:srgbClr val="B6D7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19" name="椭圆 18"/>
          <p:cNvSpPr/>
          <p:nvPr/>
        </p:nvSpPr>
        <p:spPr>
          <a:xfrm>
            <a:off x="1358900" y="1485900"/>
            <a:ext cx="1479550" cy="1414463"/>
          </a:xfrm>
          <a:prstGeom prst="ellipse">
            <a:avLst/>
          </a:prstGeom>
          <a:solidFill>
            <a:srgbClr val="FF51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512" name="文本框 19"/>
          <p:cNvSpPr txBox="1">
            <a:spLocks noChangeArrowheads="1"/>
          </p:cNvSpPr>
          <p:nvPr/>
        </p:nvSpPr>
        <p:spPr bwMode="auto">
          <a:xfrm>
            <a:off x="1766888" y="1685925"/>
            <a:ext cx="1071562" cy="827088"/>
          </a:xfrm>
          <a:prstGeom prst="rect">
            <a:avLst/>
          </a:prstGeom>
          <a:noFill/>
          <a:ln w="9525">
            <a:noFill/>
            <a:miter lim="800000"/>
            <a:headEnd/>
            <a:tailEnd/>
          </a:ln>
        </p:spPr>
        <p:txBody>
          <a:bodyPr>
            <a:spAutoFit/>
          </a:bodyPr>
          <a:lstStyle/>
          <a:p>
            <a:pPr>
              <a:lnSpc>
                <a:spcPts val="6500"/>
              </a:lnSpc>
            </a:pPr>
            <a:r>
              <a:rPr lang="zh-CN" altLang="en-US" sz="3600" b="1">
                <a:solidFill>
                  <a:schemeClr val="bg1"/>
                </a:solidFill>
                <a:latin typeface="微软雅黑" pitchFamily="34" charset="-122"/>
                <a:ea typeface="微软雅黑" pitchFamily="34" charset="-122"/>
              </a:rPr>
              <a:t>练</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文本框 7"/>
          <p:cNvSpPr txBox="1">
            <a:spLocks noChangeArrowheads="1"/>
          </p:cNvSpPr>
          <p:nvPr/>
        </p:nvSpPr>
        <p:spPr bwMode="auto">
          <a:xfrm>
            <a:off x="0" y="0"/>
            <a:ext cx="5786438" cy="708025"/>
          </a:xfrm>
          <a:prstGeom prst="rect">
            <a:avLst/>
          </a:prstGeom>
          <a:solidFill>
            <a:srgbClr val="006666"/>
          </a:solidFill>
          <a:ln w="9525">
            <a:noFill/>
            <a:miter lim="800000"/>
            <a:headEnd/>
            <a:tailEnd/>
          </a:ln>
        </p:spPr>
        <p:txBody>
          <a:bodyPr>
            <a:spAutoFit/>
          </a:bodyPr>
          <a:lstStyle/>
          <a:p>
            <a:endParaRPr lang="zh-CN" altLang="en-US" sz="4000">
              <a:solidFill>
                <a:schemeClr val="bg1"/>
              </a:solidFill>
              <a:latin typeface="微软雅黑" pitchFamily="34" charset="-122"/>
              <a:ea typeface="微软雅黑" pitchFamily="34" charset="-122"/>
            </a:endParaRPr>
          </a:p>
        </p:txBody>
      </p:sp>
      <p:sp>
        <p:nvSpPr>
          <p:cNvPr id="22530" name="矩形 4"/>
          <p:cNvSpPr>
            <a:spLocks noChangeArrowheads="1"/>
          </p:cNvSpPr>
          <p:nvPr/>
        </p:nvSpPr>
        <p:spPr bwMode="auto">
          <a:xfrm>
            <a:off x="541338" y="92075"/>
            <a:ext cx="3883025" cy="523875"/>
          </a:xfrm>
          <a:prstGeom prst="rect">
            <a:avLst/>
          </a:prstGeom>
          <a:noFill/>
          <a:ln w="9525">
            <a:noFill/>
            <a:miter lim="800000"/>
            <a:headEnd/>
            <a:tailEnd/>
          </a:ln>
        </p:spPr>
        <p:txBody>
          <a:bodyPr wrap="none">
            <a:spAutoFit/>
          </a:bodyPr>
          <a:lstStyle/>
          <a:p>
            <a:r>
              <a:rPr lang="zh-CN" altLang="en-US" sz="2800" b="1">
                <a:solidFill>
                  <a:schemeClr val="bg1"/>
                </a:solidFill>
                <a:latin typeface="微软雅黑" pitchFamily="34" charset="-122"/>
                <a:ea typeface="微软雅黑" pitchFamily="34" charset="-122"/>
              </a:rPr>
              <a:t> 四、网络课程学习简介</a:t>
            </a:r>
            <a:endParaRPr lang="zh-CN" altLang="en-US" sz="2800" b="1">
              <a:latin typeface="Calibri" pitchFamily="34" charset="0"/>
            </a:endParaRPr>
          </a:p>
        </p:txBody>
      </p:sp>
      <p:sp>
        <p:nvSpPr>
          <p:cNvPr id="22531" name="文本框 19"/>
          <p:cNvSpPr txBox="1">
            <a:spLocks noChangeArrowheads="1"/>
          </p:cNvSpPr>
          <p:nvPr/>
        </p:nvSpPr>
        <p:spPr bwMode="auto">
          <a:xfrm>
            <a:off x="587375" y="3098800"/>
            <a:ext cx="1071563" cy="828675"/>
          </a:xfrm>
          <a:prstGeom prst="rect">
            <a:avLst/>
          </a:prstGeom>
          <a:noFill/>
          <a:ln w="9525">
            <a:noFill/>
            <a:miter lim="800000"/>
            <a:headEnd/>
            <a:tailEnd/>
          </a:ln>
        </p:spPr>
        <p:txBody>
          <a:bodyPr>
            <a:spAutoFit/>
          </a:bodyPr>
          <a:lstStyle/>
          <a:p>
            <a:pPr>
              <a:lnSpc>
                <a:spcPts val="6500"/>
              </a:lnSpc>
            </a:pPr>
            <a:r>
              <a:rPr lang="zh-CN" altLang="en-US" sz="3600" b="1">
                <a:solidFill>
                  <a:schemeClr val="bg1"/>
                </a:solidFill>
                <a:latin typeface="微软雅黑" pitchFamily="34" charset="-122"/>
                <a:ea typeface="微软雅黑" pitchFamily="34" charset="-122"/>
              </a:rPr>
              <a:t>讲</a:t>
            </a:r>
          </a:p>
        </p:txBody>
      </p:sp>
      <p:sp>
        <p:nvSpPr>
          <p:cNvPr id="39" name="矩形 38"/>
          <p:cNvSpPr/>
          <p:nvPr/>
        </p:nvSpPr>
        <p:spPr>
          <a:xfrm>
            <a:off x="666750" y="3279775"/>
            <a:ext cx="2863850" cy="668338"/>
          </a:xfrm>
          <a:prstGeom prst="rect">
            <a:avLst/>
          </a:prstGeom>
          <a:solidFill>
            <a:srgbClr val="7793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2" name="文本框 20"/>
          <p:cNvSpPr txBox="1"/>
          <p:nvPr/>
        </p:nvSpPr>
        <p:spPr>
          <a:xfrm>
            <a:off x="3830638" y="1257300"/>
            <a:ext cx="7569200" cy="3832225"/>
          </a:xfrm>
          <a:prstGeom prst="rect">
            <a:avLst/>
          </a:prstGeom>
          <a:noFill/>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50000"/>
              </a:lnSpc>
              <a:spcBef>
                <a:spcPts val="0"/>
              </a:spcBef>
              <a:spcAft>
                <a:spcPts val="0"/>
              </a:spcAft>
              <a:defRPr/>
            </a:pPr>
            <a:r>
              <a:rPr lang="zh-CN" altLang="en-US" dirty="0" smtClean="0">
                <a:latin typeface="微软雅黑" panose="020B0503020204020204" pitchFamily="34" charset="-122"/>
                <a:ea typeface="微软雅黑" panose="020B0503020204020204" pitchFamily="34" charset="-122"/>
              </a:rPr>
              <a:t>       在</a:t>
            </a:r>
            <a:r>
              <a:rPr lang="zh-CN" altLang="en-US" dirty="0">
                <a:latin typeface="微软雅黑" panose="020B0503020204020204" pitchFamily="34" charset="-122"/>
                <a:ea typeface="微软雅黑" panose="020B0503020204020204" pitchFamily="34" charset="-122"/>
              </a:rPr>
              <a:t>进行每个阶段的学习之后，都要认真做好一次</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形成性考核作业</a:t>
            </a:r>
            <a:r>
              <a:rPr lang="zh-CN" altLang="en-US" dirty="0">
                <a:latin typeface="微软雅黑" panose="020B0503020204020204" pitchFamily="34" charset="-122"/>
                <a:ea typeface="微软雅黑" panose="020B0503020204020204" pitchFamily="34" charset="-122"/>
              </a:rPr>
              <a:t>，并且在后两个学习阶段还要做好相应的</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上机实验操作题</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defRPr/>
            </a:pPr>
            <a:r>
              <a:rPr lang="en-US" altLang="zh-CN" dirty="0">
                <a:latin typeface="微软雅黑" panose="020B0503020204020204" pitchFamily="34" charset="-122"/>
                <a:ea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本</a:t>
            </a:r>
            <a:r>
              <a:rPr lang="zh-CN" altLang="en-US" dirty="0">
                <a:latin typeface="微软雅黑" panose="020B0503020204020204" pitchFamily="34" charset="-122"/>
                <a:ea typeface="微软雅黑" panose="020B0503020204020204" pitchFamily="34" charset="-122"/>
              </a:rPr>
              <a:t>门课程共划分为</a:t>
            </a: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个学习</a:t>
            </a:r>
            <a:r>
              <a:rPr lang="zh-CN" altLang="en-US" dirty="0" smtClean="0">
                <a:latin typeface="微软雅黑" panose="020B0503020204020204" pitchFamily="34" charset="-122"/>
                <a:ea typeface="微软雅黑" panose="020B0503020204020204" pitchFamily="34" charset="-122"/>
              </a:rPr>
              <a:t>阶段：</a:t>
            </a:r>
            <a:endParaRPr lang="en-US" altLang="zh-CN"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defRPr/>
            </a:pPr>
            <a:r>
              <a:rPr lang="en-US" altLang="zh-CN" dirty="0">
                <a:latin typeface="微软雅黑" panose="020B0503020204020204" pitchFamily="34" charset="-122"/>
                <a:ea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第</a:t>
            </a:r>
            <a:r>
              <a:rPr lang="en-US" altLang="zh-CN" dirty="0" smtClean="0">
                <a:latin typeface="微软雅黑" panose="020B0503020204020204" pitchFamily="34" charset="-122"/>
                <a:ea typeface="微软雅黑" panose="020B0503020204020204" pitchFamily="34" charset="-122"/>
              </a:rPr>
              <a:t>1</a:t>
            </a: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章为第</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个学习</a:t>
            </a:r>
            <a:r>
              <a:rPr lang="zh-CN" altLang="en-US" dirty="0" smtClean="0">
                <a:latin typeface="微软雅黑" panose="020B0503020204020204" pitchFamily="34" charset="-122"/>
                <a:ea typeface="微软雅黑" panose="020B0503020204020204" pitchFamily="34" charset="-122"/>
              </a:rPr>
              <a:t>阶段；</a:t>
            </a:r>
            <a:endParaRPr lang="en-US" altLang="zh-CN"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defRPr/>
            </a:pPr>
            <a:r>
              <a:rPr lang="en-US" altLang="zh-CN" dirty="0">
                <a:latin typeface="微软雅黑" panose="020B0503020204020204" pitchFamily="34" charset="-122"/>
                <a:ea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第</a:t>
            </a:r>
            <a:r>
              <a:rPr lang="en-US" altLang="zh-CN" dirty="0" smtClean="0">
                <a:latin typeface="微软雅黑" panose="020B0503020204020204" pitchFamily="34" charset="-122"/>
                <a:ea typeface="微软雅黑" panose="020B0503020204020204" pitchFamily="34" charset="-122"/>
              </a:rPr>
              <a:t>4</a:t>
            </a:r>
            <a:r>
              <a:rPr lang="en-US" altLang="zh-CN" dirty="0">
                <a:latin typeface="微软雅黑" panose="020B0503020204020204" pitchFamily="34" charset="-122"/>
                <a:ea typeface="微软雅黑" panose="020B0503020204020204" pitchFamily="34" charset="-122"/>
              </a:rPr>
              <a:t>-5</a:t>
            </a:r>
            <a:r>
              <a:rPr lang="zh-CN" altLang="en-US" dirty="0">
                <a:latin typeface="微软雅黑" panose="020B0503020204020204" pitchFamily="34" charset="-122"/>
                <a:ea typeface="微软雅黑" panose="020B0503020204020204" pitchFamily="34" charset="-122"/>
              </a:rPr>
              <a:t>章为第</a:t>
            </a: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个学习</a:t>
            </a:r>
            <a:r>
              <a:rPr lang="zh-CN" altLang="en-US" dirty="0" smtClean="0">
                <a:latin typeface="微软雅黑" panose="020B0503020204020204" pitchFamily="34" charset="-122"/>
                <a:ea typeface="微软雅黑" panose="020B0503020204020204" pitchFamily="34" charset="-122"/>
              </a:rPr>
              <a:t>阶段；</a:t>
            </a:r>
            <a:endParaRPr lang="en-US" altLang="zh-CN"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defRPr/>
            </a:pPr>
            <a:r>
              <a:rPr lang="en-US" altLang="zh-CN" dirty="0">
                <a:latin typeface="微软雅黑" panose="020B0503020204020204" pitchFamily="34" charset="-122"/>
                <a:ea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第</a:t>
            </a:r>
            <a:r>
              <a:rPr lang="en-US" altLang="zh-CN" dirty="0" smtClean="0">
                <a:latin typeface="微软雅黑" panose="020B0503020204020204" pitchFamily="34" charset="-122"/>
                <a:ea typeface="微软雅黑" panose="020B0503020204020204" pitchFamily="34" charset="-122"/>
              </a:rPr>
              <a:t>6</a:t>
            </a:r>
            <a:r>
              <a:rPr lang="en-US" altLang="zh-CN" dirty="0">
                <a:latin typeface="微软雅黑" panose="020B0503020204020204" pitchFamily="34" charset="-122"/>
                <a:ea typeface="微软雅黑" panose="020B0503020204020204" pitchFamily="34" charset="-122"/>
              </a:rPr>
              <a:t>-8</a:t>
            </a:r>
            <a:r>
              <a:rPr lang="zh-CN" altLang="en-US" dirty="0">
                <a:latin typeface="微软雅黑" panose="020B0503020204020204" pitchFamily="34" charset="-122"/>
                <a:ea typeface="微软雅黑" panose="020B0503020204020204" pitchFamily="34" charset="-122"/>
              </a:rPr>
              <a:t>章为第</a:t>
            </a: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个学习</a:t>
            </a:r>
            <a:r>
              <a:rPr lang="zh-CN" altLang="en-US" dirty="0" smtClean="0">
                <a:latin typeface="微软雅黑" panose="020B0503020204020204" pitchFamily="34" charset="-122"/>
                <a:ea typeface="微软雅黑" panose="020B0503020204020204" pitchFamily="34" charset="-122"/>
              </a:rPr>
              <a:t>阶段；</a:t>
            </a:r>
            <a:endParaRPr lang="en-US" altLang="zh-CN"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defRPr/>
            </a:pPr>
            <a:r>
              <a:rPr lang="en-US" altLang="zh-CN" dirty="0">
                <a:latin typeface="微软雅黑" panose="020B0503020204020204" pitchFamily="34" charset="-122"/>
                <a:ea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第</a:t>
            </a:r>
            <a:r>
              <a:rPr lang="en-US" altLang="zh-CN" dirty="0" smtClean="0">
                <a:latin typeface="微软雅黑" panose="020B0503020204020204" pitchFamily="34" charset="-122"/>
                <a:ea typeface="微软雅黑" panose="020B0503020204020204" pitchFamily="34" charset="-122"/>
              </a:rPr>
              <a:t>9</a:t>
            </a:r>
            <a:r>
              <a:rPr lang="en-US" altLang="zh-CN" dirty="0">
                <a:latin typeface="微软雅黑" panose="020B0503020204020204" pitchFamily="34" charset="-122"/>
                <a:ea typeface="微软雅黑" panose="020B0503020204020204" pitchFamily="34" charset="-122"/>
              </a:rPr>
              <a:t>-11</a:t>
            </a:r>
            <a:r>
              <a:rPr lang="zh-CN" altLang="en-US" dirty="0">
                <a:latin typeface="微软雅黑" panose="020B0503020204020204" pitchFamily="34" charset="-122"/>
                <a:ea typeface="微软雅黑" panose="020B0503020204020204" pitchFamily="34" charset="-122"/>
              </a:rPr>
              <a:t>章为第</a:t>
            </a: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个学习阶段，它也是最后一个学习</a:t>
            </a:r>
            <a:r>
              <a:rPr lang="zh-CN" altLang="en-US" dirty="0" smtClean="0">
                <a:latin typeface="微软雅黑" panose="020B0503020204020204" pitchFamily="34" charset="-122"/>
                <a:ea typeface="微软雅黑" panose="020B0503020204020204" pitchFamily="34" charset="-122"/>
              </a:rPr>
              <a:t>阶段。</a:t>
            </a:r>
            <a:endParaRPr lang="en-US" altLang="zh-CN"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defRPr/>
            </a:pPr>
            <a:r>
              <a:rPr lang="en-US" altLang="zh-CN" dirty="0">
                <a:latin typeface="微软雅黑" panose="020B0503020204020204" pitchFamily="34" charset="-122"/>
                <a:ea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通过</a:t>
            </a:r>
            <a:r>
              <a:rPr lang="zh-CN" altLang="en-US" dirty="0">
                <a:latin typeface="微软雅黑" panose="020B0503020204020204" pitchFamily="34" charset="-122"/>
                <a:ea typeface="微软雅黑" panose="020B0503020204020204" pitchFamily="34" charset="-122"/>
              </a:rPr>
              <a:t>这一教学环节，能够使同学们融会、贯通、巩固和提高相应学习阶段所要学习的全部内容，并且能够增强实际上机操作能力的训练。</a:t>
            </a:r>
          </a:p>
        </p:txBody>
      </p:sp>
      <p:grpSp>
        <p:nvGrpSpPr>
          <p:cNvPr id="22534" name="组合 45"/>
          <p:cNvGrpSpPr>
            <a:grpSpLocks/>
          </p:cNvGrpSpPr>
          <p:nvPr/>
        </p:nvGrpSpPr>
        <p:grpSpPr bwMode="auto">
          <a:xfrm rot="-1605109">
            <a:off x="8912225" y="5260975"/>
            <a:ext cx="1801813" cy="938213"/>
            <a:chOff x="2739829" y="1535887"/>
            <a:chExt cx="6481505" cy="3369269"/>
          </a:xfrm>
        </p:grpSpPr>
        <p:sp>
          <p:nvSpPr>
            <p:cNvPr id="47" name="椭圆 46"/>
            <p:cNvSpPr/>
            <p:nvPr/>
          </p:nvSpPr>
          <p:spPr>
            <a:xfrm>
              <a:off x="2735731" y="1524188"/>
              <a:ext cx="3249319" cy="3249547"/>
            </a:xfrm>
            <a:prstGeom prst="ellipse">
              <a:avLst/>
            </a:prstGeom>
            <a:solidFill>
              <a:srgbClr val="4BB9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8" name="椭圆 47"/>
            <p:cNvSpPr/>
            <p:nvPr/>
          </p:nvSpPr>
          <p:spPr>
            <a:xfrm>
              <a:off x="6133223" y="2624109"/>
              <a:ext cx="1947304" cy="1949728"/>
            </a:xfrm>
            <a:prstGeom prst="ellipse">
              <a:avLst/>
            </a:prstGeom>
            <a:solidFill>
              <a:srgbClr val="FF51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9" name="椭圆 48"/>
            <p:cNvSpPr/>
            <p:nvPr/>
          </p:nvSpPr>
          <p:spPr>
            <a:xfrm>
              <a:off x="7878815" y="1755909"/>
              <a:ext cx="1341983" cy="1339724"/>
            </a:xfrm>
            <a:prstGeom prst="ellipse">
              <a:avLst/>
            </a:prstGeom>
            <a:solidFill>
              <a:srgbClr val="FFE5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0" name="椭圆 49"/>
            <p:cNvSpPr/>
            <p:nvPr/>
          </p:nvSpPr>
          <p:spPr>
            <a:xfrm>
              <a:off x="8035334" y="4113730"/>
              <a:ext cx="788059" cy="786732"/>
            </a:xfrm>
            <a:prstGeom prst="ellipse">
              <a:avLst/>
            </a:prstGeom>
            <a:solidFill>
              <a:srgbClr val="B6D7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18" name="椭圆 17"/>
          <p:cNvSpPr/>
          <p:nvPr/>
        </p:nvSpPr>
        <p:spPr>
          <a:xfrm>
            <a:off x="1343025" y="1376363"/>
            <a:ext cx="1511300" cy="1511300"/>
          </a:xfrm>
          <a:prstGeom prst="ellipse">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536" name="文本框 19"/>
          <p:cNvSpPr txBox="1">
            <a:spLocks noChangeArrowheads="1"/>
          </p:cNvSpPr>
          <p:nvPr/>
        </p:nvSpPr>
        <p:spPr bwMode="auto">
          <a:xfrm>
            <a:off x="1687513" y="1633538"/>
            <a:ext cx="1069975" cy="827087"/>
          </a:xfrm>
          <a:prstGeom prst="rect">
            <a:avLst/>
          </a:prstGeom>
          <a:noFill/>
          <a:ln w="9525">
            <a:noFill/>
            <a:miter lim="800000"/>
            <a:headEnd/>
            <a:tailEnd/>
          </a:ln>
        </p:spPr>
        <p:txBody>
          <a:bodyPr>
            <a:spAutoFit/>
          </a:bodyPr>
          <a:lstStyle/>
          <a:p>
            <a:pPr>
              <a:lnSpc>
                <a:spcPts val="6500"/>
              </a:lnSpc>
            </a:pPr>
            <a:r>
              <a:rPr lang="zh-CN" altLang="en-US" sz="3600" b="1">
                <a:solidFill>
                  <a:schemeClr val="bg1"/>
                </a:solidFill>
                <a:latin typeface="微软雅黑" pitchFamily="34" charset="-122"/>
                <a:ea typeface="微软雅黑" pitchFamily="34" charset="-122"/>
              </a:rPr>
              <a:t>做</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660</TotalTime>
  <Words>1898</Words>
  <Application>Microsoft Office PowerPoint</Application>
  <PresentationFormat>自定义</PresentationFormat>
  <Paragraphs>122</Paragraphs>
  <Slides>23</Slides>
  <Notes>0</Notes>
  <HiddenSlides>0</HiddenSlides>
  <MMClips>0</MMClips>
  <ScaleCrop>false</ScaleCrop>
  <HeadingPairs>
    <vt:vector size="6" baseType="variant">
      <vt:variant>
        <vt:lpstr>已用的字体</vt:lpstr>
      </vt:variant>
      <vt:variant>
        <vt:i4>6</vt:i4>
      </vt:variant>
      <vt:variant>
        <vt:lpstr>演示文稿设计模板</vt:lpstr>
      </vt:variant>
      <vt:variant>
        <vt:i4>1</vt:i4>
      </vt:variant>
      <vt:variant>
        <vt:lpstr>幻灯片标题</vt:lpstr>
      </vt:variant>
      <vt:variant>
        <vt:i4>23</vt:i4>
      </vt:variant>
    </vt:vector>
  </HeadingPairs>
  <TitlesOfParts>
    <vt:vector size="30" baseType="lpstr">
      <vt:lpstr>Arial</vt:lpstr>
      <vt:lpstr>宋体</vt:lpstr>
      <vt:lpstr>Calibri Light</vt:lpstr>
      <vt:lpstr>Calibri</vt:lpstr>
      <vt:lpstr>微软雅黑</vt:lpstr>
      <vt:lpstr>Wingdings</vt: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第三步、选择《数据库基础与应用 》，进入课程主页学习</vt:lpstr>
      <vt:lpstr>幻灯片 16</vt:lpstr>
      <vt:lpstr>幻灯片 17</vt:lpstr>
      <vt:lpstr>幻灯片 18</vt:lpstr>
      <vt:lpstr>幻灯片 19</vt:lpstr>
      <vt:lpstr>幻灯片 20</vt:lpstr>
      <vt:lpstr>幻灯片 21</vt:lpstr>
      <vt:lpstr>幻灯片 22</vt:lpstr>
      <vt:lpstr>幻灯片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LEE SIMON</dc:creator>
  <cp:lastModifiedBy>AutoBVT</cp:lastModifiedBy>
  <cp:revision>50</cp:revision>
  <dcterms:created xsi:type="dcterms:W3CDTF">2013-06-18T05:33:42Z</dcterms:created>
  <dcterms:modified xsi:type="dcterms:W3CDTF">2022-11-07T04:59:35Z</dcterms:modified>
</cp:coreProperties>
</file>