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3" r:id="rId4"/>
    <p:sldId id="264" r:id="rId5"/>
    <p:sldId id="262" r:id="rId6"/>
    <p:sldId id="256" r:id="rId7"/>
    <p:sldId id="258" r:id="rId8"/>
    <p:sldId id="259" r:id="rId9"/>
    <p:sldId id="260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6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142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20" y="276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1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330" y="608330"/>
            <a:ext cx="10968990" cy="253682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00504《公共关系学》导学方案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2049145" y="3664585"/>
            <a:ext cx="7314565" cy="9734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fontAlgn="auto" latinLnBrk="0" hangingPunct="1">
        <a:lnSpc>
          <a:spcPct val="100000"/>
        </a:lnSpc>
        <a:spcBef>
          <a:spcPct val="0"/>
        </a:spcBef>
        <a:buNone/>
        <a:defRPr sz="4000" b="1" u="none" strike="noStrike" kern="1200" cap="none" spc="300" normalizeH="0" baseline="0">
          <a:solidFill>
            <a:schemeClr val="bg1"/>
          </a:solidFill>
          <a:uFillTx/>
          <a:latin typeface="+mj-lt"/>
          <a:ea typeface="+mj-ea"/>
          <a:cs typeface="+mj-cs"/>
        </a:defRPr>
      </a:lvl1pPr>
    </p:titleStyle>
    <p:bodyStyle>
      <a:lvl1pPr marL="0" indent="0" algn="ctr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8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1pPr>
      <a:lvl2pPr marL="4572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>
          <a:tab pos="1609725" algn="l"/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2pPr>
      <a:lvl3pPr marL="9144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3pPr>
      <a:lvl4pPr marL="13716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None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4pPr>
      <a:lvl5pPr marL="18288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5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7.xml"/><Relationship Id="rId3" Type="http://schemas.openxmlformats.org/officeDocument/2006/relationships/image" Target="../media/image18.png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0.xml"/><Relationship Id="rId3" Type="http://schemas.openxmlformats.org/officeDocument/2006/relationships/image" Target="../media/image19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1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3.xml"/><Relationship Id="rId3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6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9.xml"/><Relationship Id="rId3" Type="http://schemas.openxmlformats.org/officeDocument/2006/relationships/image" Target="../media/image6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/>
              <a:t>00504《公共关系学》</a:t>
            </a:r>
            <a:br>
              <a:rPr lang="zh-CN" altLang="zh-CN"/>
            </a:br>
            <a:r>
              <a:rPr lang="zh-CN" altLang="zh-CN"/>
              <a:t>导学方案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60000"/>
          </a:bodyPr>
          <a:lstStyle/>
          <a:p>
            <a:endParaRPr lang="zh-CN" altLang="en-US" sz="4000"/>
          </a:p>
          <a:p>
            <a:r>
              <a:rPr lang="zh-CN" altLang="en-US" sz="8000"/>
              <a:t>2022秋季   霍彩琴</a:t>
            </a:r>
            <a:endParaRPr lang="zh-CN" altLang="en-US" sz="800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66420" y="914400"/>
            <a:ext cx="10431780" cy="1056640"/>
          </a:xfrm>
        </p:spPr>
        <p:txBody>
          <a:bodyPr/>
          <a:lstStyle/>
          <a:p>
            <a:r>
              <a:rPr lang="zh-CN" altLang="zh-CN" sz="4000"/>
              <a:t>大家以同样的方法完成其他两个形考作业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0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971040"/>
            <a:ext cx="10563225" cy="2025650"/>
          </a:xfrm>
          <a:prstGeom prst="rect">
            <a:avLst/>
          </a:prstGeom>
        </p:spPr>
      </p:pic>
      <p:pic>
        <p:nvPicPr>
          <p:cNvPr id="5" name="图片 4" descr="10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" y="3996690"/>
            <a:ext cx="10544175" cy="23761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67485" y="914400"/>
            <a:ext cx="9530715" cy="979805"/>
          </a:xfrm>
        </p:spPr>
        <p:txBody>
          <a:bodyPr/>
          <a:lstStyle/>
          <a:p>
            <a:r>
              <a:rPr lang="zh-CN" altLang="zh-CN" sz="4000"/>
              <a:t>完成实训项目（六选一）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1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25" y="2024380"/>
            <a:ext cx="10502900" cy="1704340"/>
          </a:xfrm>
          <a:prstGeom prst="rect">
            <a:avLst/>
          </a:prstGeom>
        </p:spPr>
      </p:pic>
      <p:pic>
        <p:nvPicPr>
          <p:cNvPr id="5" name="图片 4" descr="11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45" y="3728720"/>
            <a:ext cx="10495280" cy="2515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12520" y="300990"/>
            <a:ext cx="9799320" cy="1132840"/>
          </a:xfrm>
        </p:spPr>
        <p:txBody>
          <a:bodyPr/>
          <a:lstStyle/>
          <a:p>
            <a:r>
              <a:rPr lang="zh-CN" altLang="zh-CN" sz="4000"/>
              <a:t>查看作业要求、写好作业，交卷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2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567815"/>
            <a:ext cx="9283065" cy="1686560"/>
          </a:xfrm>
          <a:prstGeom prst="rect">
            <a:avLst/>
          </a:prstGeom>
        </p:spPr>
      </p:pic>
      <p:pic>
        <p:nvPicPr>
          <p:cNvPr id="5" name="图片 4" descr="12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415" y="3197225"/>
            <a:ext cx="9283700" cy="1592580"/>
          </a:xfrm>
          <a:prstGeom prst="rect">
            <a:avLst/>
          </a:prstGeom>
        </p:spPr>
      </p:pic>
      <p:pic>
        <p:nvPicPr>
          <p:cNvPr id="6" name="图片 5" descr="12.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415" y="4789805"/>
            <a:ext cx="9283700" cy="18262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90880" y="655320"/>
            <a:ext cx="9799320" cy="835660"/>
          </a:xfrm>
        </p:spPr>
        <p:txBody>
          <a:bodyPr>
            <a:normAutofit/>
          </a:bodyPr>
          <a:lstStyle/>
          <a:p>
            <a:r>
              <a:rPr lang="zh-CN" altLang="en-US" sz="4000">
                <a:sym typeface="+mn-ea"/>
              </a:rPr>
              <a:t>三、课程讨论区发帖方法及要求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14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70" y="1356360"/>
            <a:ext cx="10015220" cy="2283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570" y="3639820"/>
            <a:ext cx="10015220" cy="31388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83945" y="655955"/>
            <a:ext cx="9799320" cy="1056640"/>
          </a:xfrm>
        </p:spPr>
        <p:txBody>
          <a:bodyPr/>
          <a:lstStyle/>
          <a:p>
            <a:r>
              <a:rPr lang="zh-CN" altLang="zh-CN" sz="4000"/>
              <a:t>发帖过程如下，点击保存表示发帖成功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" y="1712595"/>
            <a:ext cx="11458575" cy="47625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406400"/>
            <a:ext cx="9799320" cy="1276350"/>
          </a:xfrm>
        </p:spPr>
        <p:txBody>
          <a:bodyPr>
            <a:normAutofit fontScale="90000"/>
          </a:bodyPr>
          <a:lstStyle/>
          <a:p>
            <a:r>
              <a:rPr lang="zh-CN" altLang="zh-CN" sz="4445"/>
              <a:t>四、课程学习方法：点击可查看网上相关学习资源、利用教材</a:t>
            </a:r>
            <a:endParaRPr lang="zh-CN" altLang="zh-CN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682750"/>
            <a:ext cx="9756140" cy="51752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07745" y="274955"/>
            <a:ext cx="9799320" cy="1028065"/>
          </a:xfrm>
        </p:spPr>
        <p:txBody>
          <a:bodyPr/>
          <a:lstStyle/>
          <a:p>
            <a:r>
              <a:rPr lang="zh-CN" altLang="zh-CN" sz="4000"/>
              <a:t>查看课程资源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3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" y="1303020"/>
            <a:ext cx="9450070" cy="2751455"/>
          </a:xfrm>
          <a:prstGeom prst="rect">
            <a:avLst/>
          </a:prstGeom>
        </p:spPr>
      </p:pic>
      <p:pic>
        <p:nvPicPr>
          <p:cNvPr id="5" name="图片 4" descr="13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360" y="4054475"/>
            <a:ext cx="9450705" cy="25793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75765" y="914400"/>
            <a:ext cx="9322435" cy="1250950"/>
          </a:xfrm>
        </p:spPr>
        <p:txBody>
          <a:bodyPr/>
          <a:lstStyle/>
          <a:p>
            <a:r>
              <a:rPr lang="zh-CN" altLang="zh-CN"/>
              <a:t>预祝大家顺利完成学业!!!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80" y="2857500"/>
            <a:ext cx="9799320" cy="2175510"/>
          </a:xfrm>
        </p:spPr>
        <p:txBody>
          <a:bodyPr/>
          <a:lstStyle/>
          <a:p>
            <a:r>
              <a:rPr lang="zh-CN" altLang="en-US" sz="2800"/>
              <a:t>课程导学教师：霍彩琴老师  </a:t>
            </a:r>
            <a:endParaRPr lang="zh-CN" altLang="en-US" sz="2800"/>
          </a:p>
          <a:p>
            <a:r>
              <a:rPr lang="zh-CN" altLang="en-US" sz="2800"/>
              <a:t> </a:t>
            </a:r>
            <a:endParaRPr lang="zh-CN" altLang="en-US" sz="2800"/>
          </a:p>
          <a:p>
            <a:r>
              <a:rPr lang="zh-CN" altLang="en-US" sz="2800"/>
              <a:t>电话：18392273351（微信同号）  QQ：190872112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099310" y="914400"/>
            <a:ext cx="8898890" cy="1670685"/>
          </a:xfrm>
        </p:spPr>
        <p:txBody>
          <a:bodyPr/>
          <a:lstStyle/>
          <a:p>
            <a:r>
              <a:rPr lang="zh-CN" altLang="zh-CN"/>
              <a:t>目   录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80" y="2755900"/>
            <a:ext cx="9799320" cy="2277110"/>
          </a:xfrm>
        </p:spPr>
        <p:txBody>
          <a:bodyPr>
            <a:noAutofit/>
          </a:bodyPr>
          <a:lstStyle/>
          <a:p>
            <a:r>
              <a:rPr lang="zh-CN" altLang="en-US" sz="2000">
                <a:sym typeface="+mn-ea"/>
              </a:rPr>
              <a:t>一、平台登录方法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              </a:t>
            </a:r>
            <a:r>
              <a:rPr lang="zh-CN" altLang="en-US" sz="2000">
                <a:sym typeface="+mn-ea"/>
              </a:rPr>
              <a:t>二、课程考核方式及形考任务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                  </a:t>
            </a:r>
            <a:r>
              <a:rPr lang="zh-CN" altLang="en-US" sz="2000">
                <a:sym typeface="+mn-ea"/>
              </a:rPr>
              <a:t>三、课程讨论区发帖方法及要求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     </a:t>
            </a:r>
            <a:r>
              <a:rPr lang="zh-CN" altLang="en-US" sz="2000">
                <a:sym typeface="+mn-ea"/>
              </a:rPr>
              <a:t>四、课程资源学习途径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五、导学教师介绍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94740" y="584835"/>
            <a:ext cx="9799320" cy="1223645"/>
          </a:xfrm>
        </p:spPr>
        <p:txBody>
          <a:bodyPr>
            <a:normAutofit fontScale="90000"/>
          </a:bodyPr>
          <a:lstStyle/>
          <a:p>
            <a:r>
              <a:rPr lang="zh-CN" altLang="zh-CN" sz="4000"/>
              <a:t>一、平台登录</a:t>
            </a:r>
            <a:br>
              <a:rPr lang="zh-CN" altLang="zh-CN" sz="4000"/>
            </a:br>
            <a:r>
              <a:rPr lang="zh-CN" altLang="zh-CN" sz="4000"/>
              <a:t>输入网址https://menhu.pt.ouchn.cn 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5" y="1955165"/>
            <a:ext cx="10804525" cy="4492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15695" y="368300"/>
            <a:ext cx="9799320" cy="1859280"/>
          </a:xfrm>
        </p:spPr>
        <p:txBody>
          <a:bodyPr>
            <a:normAutofit/>
          </a:bodyPr>
          <a:lstStyle/>
          <a:p>
            <a:r>
              <a:rPr lang="zh-CN" altLang="zh-CN" sz="4445"/>
              <a:t>登陆个人学习平台首页，找到公共关系学</a:t>
            </a:r>
            <a:endParaRPr lang="zh-CN" altLang="zh-CN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" y="2143125"/>
            <a:ext cx="11054715" cy="42557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50950" y="914400"/>
            <a:ext cx="9747250" cy="1432560"/>
          </a:xfrm>
        </p:spPr>
        <p:txBody>
          <a:bodyPr>
            <a:normAutofit fontScale="90000"/>
          </a:bodyPr>
          <a:lstStyle/>
          <a:p>
            <a:r>
              <a:rPr lang="zh-CN" altLang="en-US" sz="4890">
                <a:sym typeface="+mn-ea"/>
              </a:rPr>
              <a:t>二、课程考核方式</a:t>
            </a:r>
            <a:r>
              <a:rPr lang="zh-CN" altLang="zh-CN" sz="4890"/>
              <a:t>点击可查看</a:t>
            </a:r>
            <a:br>
              <a:rPr lang="zh-CN" altLang="zh-CN" sz="4890"/>
            </a:br>
            <a:r>
              <a:rPr lang="zh-CN" altLang="zh-CN" sz="4890"/>
              <a:t>课程考核说明</a:t>
            </a:r>
            <a:endParaRPr lang="zh-CN" altLang="zh-CN" sz="489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87120" y="2128520"/>
            <a:ext cx="10518140" cy="4223385"/>
          </a:xfrm>
        </p:spPr>
        <p:txBody>
          <a:bodyPr>
            <a:normAutofit fontScale="25000"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4000"/>
              <a:t>     </a:t>
            </a:r>
            <a:r>
              <a:rPr lang="en-US" altLang="zh-CN" sz="7200"/>
              <a:t> </a:t>
            </a:r>
            <a:r>
              <a:rPr lang="zh-CN" altLang="en-US" sz="7200"/>
              <a:t>本课程是一门专业基础理论课，通过考核学生使学生理解公共关系学的基本理论、基本方法及实际应用，从理解、掌握、应用三个层次来达到考核目标。 本课程考核采用形成性考核与终结性考试相结合的方式。形成性考核占课程综合成绩的 50%，终结性考试占课程综合成绩的 50%。课程考核成绩统一采用百分制，即形成性考核、终结性考试、课程综合成绩均采用百分制。本课程实施“双及格”要求，即终结性考试成绩和综合成绩须同时及格（60 分及以上），课程的考核成绩方为格。</a:t>
            </a:r>
            <a:endParaRPr lang="zh-CN" altLang="en-US" sz="72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850390" y="425450"/>
            <a:ext cx="9243695" cy="979805"/>
          </a:xfrm>
        </p:spPr>
        <p:txBody>
          <a:bodyPr>
            <a:normAutofit/>
          </a:bodyPr>
          <a:lstStyle/>
          <a:p>
            <a:r>
              <a:rPr lang="zh-CN" altLang="zh-CN" sz="4000"/>
              <a:t>点击查看形考任务并完成作业</a:t>
            </a:r>
            <a:r>
              <a:rPr lang="en-US" altLang="zh-CN" sz="4000"/>
              <a:t> </a:t>
            </a:r>
            <a:endParaRPr lang="en-US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20" y="1647190"/>
            <a:ext cx="9944100" cy="4962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779395" y="262255"/>
            <a:ext cx="7298690" cy="10280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zh-CN" sz="4445"/>
              <a:t>点击形考任务，弹出答题页面</a:t>
            </a:r>
            <a:endParaRPr lang="zh-CN" altLang="zh-CN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7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558925"/>
            <a:ext cx="8129270" cy="1943100"/>
          </a:xfrm>
          <a:prstGeom prst="rect">
            <a:avLst/>
          </a:prstGeom>
        </p:spPr>
      </p:pic>
      <p:pic>
        <p:nvPicPr>
          <p:cNvPr id="5" name="图片 4" descr="7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080" y="3560445"/>
            <a:ext cx="8376920" cy="29552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62785" y="320040"/>
            <a:ext cx="8745220" cy="835660"/>
          </a:xfrm>
        </p:spPr>
        <p:txBody>
          <a:bodyPr/>
          <a:lstStyle/>
          <a:p>
            <a:r>
              <a:rPr lang="zh-CN" altLang="zh-CN" sz="4000"/>
              <a:t>见如下页面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35" y="1155700"/>
            <a:ext cx="10478135" cy="54076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86105" y="914400"/>
            <a:ext cx="9780270" cy="1266825"/>
          </a:xfrm>
        </p:spPr>
        <p:txBody>
          <a:bodyPr>
            <a:normAutofit/>
          </a:bodyPr>
          <a:lstStyle/>
          <a:p>
            <a:r>
              <a:rPr lang="zh-CN" altLang="zh-CN" sz="3200"/>
              <a:t>完成后点击交卷，大家可以看到得分，表示此形考已完成，不满意可以从新答题</a:t>
            </a:r>
            <a:endParaRPr lang="zh-CN" altLang="zh-CN" sz="32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9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45" y="2181225"/>
            <a:ext cx="10534015" cy="2117090"/>
          </a:xfrm>
          <a:prstGeom prst="rect">
            <a:avLst/>
          </a:prstGeom>
        </p:spPr>
      </p:pic>
      <p:pic>
        <p:nvPicPr>
          <p:cNvPr id="5" name="图片 4" descr="9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" y="4298315"/>
            <a:ext cx="10534015" cy="18618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COMMONDATA" val="eyJoZGlkIjoiYTMyY2M3OGFlNTY4MWY4MmVmZDA2OTQyOTc2OTFlNzcifQ=="/>
  <p:tag name="KSO_WPP_MARK_KEY" val="18fdd69b-a65f-461d-bafc-ea78e8b1a50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5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5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5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空白演示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WPS 演示</Application>
  <PresentationFormat>宽屏</PresentationFormat>
  <Paragraphs>48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00504《公共关系学》 导学方案</vt:lpstr>
      <vt:lpstr>目   录</vt:lpstr>
      <vt:lpstr>一、平台登录 输入网址https://menhu.pt.ouchn.cn </vt:lpstr>
      <vt:lpstr>登陆个人学习平台首页，找到公共关系学</vt:lpstr>
      <vt:lpstr>二、课程考核方式点击可查看 课程考核说明</vt:lpstr>
      <vt:lpstr>点击查看形考任务并完成作业 </vt:lpstr>
      <vt:lpstr>点击形考任务，弹出答题页面</vt:lpstr>
      <vt:lpstr>见如下页面</vt:lpstr>
      <vt:lpstr>完成后点击交卷，大家可以看到得分，表示此形考已完成，不满意可以从新答题</vt:lpstr>
      <vt:lpstr>大家以同样的方法完成其他两个形考作业</vt:lpstr>
      <vt:lpstr>完成实训项目（六选一）</vt:lpstr>
      <vt:lpstr>查看作业要求、写好作业，交卷</vt:lpstr>
      <vt:lpstr>三、课程讨论区发帖方法及要求</vt:lpstr>
      <vt:lpstr>发帖过程如下，点击保存表示发帖成功</vt:lpstr>
      <vt:lpstr>四、课程学习方法：点击可查看网上相关学习资源、利用教材</vt:lpstr>
      <vt:lpstr>查看课程资源</vt:lpstr>
      <vt:lpstr>预祝大家顺利完成学业!!!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86183</cp:lastModifiedBy>
  <cp:revision>233</cp:revision>
  <dcterms:created xsi:type="dcterms:W3CDTF">2019-06-19T02:08:00Z</dcterms:created>
  <dcterms:modified xsi:type="dcterms:W3CDTF">2023-02-24T08:53:28Z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8532D381196E4B6EBC516CB0C35F7FD3</vt:lpwstr>
  </property>
</Properties>
</file>