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9" r:id="rId8"/>
    <p:sldId id="261" r:id="rId9"/>
    <p:sldId id="267" r:id="rId10"/>
    <p:sldId id="268" r:id="rId11"/>
    <p:sldId id="264" r:id="rId12"/>
    <p:sldId id="265" r:id="rId13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19"/>
  </p:normalViewPr>
  <p:slideViewPr>
    <p:cSldViewPr showGuides="1">
      <p:cViewPr varScale="1">
        <p:scale>
          <a:sx n="81" d="100"/>
          <a:sy n="81" d="100"/>
        </p:scale>
        <p:origin x="91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椭圆 13"/>
          <p:cNvSpPr/>
          <p:nvPr/>
        </p:nvSpPr>
        <p:spPr>
          <a:xfrm>
            <a:off x="1157288" y="1344613"/>
            <a:ext cx="63500" cy="6508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1"/>
              <a:t>单击此处编辑母版副标题样式</a:t>
            </a:r>
            <a:endParaRPr lang="en-US" noProof="1"/>
          </a:p>
        </p:txBody>
      </p:sp>
      <p:sp>
        <p:nvSpPr>
          <p:cNvPr id="16" name="日期占位符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页脚占位符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灯片编号占位符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8" name="日期占位符 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页脚占位符 4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13" name="日期占位符 6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7"/>
          <p:cNvSpPr>
            <a:spLocks noGrp="1"/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014413" y="0"/>
            <a:ext cx="81295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日期占位符 1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页脚占位符 2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13" name="日期占位符 4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marL="0" marR="0" lvl="0" indent="-283210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流程图: 过程 13"/>
          <p:cNvSpPr/>
          <p:nvPr/>
        </p:nvSpPr>
        <p:spPr>
          <a:xfrm rot="19468671">
            <a:off x="396875" y="954088"/>
            <a:ext cx="685800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流程图: 过程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vert="horz" wrap="square" lIns="91440" tIns="274320" rIns="91440" bIns="45720" numCol="1" anchor="t" anchorCtr="0" compatLnSpc="1">
            <a:normAutofit/>
          </a:bodyPr>
          <a:lstStyle>
            <a:lvl1pPr indent="0">
              <a:buNone/>
              <a:defRPr sz="3200"/>
            </a:lvl1pPr>
          </a:lstStyle>
          <a:p>
            <a:pPr marL="365125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7" name="日期占位符 4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页脚占位符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饼形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68275" y="20638"/>
            <a:ext cx="1703388" cy="17033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1033" name="文本占位符 8"/>
          <p:cNvSpPr>
            <a:spLocks noGrp="1"/>
          </p:cNvSpPr>
          <p:nvPr>
            <p:ph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solidFill>
                  <a:srgbClr val="B5A788"/>
                </a:solidFill>
                <a:ea typeface="华文行楷" panose="0201080004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6855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355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305" indent="-18288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47625" y="44450"/>
            <a:ext cx="9093200" cy="2952115"/>
          </a:xfrm>
        </p:spPr>
        <p:txBody>
          <a:bodyPr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altLang="zh-CN" sz="22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altLang="zh-CN" sz="22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altLang="zh-CN" sz="22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22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altLang="zh-CN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《</a:t>
            </a:r>
            <a:r>
              <a:rPr kumimoji="0" lang="zh-CN" altLang="en-US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中国古代文学</a:t>
            </a:r>
            <a:r>
              <a:rPr kumimoji="0" lang="en-US" altLang="zh-CN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zh-CN" altLang="en-US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（</a:t>
            </a:r>
            <a:r>
              <a:rPr kumimoji="0" lang="en-US" altLang="zh-CN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）</a:t>
            </a:r>
            <a:r>
              <a:rPr kumimoji="0" lang="en-US" altLang="zh-CN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》</a:t>
            </a:r>
            <a:r>
              <a:rPr kumimoji="0" lang="zh-CN" altLang="en-US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导学方案</a:t>
            </a:r>
            <a:endParaRPr kumimoji="0" lang="zh-CN" altLang="en-US" sz="4400" b="1" i="0" u="none" strike="noStrike" kern="1200" cap="all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5" name="副标题 10"/>
          <p:cNvSpPr>
            <a:spLocks noGrp="1"/>
          </p:cNvSpPr>
          <p:nvPr>
            <p:ph sz="half" idx="1"/>
          </p:nvPr>
        </p:nvSpPr>
        <p:spPr>
          <a:xfrm>
            <a:off x="539750" y="4177030"/>
            <a:ext cx="8153400" cy="1948815"/>
          </a:xfrm>
        </p:spPr>
        <p:txBody>
          <a:bodyPr vert="horz" wrap="square" lIns="91440" tIns="45720" rIns="91440" bIns="45720" anchor="t" anchorCtr="0"/>
          <a:p>
            <a:pPr eaLnBrk="1" hangingPunct="1">
              <a:buSzPct val="80000"/>
            </a:pPr>
            <a:endParaRPr lang="en-US" altLang="zh-CN" kern="1200" dirty="0">
              <a:latin typeface="+mn-lt"/>
              <a:ea typeface="+mn-ea"/>
              <a:cs typeface="+mn-cs"/>
            </a:endParaRPr>
          </a:p>
          <a:p>
            <a:pPr eaLnBrk="1" hangingPunct="1">
              <a:buSzPct val="80000"/>
            </a:pPr>
            <a:r>
              <a:rPr lang="zh-CN" altLang="en-US" kern="1200" dirty="0">
                <a:latin typeface="+mn-lt"/>
                <a:ea typeface="+mn-ea"/>
                <a:cs typeface="+mn-cs"/>
              </a:rPr>
              <a:t>                                刘涛</a:t>
            </a:r>
            <a:r>
              <a:rPr lang="en-US" altLang="zh-CN" kern="1200" dirty="0">
                <a:latin typeface="+mn-lt"/>
                <a:ea typeface="+mn-ea"/>
                <a:cs typeface="+mn-cs"/>
              </a:rPr>
              <a:t>                      </a:t>
            </a:r>
            <a:endParaRPr lang="zh-CN" altLang="en-US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如需帮助请联系我！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榆林分校教师联系方式：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电话：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13891251123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（微信同号）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QQ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：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185744330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8888" y="2492375"/>
            <a:ext cx="7499350" cy="11430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祝大家学习愉快！！！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3350" y="476250"/>
            <a:ext cx="7497763" cy="11430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学习目标</a:t>
            </a: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altLang="zh-CN" sz="35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一、浏览、学习课程资源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二、完成形考任务</a:t>
            </a:r>
            <a:b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三、参与网上教学活动</a:t>
            </a:r>
            <a:br>
              <a:rPr kumimoji="0" lang="en-US" altLang="zh-CN" sz="35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endParaRPr kumimoji="0" lang="zh-CN" altLang="zh-CN" sz="35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920038" cy="57467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打开国家开放大学学习网（</a:t>
            </a: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www.ouchn.cn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）</a:t>
            </a: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,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选择“学生登录”</a:t>
            </a:r>
            <a:endParaRPr kumimoji="0" lang="zh-CN" altLang="en-US" sz="23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  <p:pic>
        <p:nvPicPr>
          <p:cNvPr id="5" name="图片 4" descr="360截图202205241813410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44245" y="1046480"/>
            <a:ext cx="8199120" cy="48475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913" y="692150"/>
            <a:ext cx="7497763" cy="720725"/>
          </a:xfr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55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用“学号”和“</a:t>
            </a:r>
            <a:r>
              <a:rPr lang="zh-CN" altLang="en-US" sz="1555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sym typeface="+mn-ea"/>
              </a:rPr>
              <a:t>Ouchn</a:t>
            </a:r>
            <a:r>
              <a:rPr lang="en-US" altLang="zh-CN" sz="1555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sym typeface="+mn-ea"/>
              </a:rPr>
              <a:t>+</a:t>
            </a:r>
            <a:r>
              <a:rPr kumimoji="0" lang="zh-CN" altLang="en-US" sz="1555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出生年月日”登录；学生密码首字母大写，没有中间的“+”号，</a:t>
            </a:r>
            <a:br>
              <a:rPr kumimoji="0" lang="zh-CN" altLang="en-US" sz="1555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1555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比如:Ouchn19980729</a:t>
            </a:r>
            <a:endParaRPr kumimoji="0" lang="zh-CN" altLang="en-US" sz="1555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图片 2" descr="360截图2022052418275628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95" y="1844675"/>
            <a:ext cx="8050530" cy="40455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613" y="549275"/>
            <a:ext cx="7497763" cy="77787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点击“外国文学”，进入课程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7596505" y="1772920"/>
            <a:ext cx="1368425" cy="2808288"/>
          </a:xfrm>
          <a:prstGeom prst="wedgeRoundRectCallout">
            <a:avLst>
              <a:gd name="adj1" fmla="val -101693"/>
              <a:gd name="adj2" fmla="val 882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点击进入课程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图片 2" descr="360截图202205241844305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1595" y="1268730"/>
            <a:ext cx="5497195" cy="5480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0" i="0" u="none" strike="noStrike" kern="1200" cap="none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课程考核说明</a:t>
            </a:r>
            <a:br>
              <a:rPr kumimoji="0" lang="zh-CN" altLang="en-US" sz="4300" b="0" i="0" u="none" strike="noStrike" kern="1200" cap="none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5" name="矩形 2"/>
          <p:cNvSpPr/>
          <p:nvPr/>
        </p:nvSpPr>
        <p:spPr>
          <a:xfrm>
            <a:off x="1619250" y="981075"/>
            <a:ext cx="6985000" cy="4523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6855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35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7305" indent="-182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一、课程考核说明和实施要求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　　形成性考核成绩占课程总成绩的30%，终结性考试成绩占课程总成绩的70%。课程总成绩达到60分及以上，可获得本课程相应学分。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1形成性考核 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形成性考核按百分制计，包括4次形考作业和学习行为表现两部分。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形考作业1 第第五编宋代文学 第 5 周 第 10 周末 25％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 </a:t>
            </a:r>
            <a:r>
              <a:rPr lang="zh-CN" altLang="en-US" sz="1800" dirty="0">
                <a:ea typeface="宋体" panose="02010600030101010101" pitchFamily="2" charset="-122"/>
                <a:sym typeface="+mn-ea"/>
              </a:rPr>
              <a:t>形考作业</a:t>
            </a:r>
            <a:r>
              <a:rPr lang="zh-CN" altLang="en-US" sz="1800" dirty="0">
                <a:ea typeface="宋体" panose="02010600030101010101" pitchFamily="2" charset="-122"/>
              </a:rPr>
              <a:t>2 第六编元代文学 第 7 周 第 12 周末 25％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 </a:t>
            </a:r>
            <a:r>
              <a:rPr lang="zh-CN" altLang="en-US" sz="1800" dirty="0">
                <a:ea typeface="宋体" panose="02010600030101010101" pitchFamily="2" charset="-122"/>
                <a:sym typeface="+mn-ea"/>
              </a:rPr>
              <a:t>形考作业</a:t>
            </a:r>
            <a:r>
              <a:rPr lang="zh-CN" altLang="en-US" sz="1800" dirty="0">
                <a:ea typeface="宋体" panose="02010600030101010101" pitchFamily="2" charset="-122"/>
              </a:rPr>
              <a:t>3 第七编明代文学 第 10 周 第 15 周末 25％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 </a:t>
            </a:r>
            <a:r>
              <a:rPr lang="zh-CN" altLang="en-US" sz="1800" dirty="0">
                <a:ea typeface="宋体" panose="02010600030101010101" pitchFamily="2" charset="-122"/>
                <a:sym typeface="+mn-ea"/>
              </a:rPr>
              <a:t>形考作业</a:t>
            </a:r>
            <a:r>
              <a:rPr lang="zh-CN" altLang="en-US" sz="1800" dirty="0">
                <a:ea typeface="宋体" panose="02010600030101010101" pitchFamily="2" charset="-122"/>
              </a:rPr>
              <a:t>4 第八编清代文学 第 12 周 第 17 周末 25％ 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学习行为表现 由教师根据学生日常学习行为综合评定 20% 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2 终结性考试 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采取开卷笔试，考试时长为90分钟。</a:t>
            </a: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1800" dirty="0"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1800" dirty="0">
                <a:ea typeface="宋体" panose="02010600030101010101" pitchFamily="2" charset="-122"/>
              </a:rPr>
              <a:t>试题类型有：默写题（约10分）、填空题（约20分）、简答题（约30分）、分析论述题（约40分）等。</a:t>
            </a:r>
            <a:endParaRPr lang="zh-CN" altLang="en-US" sz="1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1463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先查看考核说明，了解本门课程是怎么样进行考核，然后进行形成性考核答题，并且提交答题！</a:t>
            </a: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提交后可以看到正确答案！</a:t>
            </a: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形考任务再靠底下！</a:t>
            </a: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作业截止时间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2022年07月1日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！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图片 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795" y="2421255"/>
            <a:ext cx="7724775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0" i="0" u="none" strike="noStrike" kern="1200" cap="none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论坛发帖方法</a:t>
            </a: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椭圆形标注 3"/>
          <p:cNvSpPr/>
          <p:nvPr/>
        </p:nvSpPr>
        <p:spPr>
          <a:xfrm>
            <a:off x="5364163" y="1844675"/>
            <a:ext cx="2160588" cy="1079500"/>
          </a:xfrm>
          <a:prstGeom prst="wedgeEllipseCallout">
            <a:avLst>
              <a:gd name="adj1" fmla="val -111160"/>
              <a:gd name="adj2" fmla="val 1383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点击课程讨论区发帖咨询交流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pPr marL="82550" indent="0">
              <a:buNone/>
            </a:pPr>
            <a:endParaRPr lang="zh-CN" altLang="en-US"/>
          </a:p>
        </p:txBody>
      </p:sp>
      <p:pic>
        <p:nvPicPr>
          <p:cNvPr id="5" name="图片 4" descr="360截图202205241844305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95" y="4076700"/>
            <a:ext cx="7886700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0" i="0" u="none" strike="noStrike" kern="1200" cap="none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学习方法</a:t>
            </a: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r>
              <a:rPr lang="zh-CN" altLang="zh-CN" sz="1400" b="1" dirty="0"/>
              <a:t>考核内容和目标的基本原则</a:t>
            </a:r>
            <a:endParaRPr lang="zh-CN" altLang="zh-CN" sz="1400" dirty="0"/>
          </a:p>
          <a:p>
            <a:r>
              <a:rPr lang="zh-CN" altLang="zh-CN" sz="1400" dirty="0"/>
              <a:t>本课程考核说明依据国家开放大学《中国古代文学 B（2）课程教学大纲》、</a:t>
            </a:r>
            <a:endParaRPr lang="zh-CN" altLang="zh-CN" sz="1400" dirty="0"/>
          </a:p>
          <a:p>
            <a:r>
              <a:rPr lang="zh-CN" altLang="zh-CN" sz="1400" dirty="0"/>
              <a:t>文字教材《简明中国文学史》（下）（张鸣、丁夏、李简编著，中央广播电视大</a:t>
            </a:r>
            <a:endParaRPr lang="zh-CN" altLang="zh-CN" sz="1400" dirty="0"/>
          </a:p>
          <a:p>
            <a:r>
              <a:rPr lang="zh-CN" altLang="zh-CN" sz="1400" dirty="0"/>
              <a:t>学出版社，2007 年 1 月第 1 版）、《中国古代文学作品选》（下）（张鸣等选</a:t>
            </a:r>
            <a:endParaRPr lang="zh-CN" altLang="zh-CN" sz="1400" dirty="0"/>
          </a:p>
          <a:p>
            <a:r>
              <a:rPr lang="zh-CN" altLang="zh-CN" sz="1400" dirty="0"/>
              <a:t>注，中央广播电视大学出版社，2007 年 2 月第 1 版）制定，是课程考核命题的</a:t>
            </a:r>
            <a:endParaRPr lang="zh-CN" altLang="zh-CN" sz="1400" dirty="0"/>
          </a:p>
          <a:p>
            <a:r>
              <a:rPr lang="zh-CN" altLang="zh-CN" sz="1400" dirty="0"/>
              <a:t>基本依据。</a:t>
            </a:r>
            <a:endParaRPr lang="zh-CN" altLang="zh-CN" sz="14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mFkNjQ4OGFjNGUyMTgzNzM3MjYyM2NhMTQ1ZTYwYTU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919</Words>
  <Application>WPS 演示</Application>
  <PresentationFormat>全屏显示(4:3)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华文行楷</vt:lpstr>
      <vt:lpstr>Cambria</vt:lpstr>
      <vt:lpstr>Wingdings 2</vt:lpstr>
      <vt:lpstr>Verdana</vt:lpstr>
      <vt:lpstr>Wingdings 2</vt:lpstr>
      <vt:lpstr>华文新魏</vt:lpstr>
      <vt:lpstr>微软雅黑</vt:lpstr>
      <vt:lpstr>Arial Unicode MS</vt:lpstr>
      <vt:lpstr>夏至</vt:lpstr>
      <vt:lpstr>     《中国古代文学B（1）》导学方案</vt:lpstr>
      <vt:lpstr>学习目标</vt:lpstr>
      <vt:lpstr>打开国家开放大学学习网（www.ouchn.cn）,选择“学生登录”</vt:lpstr>
      <vt:lpstr>用“学号”和“Ouchn+出生年月日”登录；学生密码首字母大写，没有中间的“+”号， 比如:Ouchn19980729</vt:lpstr>
      <vt:lpstr>点击“外国文学”，进入课程</vt:lpstr>
      <vt:lpstr>课程考核说明 </vt:lpstr>
      <vt:lpstr>先查看考核说明，了解本门课程是怎么样进行考核，然后进行形成性考核答题，并且提交答题！ 提交后可以看到正确答案！ 形考任务再靠底下！ 作业截止时间2022年07月1日！</vt:lpstr>
      <vt:lpstr>论坛发帖方法</vt:lpstr>
      <vt:lpstr>学习方法</vt:lpstr>
      <vt:lpstr> 如需帮助请联系我！</vt:lpstr>
      <vt:lpstr>祝大家学习愉快！！！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《大学语文》导学方案</dc:title>
  <dc:creator>lixin</dc:creator>
  <cp:lastModifiedBy>刘涛</cp:lastModifiedBy>
  <cp:revision>48</cp:revision>
  <dcterms:created xsi:type="dcterms:W3CDTF">2018-11-21T07:54:00Z</dcterms:created>
  <dcterms:modified xsi:type="dcterms:W3CDTF">2022-05-31T02:44:08Z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E52A100B27AD41098C341655EA326F30</vt:lpwstr>
  </property>
</Properties>
</file>