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7" r:id="rId3"/>
    <p:sldId id="428" r:id="rId5"/>
    <p:sldId id="395" r:id="rId6"/>
    <p:sldId id="473" r:id="rId7"/>
    <p:sldId id="474" r:id="rId8"/>
    <p:sldId id="475" r:id="rId9"/>
    <p:sldId id="477" r:id="rId10"/>
    <p:sldId id="476" r:id="rId11"/>
    <p:sldId id="478" r:id="rId12"/>
    <p:sldId id="341" r:id="rId1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4AC"/>
    <a:srgbClr val="1368AA"/>
    <a:srgbClr val="1CA0AF"/>
    <a:srgbClr val="87C1A4"/>
    <a:srgbClr val="61B9D2"/>
    <a:srgbClr val="0796A5"/>
    <a:srgbClr val="205DA1"/>
    <a:srgbClr val="0C5391"/>
    <a:srgbClr val="326E84"/>
    <a:srgbClr val="5B9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>
      <p:cViewPr varScale="1">
        <p:scale>
          <a:sx n="141" d="100"/>
          <a:sy n="141" d="100"/>
        </p:scale>
        <p:origin x="-954" y="-102"/>
      </p:cViewPr>
      <p:guideLst>
        <p:guide orient="horz" pos="441"/>
        <p:guide pos="279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82305" r="30635"/>
          <a:stretch>
            <a:fillRect/>
          </a:stretch>
        </p:blipFill>
        <p:spPr>
          <a:xfrm>
            <a:off x="6516216" y="-92546"/>
            <a:ext cx="2627784" cy="631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6" t="14003" r="-243" b="56581"/>
          <a:stretch>
            <a:fillRect/>
          </a:stretch>
        </p:blipFill>
        <p:spPr>
          <a:xfrm>
            <a:off x="-1" y="4001225"/>
            <a:ext cx="3562835" cy="1142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3" y="0"/>
            <a:ext cx="9151133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0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9.emf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4.xml"/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5.xml"/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6.xml"/><Relationship Id="rId4" Type="http://schemas.openxmlformats.org/officeDocument/2006/relationships/image" Target="../media/image9.emf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7.xml"/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8.xml"/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9.xml"/><Relationship Id="rId4" Type="http://schemas.openxmlformats.org/officeDocument/2006/relationships/tags" Target="../tags/tag1.xml"/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2598420" y="2879127"/>
            <a:ext cx="6245225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zh-CN" sz="40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开放教育学籍及毕业管理</a:t>
            </a:r>
            <a:endParaRPr lang="zh-CN" altLang="zh-CN" sz="40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561205" y="3694430"/>
            <a:ext cx="4218305" cy="533400"/>
            <a:chOff x="5677613" y="3909265"/>
            <a:chExt cx="3181637" cy="273493"/>
          </a:xfrm>
        </p:grpSpPr>
        <p:sp>
          <p:nvSpPr>
            <p:cNvPr id="20" name="矩形 19"/>
            <p:cNvSpPr/>
            <p:nvPr/>
          </p:nvSpPr>
          <p:spPr>
            <a:xfrm>
              <a:off x="5677614" y="3909380"/>
              <a:ext cx="1827314" cy="273378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84"/>
            <p:cNvSpPr txBox="1"/>
            <p:nvPr/>
          </p:nvSpPr>
          <p:spPr>
            <a:xfrm>
              <a:off x="5677613" y="3909265"/>
              <a:ext cx="3181637" cy="23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       </a:t>
              </a:r>
              <a:r>
                <a:rPr lang="zh-CN" altLang="en-US" sz="24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教务科：杜喜勤</a:t>
              </a:r>
              <a:r>
                <a:rPr lang="zh-CN" altLang="en-US" sz="2400" dirty="0">
                  <a:solidFill>
                    <a:srgbClr val="205DA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sz="1100" dirty="0">
                  <a:solidFill>
                    <a:srgbClr val="205DA1"/>
                  </a:solidFill>
                  <a:latin typeface="+mn-lt"/>
                  <a:ea typeface="+mn-ea"/>
                  <a:cs typeface="+mn-ea"/>
                  <a:sym typeface="+mn-lt"/>
                </a:rPr>
                <a:t>    </a:t>
              </a:r>
              <a:endParaRPr lang="zh-CN" altLang="en-US" sz="1100" dirty="0">
                <a:solidFill>
                  <a:srgbClr val="205DA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413760" y="1310677"/>
            <a:ext cx="46145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300" dirty="0" smtClean="0">
                <a:solidFill>
                  <a:srgbClr val="079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20</a:t>
            </a:r>
            <a:r>
              <a:rPr lang="en-US" sz="9600" b="1" spc="300" dirty="0" smtClean="0">
                <a:solidFill>
                  <a:srgbClr val="079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22</a:t>
            </a:r>
            <a:endParaRPr lang="en-US" sz="9600" b="1" spc="300" dirty="0">
              <a:solidFill>
                <a:srgbClr val="0796A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3" name="Paula DeAnda - Why Would I Ev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980712" y="-1244674"/>
            <a:ext cx="487363" cy="4873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6" r="13763"/>
          <a:stretch>
            <a:fillRect/>
          </a:stretch>
        </p:blipFill>
        <p:spPr>
          <a:xfrm>
            <a:off x="4047490" y="34962"/>
            <a:ext cx="5096510" cy="16427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215005"/>
            <a:ext cx="4770120" cy="1928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7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延时符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3676015" y="2886075"/>
            <a:ext cx="4961255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6000" b="1" dirty="0">
                <a:solidFill>
                  <a:srgbClr val="205DA1"/>
                </a:solidFill>
                <a:latin typeface="+mn-lt"/>
                <a:ea typeface="+mn-ea"/>
                <a:cs typeface="+mn-ea"/>
                <a:sym typeface="+mn-lt"/>
              </a:rPr>
              <a:t> 谢谢大家</a:t>
            </a:r>
            <a:endParaRPr lang="en-US" altLang="zh-CN" sz="6000" b="1" dirty="0">
              <a:solidFill>
                <a:srgbClr val="205DA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74925" y="1444625"/>
            <a:ext cx="307657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800" b="1" spc="300" dirty="0" smtClean="0">
                <a:solidFill>
                  <a:srgbClr val="0796A5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en-US" sz="8800" b="1" spc="300" dirty="0" smtClean="0">
                <a:solidFill>
                  <a:srgbClr val="0796A5"/>
                </a:solidFill>
                <a:latin typeface="+mn-lt"/>
                <a:ea typeface="+mn-ea"/>
                <a:cs typeface="+mn-ea"/>
                <a:sym typeface="+mn-lt"/>
              </a:rPr>
              <a:t>22</a:t>
            </a:r>
            <a:endParaRPr lang="en-US" sz="8800" b="1" spc="300" dirty="0">
              <a:solidFill>
                <a:srgbClr val="0796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6" r="13763"/>
          <a:stretch>
            <a:fillRect/>
          </a:stretch>
        </p:blipFill>
        <p:spPr>
          <a:xfrm>
            <a:off x="3163621" y="-1"/>
            <a:ext cx="5980379" cy="19279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2858949"/>
            <a:ext cx="5652120" cy="228455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968" r="-2338" b="-1"/>
          <a:stretch>
            <a:fillRect/>
          </a:stretch>
        </p:blipFill>
        <p:spPr>
          <a:xfrm rot="1704170">
            <a:off x="3138170" y="-378460"/>
            <a:ext cx="8395970" cy="395097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95605" y="180975"/>
            <a:ext cx="2242820" cy="1384300"/>
            <a:chOff x="395536" y="1275606"/>
            <a:chExt cx="1795941" cy="114074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1275606"/>
              <a:ext cx="1494414" cy="1140744"/>
            </a:xfrm>
            <a:prstGeom prst="rect">
              <a:avLst/>
            </a:prstGeom>
          </p:spPr>
        </p:pic>
        <p:sp>
          <p:nvSpPr>
            <p:cNvPr id="7" name="TextBox 5"/>
            <p:cNvSpPr txBox="1"/>
            <p:nvPr/>
          </p:nvSpPr>
          <p:spPr>
            <a:xfrm>
              <a:off x="716385" y="1404391"/>
              <a:ext cx="1475092" cy="71931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  <a:endPara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  <a:endPara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TextBox 12"/>
          <p:cNvSpPr txBox="1"/>
          <p:nvPr/>
        </p:nvSpPr>
        <p:spPr>
          <a:xfrm>
            <a:off x="1169670" y="1353820"/>
            <a:ext cx="3532505" cy="395605"/>
          </a:xfrm>
          <a:prstGeom prst="rect">
            <a:avLst/>
          </a:prstGeom>
        </p:spPr>
        <p:txBody>
          <a:bodyPr vert="horz" wrap="square" lIns="360000" tIns="0" rIns="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宋体" panose="02010600030101010101" pitchFamily="2" charset="-122"/>
                <a:sym typeface="+mn-lt"/>
              </a:rPr>
              <a:t>一、学籍异动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1170305" y="1749425"/>
            <a:ext cx="3329305" cy="450215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二、基本信息修改问题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1226820" y="2261870"/>
            <a:ext cx="3216275" cy="42291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宋体" panose="02010600030101010101" pitchFamily="2" charset="-122"/>
                <a:sym typeface="+mn-lt"/>
              </a:rPr>
              <a:t>三、学习年限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79880" y="2838450"/>
            <a:ext cx="222948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四、考试说明</a:t>
            </a:r>
            <a:endParaRPr lang="zh-CN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79880" y="3278505"/>
            <a:ext cx="202628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五、奖学金设置</a:t>
            </a:r>
            <a:endParaRPr lang="zh-CN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79880" y="3792855"/>
            <a:ext cx="202692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六、毕业证办理</a:t>
            </a:r>
            <a:endParaRPr lang="zh-CN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79880" y="4297680"/>
            <a:ext cx="179832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七、学位申请</a:t>
            </a:r>
            <a:endParaRPr lang="zh-CN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4" grpId="0"/>
      <p:bldP spid="5" grpId="0"/>
      <p:bldP spid="6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4041140"/>
            <a:ext cx="5224145" cy="211137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960" y="128270"/>
            <a:ext cx="2806064" cy="1028700"/>
            <a:chOff x="97624" y="1048198"/>
            <a:chExt cx="2317882" cy="15955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329989" y="1431329"/>
              <a:ext cx="2085517" cy="7189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+mn-lt"/>
                </a:rPr>
                <a:t>一、学籍异动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13510" y="1156970"/>
            <a:ext cx="621220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16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sym typeface="+mn-ea"/>
              </a:rPr>
              <a:t> 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、异地转学：因工作调动、家庭搬迁等原因需要转学时，可提出申请，到转出、转入学校办理必要的转学手续即可。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51610" y="2190750"/>
            <a:ext cx="6240780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、专业转换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:   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因工作变动或</a:t>
            </a:r>
            <a:r>
              <a:rPr lang="zh-CN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不适应本专业的</a:t>
            </a:r>
            <a:r>
              <a:rPr lang="zh-CN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学习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等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原因需要转专业时，拟转入专业与转出专业应属于同等学力层次，专科不受专业限制，本科应在同科类相近专业间转换。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08125" y="3720465"/>
            <a:ext cx="550291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sym typeface="+mn-ea"/>
              </a:rPr>
              <a:t>所有变动必须在第二学期进行，本学期不予变动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867894"/>
            <a:ext cx="5652120" cy="228455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960" y="128270"/>
            <a:ext cx="4490720" cy="896620"/>
            <a:chOff x="97624" y="1048198"/>
            <a:chExt cx="3709452" cy="15955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329989" y="1431329"/>
              <a:ext cx="3477087" cy="7189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+mn-lt"/>
                </a:rPr>
                <a:t>二、基本信息修改问题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413510" y="1156970"/>
            <a:ext cx="6212205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sym typeface="+mn-ea"/>
              </a:rPr>
              <a:t>可以更正信息的条件：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 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 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输机错误，在新生信息录入过程中由于输机     人员失误造成姓名、身份证信息错误的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 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1610" y="2560955"/>
            <a:ext cx="5212080" cy="1292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sym typeface="+mn-ea"/>
              </a:rPr>
              <a:t>不可以进行更正的：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）入学以后姓名变更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）本人更改年龄，造成不一致的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3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）双重户口的。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867894"/>
            <a:ext cx="5652120" cy="228455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960" y="128270"/>
            <a:ext cx="4490720" cy="896620"/>
            <a:chOff x="97624" y="1048198"/>
            <a:chExt cx="3709452" cy="15955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329989" y="1431329"/>
              <a:ext cx="3477087" cy="7189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cs typeface="+mn-ea"/>
                  <a:sym typeface="+mn-lt"/>
                </a:rPr>
                <a:t>三、学习年限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64285" y="1430020"/>
            <a:ext cx="6173470" cy="10458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、</a:t>
            </a:r>
            <a:r>
              <a:rPr lang="zh-CN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学生学籍从入学注册起</a:t>
            </a:r>
            <a:r>
              <a:rPr lang="en-US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8</a:t>
            </a:r>
            <a:r>
              <a:rPr lang="zh-CN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年内有效</a:t>
            </a:r>
            <a:r>
              <a:rPr lang="zh-CN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 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、</a:t>
            </a:r>
            <a:r>
              <a:rPr lang="zh-CN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转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学及转</a:t>
            </a:r>
            <a:r>
              <a:rPr lang="zh-CN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专业</a:t>
            </a:r>
            <a:r>
              <a:rPr lang="zh-CN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后学籍有效期仍从入学注册起计算</a:t>
            </a:r>
            <a:r>
              <a:rPr lang="zh-CN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-18415" y="4117340"/>
            <a:ext cx="5059045" cy="20447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960" y="128270"/>
            <a:ext cx="4490720" cy="896620"/>
            <a:chOff x="97624" y="1048198"/>
            <a:chExt cx="3709452" cy="15955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329989" y="1431329"/>
              <a:ext cx="3477087" cy="7189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+mn-lt"/>
                </a:rPr>
                <a:t>四、考试说明</a:t>
              </a:r>
              <a:endParaRPr lang="zh-CN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53160" y="1024255"/>
            <a:ext cx="8665210" cy="3016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、考试时间：每年两次，大致在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月初和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7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月初。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、考试方式：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              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）纸质考试；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              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）大作业、小论文； 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              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3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）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100%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形成性考核；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              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4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）双及格制；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              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（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5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）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机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考。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endParaRPr lang="en-US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3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、考试成绩：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最终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成绩</a:t>
            </a:r>
            <a:r>
              <a:rPr lang="en-US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=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考试成绩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*70%+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平时成绩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*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3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ea"/>
              </a:rPr>
              <a:t>0%</a:t>
            </a:r>
            <a:endParaRPr lang="en-US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867894"/>
            <a:ext cx="5652120" cy="228455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4124" y="97275"/>
            <a:ext cx="4490720" cy="896620"/>
            <a:chOff x="97624" y="1048198"/>
            <a:chExt cx="3709452" cy="15955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329989" y="1431329"/>
              <a:ext cx="3477087" cy="7189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+mn-lt"/>
                </a:rPr>
                <a:t>五、奖学金设置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64285" y="1430020"/>
            <a:ext cx="6173470" cy="1692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、国家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开放大学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奖学金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endParaRPr lang="zh-CN" altLang="zh-CN" sz="2000" b="1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、评选开放教育优秀毕业生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endParaRPr lang="zh-CN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867894"/>
            <a:ext cx="5652120" cy="228455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960" y="128270"/>
            <a:ext cx="4490720" cy="896620"/>
            <a:chOff x="97624" y="1048198"/>
            <a:chExt cx="3709452" cy="15955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329989" y="1431329"/>
              <a:ext cx="3477087" cy="7189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+mn-lt"/>
                </a:rPr>
                <a:t>六、毕业证办理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64285" y="1149350"/>
            <a:ext cx="6550025" cy="30778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学生达到毕业要求，颁发国家承认的毕业证书。毕业要求包括：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、学籍有效期内取得教学计划规定的最低毕业总学分（专科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78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、本科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72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）；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、学习年限不得低于二年半；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endParaRPr lang="en-US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3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、按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要求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参加学校组织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的毕业生电子图像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采集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,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不参加新华社图像采集的无法办理毕业证书，以后学信网也无法查询个人信息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46006" r="13763"/>
          <a:stretch>
            <a:fillRect/>
          </a:stretch>
        </p:blipFill>
        <p:spPr>
          <a:xfrm>
            <a:off x="5346160" y="-1388690"/>
            <a:ext cx="3797840" cy="19279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4003" r="-243" b="27165"/>
          <a:stretch>
            <a:fillRect/>
          </a:stretch>
        </p:blipFill>
        <p:spPr>
          <a:xfrm>
            <a:off x="0" y="3867894"/>
            <a:ext cx="5652120" cy="228455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960" y="128270"/>
            <a:ext cx="4443730" cy="896620"/>
            <a:chOff x="97624" y="1048198"/>
            <a:chExt cx="3670637" cy="15955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24" y="1048198"/>
              <a:ext cx="2090238" cy="159556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291174" y="1486699"/>
              <a:ext cx="3477087" cy="71898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cs typeface="+mn-ea"/>
                  <a:sym typeface="+mn-lt"/>
                </a:rPr>
                <a:t>七、学位申请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79830" y="1024890"/>
            <a:ext cx="7546975" cy="3385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 pitchFamily="18" charset="2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本科毕业生达到教学计划规定的毕业要求，经审核符合以下学术水   平要求者，可授予学士学位： 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1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.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必修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课程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中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的学位课程成绩达到一定的要求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。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 pitchFamily="18" charset="2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 </a:t>
            </a:r>
            <a:endParaRPr lang="en-US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 pitchFamily="18" charset="2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2</a:t>
            </a:r>
            <a:r>
              <a:rPr lang="en-US" altLang="zh-CN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.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学位英语。</a:t>
            </a:r>
            <a:endParaRPr kumimoji="0" lang="en-US" altLang="zh-CN" sz="2000" b="1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 pitchFamily="18" charset="2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 非英语类专业毕业生申请学士学位时须通过学位外语考试。一年考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2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次，每年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3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月、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9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月报名，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5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月和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11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月中旬考试，考试地点在陕西广播电视大学郭杜校区。</a:t>
            </a:r>
            <a:endParaRPr kumimoji="0" lang="zh-CN" altLang="en-US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 </a:t>
            </a:r>
            <a:endParaRPr lang="en-US" altLang="zh-CN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sym typeface="+mn-e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/>
              <a:buNone/>
              <a:defRPr/>
            </a:pP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3.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毕业论文。</a:t>
            </a:r>
            <a:endParaRPr kumimoji="0" lang="en-US" altLang="zh-CN" sz="2000" b="1" i="0" u="none" strike="noStrike" kern="1200" cap="none" spc="0" normalizeH="0" baseline="0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 panose="05020102010507070707" pitchFamily="18" charset="2"/>
              <a:buNone/>
              <a:defRPr/>
            </a:pP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   论文要按要求进行学术</a:t>
            </a:r>
            <a:r>
              <a:rPr lang="zh-CN" altLang="en-US" sz="2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查重检测 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，复制比要控制在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30%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以内，并参加学校组织的论文答辩，论文成绩要达到良好（或</a:t>
            </a:r>
            <a:r>
              <a:rPr lang="en-US" altLang="zh-CN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85</a:t>
            </a:r>
            <a:r>
              <a:rPr lang="zh-CN" altLang="en-US" sz="2000" b="1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sym typeface="+mn-ea"/>
              </a:rPr>
              <a:t>分）及以上</a:t>
            </a:r>
            <a:endParaRPr lang="zh-CN" altLang="en-US" sz="2000" b="1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ea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368AA"/>
      </a:accent1>
      <a:accent2>
        <a:srgbClr val="1474AC"/>
      </a:accent2>
      <a:accent3>
        <a:srgbClr val="1CA0AF"/>
      </a:accent3>
      <a:accent4>
        <a:srgbClr val="87C1A4"/>
      </a:accent4>
      <a:accent5>
        <a:srgbClr val="61B9D2"/>
      </a:accent5>
      <a:accent6>
        <a:srgbClr val="1D7BB4"/>
      </a:accent6>
      <a:hlink>
        <a:srgbClr val="326E84"/>
      </a:hlink>
      <a:folHlink>
        <a:srgbClr val="5B9DBB"/>
      </a:folHlink>
    </a:clrScheme>
    <a:fontScheme name="xrj1t3k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WPS 演示</Application>
  <PresentationFormat>全屏显示(16:9)</PresentationFormat>
  <Paragraphs>95</Paragraphs>
  <Slides>10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Wingdings 2</vt:lpstr>
      <vt:lpstr>Symbol</vt:lpstr>
      <vt:lpstr>Wingdings 2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杜喜勤</cp:lastModifiedBy>
  <cp:revision>988</cp:revision>
  <dcterms:created xsi:type="dcterms:W3CDTF">2015-04-24T01:01:00Z</dcterms:created>
  <dcterms:modified xsi:type="dcterms:W3CDTF">2022-04-20T00:59:31Z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1D2BDDA8F2CB40368B7BBBDF2DDBAE0A</vt:lpwstr>
  </property>
</Properties>
</file>