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02" r:id="rId2"/>
    <p:sldId id="404" r:id="rId3"/>
    <p:sldId id="391" r:id="rId4"/>
    <p:sldId id="392" r:id="rId5"/>
    <p:sldId id="393" r:id="rId6"/>
    <p:sldId id="394" r:id="rId7"/>
    <p:sldId id="395" r:id="rId8"/>
    <p:sldId id="398" r:id="rId9"/>
    <p:sldId id="405" r:id="rId10"/>
    <p:sldId id="408" r:id="rId11"/>
    <p:sldId id="407" r:id="rId12"/>
    <p:sldId id="410" r:id="rId13"/>
    <p:sldId id="411" r:id="rId14"/>
    <p:sldId id="412" r:id="rId15"/>
    <p:sldId id="413" r:id="rId16"/>
    <p:sldId id="414" r:id="rId17"/>
    <p:sldId id="415" r:id="rId18"/>
    <p:sldId id="416" r:id="rId19"/>
    <p:sldId id="419" r:id="rId20"/>
    <p:sldId id="418" r:id="rId21"/>
    <p:sldId id="420" r:id="rId22"/>
    <p:sldId id="403" r:id="rId23"/>
  </p:sldIdLst>
  <p:sldSz cx="12192000" cy="6858000"/>
  <p:notesSz cx="6797675" cy="9926638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70C0"/>
    <a:srgbClr val="2F5597"/>
    <a:srgbClr val="8FC8E4"/>
    <a:srgbClr val="404040"/>
    <a:srgbClr val="E6E6E6"/>
    <a:srgbClr val="848383"/>
    <a:srgbClr val="6D6D6D"/>
    <a:srgbClr val="8F8F8E"/>
    <a:srgbClr val="3765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1" autoAdjust="0"/>
    <p:restoredTop sz="98667" autoAdjust="0"/>
  </p:normalViewPr>
  <p:slideViewPr>
    <p:cSldViewPr snapToGrid="0" showGuides="1">
      <p:cViewPr>
        <p:scale>
          <a:sx n="72" d="100"/>
          <a:sy n="72" d="100"/>
        </p:scale>
        <p:origin x="-648" y="-7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5354C-212D-41A8-9415-03DE493FE6D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AFEA3-5F8A-4766-AAFE-F1F91EE83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384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F8777-A6DF-4004-BF2D-5451A2DEB2B5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29087-9B48-4020-A53F-D99920FFD3D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3201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84F66-7BA4-4FEA-898F-5C48D6CDF95E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>
                <a:solidFill>
                  <a:prstClr val="black"/>
                </a:solidFill>
                <a:latin typeface="Calibri"/>
                <a:ea typeface="宋体"/>
              </a:rPr>
              <a:pPr/>
              <a:t>18</a:t>
            </a:fld>
            <a:endParaRPr lang="zh-CN" altLang="en-US">
              <a:solidFill>
                <a:prstClr val="black"/>
              </a:solidFill>
              <a:latin typeface="Calibri"/>
              <a:ea typeface="宋体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5821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984F66-7BA4-4FEA-898F-5C48D6CDF95E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29087-9B48-4020-A53F-D99920FFD3D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11B84-1E5C-4FC5-BC05-C7A743CF2F47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20BFF-482E-494F-8DA2-7FFD5CC08E5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536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395A7-C5DF-4180-B6CE-AD2798636690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7395A7-C5DF-4180-B6CE-AD2798636690}" type="datetimeFigureOut">
              <a:rPr lang="zh-CN" altLang="en-US" smtClean="0"/>
              <a:t>2022/5/6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90164A-D509-4402-AFC7-1C044C3A8D4E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组合 7"/>
          <p:cNvGrpSpPr/>
          <p:nvPr userDrawn="1"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92001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one.ouchn.cn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lrtvu.net.cn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ka.tv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" y="-1854"/>
            <a:ext cx="12191999" cy="6860986"/>
            <a:chOff x="-283977" y="779393"/>
            <a:chExt cx="10108415" cy="694383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575347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4494608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327047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2046335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779393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588" y="644688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组合 75"/>
          <p:cNvGrpSpPr/>
          <p:nvPr/>
        </p:nvGrpSpPr>
        <p:grpSpPr>
          <a:xfrm>
            <a:off x="63309" y="314533"/>
            <a:ext cx="12000000" cy="6495695"/>
            <a:chOff x="410612" y="490688"/>
            <a:chExt cx="8265845" cy="5962649"/>
          </a:xfrm>
        </p:grpSpPr>
        <p:sp>
          <p:nvSpPr>
            <p:cNvPr id="77" name="圆角矩形 76"/>
            <p:cNvSpPr/>
            <p:nvPr/>
          </p:nvSpPr>
          <p:spPr>
            <a:xfrm>
              <a:off x="467545" y="538783"/>
              <a:ext cx="8208912" cy="5914554"/>
            </a:xfrm>
            <a:prstGeom prst="roundRect">
              <a:avLst>
                <a:gd name="adj" fmla="val 521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410612" y="490688"/>
              <a:ext cx="8208912" cy="5914554"/>
            </a:xfrm>
            <a:prstGeom prst="roundRect">
              <a:avLst>
                <a:gd name="adj" fmla="val 5214"/>
              </a:avLst>
            </a:prstGeom>
            <a:pattFill prst="ltUpDiag">
              <a:fgClr>
                <a:srgbClr val="F4F4F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790" name="矩形 789"/>
          <p:cNvSpPr/>
          <p:nvPr/>
        </p:nvSpPr>
        <p:spPr>
          <a:xfrm>
            <a:off x="5260687" y="2461701"/>
            <a:ext cx="6508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Helvetica Light" pitchFamily="50" charset="0"/>
              </a:rPr>
              <a:t>　</a:t>
            </a:r>
            <a:endParaRPr lang="zh-CN" altLang="en-US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792" name="直接连接符 791"/>
          <p:cNvCxnSpPr/>
          <p:nvPr/>
        </p:nvCxnSpPr>
        <p:spPr>
          <a:xfrm>
            <a:off x="239349" y="5510919"/>
            <a:ext cx="114997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3" name="TextBox 792"/>
          <p:cNvSpPr txBox="1"/>
          <p:nvPr/>
        </p:nvSpPr>
        <p:spPr>
          <a:xfrm>
            <a:off x="8400256" y="241484"/>
            <a:ext cx="3361861" cy="52322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00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榆林广播电视大学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467" y="-921367"/>
            <a:ext cx="80645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94" name="TextBox 793"/>
          <p:cNvSpPr txBox="1"/>
          <p:nvPr/>
        </p:nvSpPr>
        <p:spPr>
          <a:xfrm>
            <a:off x="1391478" y="5598011"/>
            <a:ext cx="9683748" cy="40011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CN" altLang="en-US" sz="2000" dirty="0" smtClean="0">
                <a:solidFill>
                  <a:srgbClr val="43525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            榆</a:t>
            </a:r>
            <a:r>
              <a:rPr lang="zh-CN" altLang="en-US" sz="2000" dirty="0">
                <a:solidFill>
                  <a:srgbClr val="43525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林</a:t>
            </a:r>
            <a:r>
              <a:rPr lang="zh-CN" altLang="en-US" sz="2000" dirty="0" smtClean="0">
                <a:solidFill>
                  <a:srgbClr val="43525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电大教学管理科</a:t>
            </a:r>
            <a:r>
              <a:rPr lang="zh-CN" altLang="en-US" sz="2000" dirty="0">
                <a:solidFill>
                  <a:srgbClr val="435258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　薛东红</a:t>
            </a:r>
          </a:p>
        </p:txBody>
      </p:sp>
      <p:sp>
        <p:nvSpPr>
          <p:cNvPr id="52" name="矩形 51"/>
          <p:cNvSpPr/>
          <p:nvPr/>
        </p:nvSpPr>
        <p:spPr>
          <a:xfrm>
            <a:off x="5466169" y="2219361"/>
            <a:ext cx="5311582" cy="1984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pattFill prst="pct70">
                  <a:fgClr>
                    <a:schemeClr val="accent1"/>
                  </a:fgClr>
                  <a:bgClr>
                    <a:schemeClr val="bg1"/>
                  </a:bgClr>
                </a:patt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新同学，欢迎你！</a:t>
            </a:r>
            <a:endParaRPr lang="zh-CN" altLang="en-US" sz="5400" b="1" dirty="0">
              <a:ln w="11430"/>
              <a:pattFill prst="pct70">
                <a:fgClr>
                  <a:schemeClr val="accent1"/>
                </a:fgClr>
                <a:bgClr>
                  <a:schemeClr val="bg1"/>
                </a:bgClr>
              </a:patt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4613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0" grpId="0"/>
      <p:bldP spid="793" grpId="0"/>
      <p:bldP spid="79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4305" y="1133450"/>
            <a:ext cx="11214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第一步：</a:t>
            </a:r>
            <a:r>
              <a:rPr lang="zh-CN" altLang="en-US" sz="2000" b="1" dirty="0"/>
              <a:t>在浏览器地址栏中输入</a:t>
            </a:r>
            <a:r>
              <a:rPr lang="zh-CN" altLang="zh-CN" sz="2000" b="1" dirty="0"/>
              <a:t>网址：</a:t>
            </a:r>
            <a:r>
              <a:rPr lang="en-US" altLang="zh-CN" sz="2000" b="1" u="sng" dirty="0">
                <a:hlinkClick r:id="rId3"/>
              </a:rPr>
              <a:t>http</a:t>
            </a:r>
            <a:r>
              <a:rPr lang="en-US" altLang="zh-CN" sz="2000" b="1" u="sng" dirty="0" smtClean="0">
                <a:hlinkClick r:id="rId3"/>
              </a:rPr>
              <a:t>://one.ouchn.cn/</a:t>
            </a:r>
            <a:r>
              <a:rPr lang="zh-CN" altLang="en-US" sz="2000" b="1" dirty="0" smtClean="0"/>
              <a:t>　，在打开的学习网首页点击　　　　　　右侧的“登录” 按钮。</a:t>
            </a:r>
            <a:r>
              <a:rPr lang="en-US" altLang="zh-CN" sz="2000" b="1" dirty="0" smtClean="0"/>
              <a:t> 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715617" y="1864860"/>
            <a:ext cx="1064627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矩形 1"/>
          <p:cNvSpPr/>
          <p:nvPr/>
        </p:nvSpPr>
        <p:spPr>
          <a:xfrm>
            <a:off x="2346469" y="592449"/>
            <a:ext cx="812275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完成</a:t>
            </a: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《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国家开放大学学习指南</a:t>
            </a:r>
            <a:r>
              <a:rPr lang="en-US" altLang="zh-CN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》</a:t>
            </a:r>
            <a:r>
              <a:rPr lang="zh-CN" altLang="en-US" sz="2400" b="1" dirty="0" smtClean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课程</a:t>
            </a:r>
            <a:r>
              <a:rPr lang="zh-CN" altLang="en-US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形成性考核操作步骤</a:t>
            </a:r>
            <a:r>
              <a:rPr lang="en-US" altLang="zh-CN" sz="24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  <a:endParaRPr lang="zh-CN" altLang="en-US" sz="2400" b="1" dirty="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23" y="1881092"/>
            <a:ext cx="10375288" cy="461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1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Content Placeholder 2"/>
          <p:cNvSpPr txBox="1"/>
          <p:nvPr/>
        </p:nvSpPr>
        <p:spPr bwMode="auto">
          <a:xfrm>
            <a:off x="715810" y="795376"/>
            <a:ext cx="10959358" cy="104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r>
              <a:rPr lang="zh-CN" altLang="en-US" sz="2000" b="1" dirty="0">
                <a:latin typeface="+mn-lt"/>
              </a:rPr>
              <a:t>第二步：</a:t>
            </a:r>
            <a:r>
              <a:rPr lang="zh-CN" altLang="zh-CN" sz="2000" b="1" dirty="0">
                <a:latin typeface="+mn-lt"/>
              </a:rPr>
              <a:t>登录。</a:t>
            </a:r>
            <a:r>
              <a:rPr lang="zh-CN" altLang="zh-CN" sz="2000" b="1" dirty="0" smtClean="0">
                <a:latin typeface="+mn-lt"/>
              </a:rPr>
              <a:t>学生</a:t>
            </a:r>
            <a:r>
              <a:rPr lang="zh-CN" altLang="en-US" sz="2000" b="1" dirty="0" smtClean="0">
                <a:latin typeface="+mn-lt"/>
              </a:rPr>
              <a:t>在</a:t>
            </a:r>
            <a:r>
              <a:rPr lang="zh-CN" altLang="zh-CN" sz="2000" b="1" dirty="0" smtClean="0">
                <a:latin typeface="+mn-lt"/>
              </a:rPr>
              <a:t>“登录”</a:t>
            </a:r>
            <a:r>
              <a:rPr lang="zh-CN" altLang="en-US" sz="2000" b="1" dirty="0" smtClean="0">
                <a:latin typeface="+mn-lt"/>
              </a:rPr>
              <a:t>页面</a:t>
            </a:r>
            <a:r>
              <a:rPr lang="zh-CN" altLang="zh-CN" sz="2000" b="1" dirty="0" smtClean="0">
                <a:latin typeface="+mn-lt"/>
              </a:rPr>
              <a:t>，</a:t>
            </a:r>
            <a:r>
              <a:rPr lang="zh-CN" altLang="zh-CN" sz="2000" b="1" dirty="0">
                <a:latin typeface="+mn-lt"/>
              </a:rPr>
              <a:t>输入用户名和密码，用户名是学生的学号，密码是</a:t>
            </a:r>
            <a:r>
              <a:rPr lang="en-US" altLang="zh-CN" sz="2000" b="1" dirty="0">
                <a:latin typeface="+mn-lt"/>
              </a:rPr>
              <a:t>Ouchn@2021</a:t>
            </a:r>
            <a:r>
              <a:rPr lang="zh-CN" altLang="en-US" sz="2000" b="1" dirty="0">
                <a:latin typeface="+mn-lt"/>
              </a:rPr>
              <a:t>（注意：第一个字母是大写Ｏ），再输入验证码，即可登录学习网，进入学生空间。</a:t>
            </a:r>
            <a:endParaRPr lang="en-US" altLang="zh-CN" sz="2000" b="1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1" y="1683026"/>
            <a:ext cx="10434053" cy="4744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717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243" y="865430"/>
            <a:ext cx="1017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第三步：如果学生第一次登录学习网</a:t>
            </a:r>
            <a:r>
              <a:rPr lang="zh-CN" altLang="en-US" sz="2000" b="1" dirty="0"/>
              <a:t>，首先需要完善</a:t>
            </a:r>
            <a:r>
              <a:rPr lang="zh-CN" altLang="en-US" sz="2000" b="1" dirty="0"/>
              <a:t>个人信息，输入手机号、手机验证码及工作邮箱，然后点“确定”，即可进入学习空间。</a:t>
            </a:r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922" y="1804988"/>
            <a:ext cx="10151165" cy="458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606" y="777115"/>
            <a:ext cx="1017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第四步：进入页面即可看到“在学课程”。点击“国家开放大学学习指南” 课程右侧的“去学习”</a:t>
            </a:r>
            <a:endParaRPr lang="en-US" altLang="zh-CN" sz="2000" b="1" dirty="0"/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2648" y="1745594"/>
            <a:ext cx="10059246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243" y="865430"/>
            <a:ext cx="1017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000" b="1" dirty="0"/>
              <a:t>第五步：点击“形考任务”，分别完成学习活动１至５中的形考任务。</a:t>
            </a:r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5126" y="1779104"/>
            <a:ext cx="1031398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0075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400" y="475267"/>
            <a:ext cx="10406421" cy="1247381"/>
            <a:chOff x="692431" y="995834"/>
            <a:chExt cx="4192660" cy="1247381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304038" y="5578088"/>
                <a:ext cx="28364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275677" y="1398231"/>
              <a:ext cx="346038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三、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charset="-122"/>
                </a:rPr>
                <a:t>“国家开放大学学习</a:t>
              </a:r>
              <a:r>
                <a:rPr lang="zh-CN" altLang="en-US" sz="2400" b="1" dirty="0">
                  <a:solidFill>
                    <a:schemeClr val="bg1"/>
                  </a:solidFill>
                  <a:ea typeface="宋体" charset="-122"/>
                </a:rPr>
                <a:t>网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charset="-122"/>
                </a:rPr>
                <a:t>”</a:t>
              </a:r>
              <a:r>
                <a:rPr lang="zh-CN" altLang="zh-CN" sz="2400" b="1" dirty="0" smtClean="0">
                  <a:solidFill>
                    <a:schemeClr val="bg1"/>
                  </a:solidFill>
                </a:rPr>
                <a:t>课程</a:t>
              </a:r>
              <a:r>
                <a:rPr lang="zh-CN" altLang="zh-CN" sz="2400" b="1" dirty="0">
                  <a:solidFill>
                    <a:schemeClr val="bg1"/>
                  </a:solidFill>
                </a:rPr>
                <a:t>讨论区发贴操作步骤</a:t>
              </a:r>
            </a:p>
            <a:p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854452" y="1618343"/>
            <a:ext cx="106925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/>
          </a:p>
          <a:p>
            <a:r>
              <a:rPr lang="zh-CN" altLang="zh-CN" b="1" dirty="0" smtClean="0"/>
              <a:t>第一</a:t>
            </a:r>
            <a:r>
              <a:rPr lang="zh-CN" altLang="zh-CN" b="1" dirty="0"/>
              <a:t>步</a:t>
            </a:r>
            <a:r>
              <a:rPr lang="zh-CN" altLang="zh-CN" b="1" dirty="0" smtClean="0"/>
              <a:t>：</a:t>
            </a:r>
            <a:r>
              <a:rPr lang="zh-CN" altLang="en-US" b="1" dirty="0" smtClean="0"/>
              <a:t>以</a:t>
            </a:r>
            <a:r>
              <a:rPr lang="zh-CN" altLang="zh-CN" b="1" dirty="0" smtClean="0"/>
              <a:t>《</a:t>
            </a:r>
            <a:r>
              <a:rPr lang="zh-CN" altLang="en-US" b="1" dirty="0" smtClean="0"/>
              <a:t>国家开放大学学习指南</a:t>
            </a:r>
            <a:r>
              <a:rPr lang="zh-CN" altLang="zh-CN" b="1" dirty="0" smtClean="0"/>
              <a:t>》</a:t>
            </a:r>
            <a:r>
              <a:rPr lang="zh-CN" altLang="zh-CN" b="1" dirty="0"/>
              <a:t>课程为</a:t>
            </a:r>
            <a:r>
              <a:rPr lang="zh-CN" altLang="zh-CN" b="1" dirty="0" smtClean="0"/>
              <a:t>例</a:t>
            </a:r>
            <a:r>
              <a:rPr lang="zh-CN" altLang="en-US" b="1" dirty="0" smtClean="0"/>
              <a:t>进行发贴</a:t>
            </a:r>
            <a:r>
              <a:rPr lang="zh-CN" altLang="zh-CN" b="1" dirty="0" smtClean="0"/>
              <a:t>：</a:t>
            </a:r>
            <a:r>
              <a:rPr lang="zh-CN" altLang="en-US" b="1" dirty="0" smtClean="0"/>
              <a:t>在这门课程学习页面，</a:t>
            </a:r>
            <a:r>
              <a:rPr lang="zh-CN" altLang="zh-CN" b="1" dirty="0" smtClean="0"/>
              <a:t>点击“</a:t>
            </a:r>
            <a:r>
              <a:rPr lang="zh-CN" altLang="en-US" b="1" dirty="0" smtClean="0"/>
              <a:t>讨论</a:t>
            </a:r>
            <a:r>
              <a:rPr lang="zh-CN" altLang="zh-CN" b="1" dirty="0" smtClean="0"/>
              <a:t>”</a:t>
            </a:r>
            <a:r>
              <a:rPr lang="zh-CN" altLang="en-US" b="1" dirty="0" smtClean="0"/>
              <a:t>按钮</a:t>
            </a:r>
            <a:r>
              <a:rPr lang="zh-CN" altLang="zh-CN" b="1" dirty="0" smtClean="0"/>
              <a:t>，</a:t>
            </a:r>
            <a:r>
              <a:rPr lang="zh-CN" altLang="en-US" b="1" dirty="0" smtClean="0"/>
              <a:t>点击相关链接</a:t>
            </a:r>
            <a:r>
              <a:rPr lang="zh-CN" altLang="en-US" b="1" dirty="0"/>
              <a:t>可以快速进入专题讨论，开启新话题可以进行自由讨论发言</a:t>
            </a:r>
            <a:r>
              <a:rPr lang="zh-CN" altLang="en-US" b="1" dirty="0" smtClean="0"/>
              <a:t>。</a:t>
            </a:r>
            <a:endParaRPr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7" name="Straight Connector 10"/>
          <p:cNvSpPr/>
          <p:nvPr/>
        </p:nvSpPr>
        <p:spPr>
          <a:xfrm>
            <a:off x="478467" y="2596199"/>
            <a:ext cx="11068492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45" y="2706190"/>
            <a:ext cx="10788613" cy="3919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590355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243" y="865430"/>
            <a:ext cx="1017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</a:t>
            </a:r>
            <a:r>
              <a:rPr lang="zh-CN" altLang="en-US" sz="2000" b="1" dirty="0"/>
              <a:t>第二步：在“课程讨论区”，点击“发表贴子”按钮。</a:t>
            </a:r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841" y="1781797"/>
            <a:ext cx="10513772" cy="461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64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243" y="865430"/>
            <a:ext cx="1017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/>
              <a:t>第三</a:t>
            </a:r>
            <a:r>
              <a:rPr lang="zh-CN" altLang="en-US" sz="2000" b="1" dirty="0"/>
              <a:t>步：</a:t>
            </a:r>
            <a:r>
              <a:rPr lang="zh-CN" altLang="zh-CN" sz="2000" b="1" dirty="0"/>
              <a:t>在</a:t>
            </a:r>
            <a:r>
              <a:rPr lang="zh-CN" altLang="en-US" sz="2000" b="1" dirty="0"/>
              <a:t>标</a:t>
            </a:r>
            <a:r>
              <a:rPr lang="zh-CN" altLang="zh-CN" sz="2000" b="1" dirty="0"/>
              <a:t>题中输入你要提的问题，在</a:t>
            </a:r>
            <a:r>
              <a:rPr lang="zh-CN" altLang="en-US" sz="2000" b="1" dirty="0"/>
              <a:t>内容</a:t>
            </a:r>
            <a:r>
              <a:rPr lang="zh-CN" altLang="zh-CN" sz="2000" b="1" dirty="0"/>
              <a:t>处填写问题</a:t>
            </a:r>
            <a:r>
              <a:rPr lang="zh-CN" altLang="zh-CN" sz="2000" b="1" dirty="0" smtClean="0"/>
              <a:t>内容，</a:t>
            </a:r>
            <a:r>
              <a:rPr lang="zh-CN" altLang="zh-CN" sz="2000" b="1" dirty="0"/>
              <a:t>最后点击“</a:t>
            </a:r>
            <a:r>
              <a:rPr lang="zh-CN" altLang="en-US" sz="2000" b="1" dirty="0"/>
              <a:t>保存</a:t>
            </a:r>
            <a:r>
              <a:rPr lang="zh-CN" altLang="zh-CN" sz="2000" b="1" dirty="0"/>
              <a:t>”，即可完成发贴。</a:t>
            </a:r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244" y="1773929"/>
            <a:ext cx="101536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264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400" y="475268"/>
            <a:ext cx="10406421" cy="1247381"/>
            <a:chOff x="692431" y="995834"/>
            <a:chExt cx="4192660" cy="1247381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304038" y="5578088"/>
                <a:ext cx="28364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black">
                        <a:lumMod val="50000"/>
                        <a:lumOff val="50000"/>
                      </a:prst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147842" y="1350731"/>
              <a:ext cx="34160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solidFill>
                    <a:prstClr val="white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四、</a:t>
              </a:r>
              <a:r>
                <a:rPr lang="zh-CN" altLang="en-US" sz="2800" b="1" dirty="0" smtClean="0">
                  <a:solidFill>
                    <a:prstClr val="white"/>
                  </a:solidFill>
                  <a:ea typeface="宋体" panose="02010600030101010101" pitchFamily="2" charset="-122"/>
                </a:rPr>
                <a:t>在“榆林市开放大学”</a:t>
              </a:r>
              <a:r>
                <a:rPr lang="zh-CN" altLang="en-US" sz="2800" b="1" dirty="0">
                  <a:solidFill>
                    <a:prstClr val="white"/>
                  </a:solidFill>
                  <a:ea typeface="宋体" panose="02010600030101010101" pitchFamily="2" charset="-122"/>
                </a:rPr>
                <a:t>网站查看助学</a:t>
              </a:r>
              <a:r>
                <a:rPr lang="zh-CN" altLang="en-US" sz="2800" b="1" dirty="0" smtClean="0">
                  <a:solidFill>
                    <a:prstClr val="white"/>
                  </a:solidFill>
                  <a:ea typeface="宋体" panose="02010600030101010101" pitchFamily="2" charset="-122"/>
                </a:rPr>
                <a:t>资料： </a:t>
              </a:r>
              <a:endParaRPr lang="en-US" altLang="zh-CN" sz="2800" b="1" dirty="0">
                <a:solidFill>
                  <a:prstClr val="white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06776" y="1881486"/>
            <a:ext cx="10214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　　</a:t>
            </a:r>
            <a:endParaRPr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18" name="文本框 9"/>
          <p:cNvSpPr txBox="1"/>
          <p:nvPr/>
        </p:nvSpPr>
        <p:spPr>
          <a:xfrm>
            <a:off x="2631624" y="1834466"/>
            <a:ext cx="10062948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400" b="1" dirty="0">
                <a:solidFill>
                  <a:prstClr val="black"/>
                </a:solidFill>
                <a:latin typeface="思源黑体 CN Light"/>
                <a:ea typeface="思源黑体 CN Light"/>
              </a:rPr>
              <a:t>榆林市开放</a:t>
            </a:r>
            <a:r>
              <a:rPr lang="zh-CN" altLang="en-US" sz="4400" b="1" dirty="0" smtClean="0">
                <a:solidFill>
                  <a:prstClr val="black"/>
                </a:solidFill>
                <a:latin typeface="思源黑体 CN Light"/>
                <a:ea typeface="思源黑体 CN Light"/>
              </a:rPr>
              <a:t>大学网址：</a:t>
            </a:r>
            <a:endParaRPr lang="zh-CN" altLang="en-US" sz="4400" b="1" dirty="0">
              <a:solidFill>
                <a:prstClr val="black"/>
              </a:solidFill>
              <a:latin typeface="思源黑体 CN Light"/>
              <a:ea typeface="思源黑体 CN Light"/>
            </a:endParaRPr>
          </a:p>
          <a:p>
            <a:pPr>
              <a:defRPr/>
            </a:pPr>
            <a:r>
              <a:rPr lang="en-US" altLang="zh-CN" sz="4800" b="1" dirty="0" smtClean="0">
                <a:solidFill>
                  <a:srgbClr val="FFFF00"/>
                </a:solidFill>
                <a:latin typeface="思源黑体 CN Light"/>
                <a:ea typeface="思源黑体 CN Light"/>
                <a:hlinkClick r:id="rId3"/>
              </a:rPr>
              <a:t>http://www.ylrtvu.net.cn</a:t>
            </a:r>
            <a:endParaRPr lang="en-US" altLang="zh-CN" sz="4800" b="1" dirty="0" smtClean="0">
              <a:solidFill>
                <a:srgbClr val="FFFF00"/>
              </a:solidFill>
              <a:latin typeface="思源黑体 CN Light"/>
              <a:ea typeface="思源黑体 CN Light"/>
            </a:endParaRPr>
          </a:p>
          <a:p>
            <a:pPr>
              <a:defRPr/>
            </a:pPr>
            <a:r>
              <a:rPr lang="en-US" altLang="zh-CN" sz="4400" dirty="0">
                <a:solidFill>
                  <a:srgbClr val="FF0000"/>
                </a:solidFill>
                <a:latin typeface="思源黑体 CN Light"/>
                <a:ea typeface="思源黑体 CN Light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思源黑体 CN Light"/>
                <a:ea typeface="思源黑体 CN Light"/>
              </a:rPr>
              <a:t>      </a:t>
            </a:r>
            <a:r>
              <a:rPr lang="zh-CN" altLang="en-US" sz="4400" dirty="0" smtClean="0">
                <a:solidFill>
                  <a:srgbClr val="FF0000"/>
                </a:solidFill>
                <a:latin typeface="思源黑体 CN Light"/>
                <a:ea typeface="思源黑体 CN Light"/>
              </a:rPr>
              <a:t>　</a:t>
            </a:r>
            <a:endParaRPr lang="zh-CN" altLang="en-US" sz="3200" b="1" dirty="0">
              <a:solidFill>
                <a:prstClr val="black"/>
              </a:solidFill>
              <a:latin typeface="思源黑体 CN Light"/>
              <a:ea typeface="思源黑体 CN Light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735069" y="3894232"/>
            <a:ext cx="7445472" cy="2275214"/>
            <a:chOff x="2735069" y="3894232"/>
            <a:chExt cx="7445472" cy="2275214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35069" y="3894232"/>
              <a:ext cx="7445472" cy="2275214"/>
            </a:xfrm>
            <a:prstGeom prst="rect">
              <a:avLst/>
            </a:prstGeom>
          </p:spPr>
        </p:pic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1012" y="4161183"/>
              <a:ext cx="3505195" cy="6626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" name="矩形 2"/>
          <p:cNvSpPr/>
          <p:nvPr/>
        </p:nvSpPr>
        <p:spPr>
          <a:xfrm>
            <a:off x="7001857" y="4307821"/>
            <a:ext cx="18117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prstClr val="black"/>
                </a:solidFill>
                <a:latin typeface="思源黑体 CN Light"/>
                <a:ea typeface="思源黑体 CN Light"/>
              </a:rPr>
              <a:t>榆林市开放大学</a:t>
            </a:r>
          </a:p>
        </p:txBody>
      </p:sp>
    </p:spTree>
    <p:extLst>
      <p:ext uri="{BB962C8B-B14F-4D97-AF65-F5344CB8AC3E}">
        <p14:creationId xmlns:p14="http://schemas.microsoft.com/office/powerpoint/2010/main" val="217105992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243" y="865430"/>
            <a:ext cx="1017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第一步：进入“榆林市开放大学”网站主页，点击“导学助学”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按钮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1" y="137453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060" y="1510751"/>
            <a:ext cx="10434053" cy="4945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8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1" y="-271009"/>
            <a:ext cx="12340858" cy="8044028"/>
            <a:chOff x="-1" y="-261281"/>
            <a:chExt cx="12340857" cy="8044028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xmlns="" id="{B18AC0CF-E69D-495F-A170-5C734547240E}"/>
                </a:ext>
              </a:extLst>
            </p:cNvPr>
            <p:cNvGrpSpPr/>
            <p:nvPr/>
          </p:nvGrpSpPr>
          <p:grpSpPr>
            <a:xfrm>
              <a:off x="-1" y="0"/>
              <a:ext cx="12340857" cy="7782747"/>
              <a:chOff x="-1" y="0"/>
              <a:chExt cx="12340857" cy="7210016"/>
            </a:xfrm>
          </p:grpSpPr>
          <p:pic>
            <p:nvPicPr>
              <p:cNvPr id="26" name="图片 25">
                <a:extLst>
                  <a:ext uri="{FF2B5EF4-FFF2-40B4-BE49-F238E27FC236}">
                    <a16:creationId xmlns:a16="http://schemas.microsoft.com/office/drawing/2014/main" xmlns="" id="{DEA8682C-30B5-441F-B86A-1DCE129FEA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0"/>
                <a:ext cx="12192001" cy="6858000"/>
              </a:xfrm>
              <a:prstGeom prst="rect">
                <a:avLst/>
              </a:prstGeom>
            </p:spPr>
          </p:pic>
          <p:sp>
            <p:nvSpPr>
              <p:cNvPr id="28" name="矩形 27">
                <a:extLst>
                  <a:ext uri="{FF2B5EF4-FFF2-40B4-BE49-F238E27FC236}">
                    <a16:creationId xmlns:a16="http://schemas.microsoft.com/office/drawing/2014/main" xmlns="" id="{9CD48141-1DA6-47B7-B5BF-6E5FD430B7B0}"/>
                  </a:ext>
                </a:extLst>
              </p:cNvPr>
              <p:cNvSpPr/>
              <p:nvPr/>
            </p:nvSpPr>
            <p:spPr>
              <a:xfrm>
                <a:off x="148856" y="254344"/>
                <a:ext cx="12192000" cy="6955672"/>
              </a:xfrm>
              <a:prstGeom prst="rect">
                <a:avLst/>
              </a:prstGeom>
              <a:solidFill>
                <a:srgbClr val="F2F2F2">
                  <a:alpha val="8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</p:grpSp>
        <p:grpSp>
          <p:nvGrpSpPr>
            <p:cNvPr id="16" name="Group 17"/>
            <p:cNvGrpSpPr>
              <a:grpSpLocks/>
            </p:cNvGrpSpPr>
            <p:nvPr/>
          </p:nvGrpSpPr>
          <p:grpSpPr bwMode="auto">
            <a:xfrm>
              <a:off x="4545124" y="2659882"/>
              <a:ext cx="796434" cy="708491"/>
              <a:chOff x="1880" y="2568"/>
              <a:chExt cx="1619" cy="1439"/>
            </a:xfrm>
          </p:grpSpPr>
          <p:sp>
            <p:nvSpPr>
              <p:cNvPr id="36" name="AutoShape 18"/>
              <p:cNvSpPr>
                <a:spLocks noChangeArrowheads="1"/>
              </p:cNvSpPr>
              <p:nvPr/>
            </p:nvSpPr>
            <p:spPr bwMode="gray">
              <a:xfrm>
                <a:off x="196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7" name="AutoShape 19"/>
              <p:cNvSpPr>
                <a:spLocks noChangeArrowheads="1"/>
              </p:cNvSpPr>
              <p:nvPr/>
            </p:nvSpPr>
            <p:spPr bwMode="gray">
              <a:xfrm>
                <a:off x="1880" y="2568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8" name="AutoShape 20"/>
              <p:cNvSpPr>
                <a:spLocks noChangeArrowheads="1"/>
              </p:cNvSpPr>
              <p:nvPr/>
            </p:nvSpPr>
            <p:spPr bwMode="gray">
              <a:xfrm>
                <a:off x="2000" y="2649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zh-CN" altLang="en-US"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18" name="Line 25"/>
            <p:cNvSpPr>
              <a:spLocks noChangeShapeType="1"/>
            </p:cNvSpPr>
            <p:nvPr/>
          </p:nvSpPr>
          <p:spPr bwMode="auto">
            <a:xfrm>
              <a:off x="5233148" y="3232945"/>
              <a:ext cx="6096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5309348" y="2872353"/>
              <a:ext cx="59436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US" altLang="zh-CN" sz="2000" b="1" dirty="0">
                <a:solidFill>
                  <a:srgbClr val="000000"/>
                </a:solidFill>
                <a:ea typeface="宋体" pitchFamily="2" charset="-122"/>
              </a:endParaRPr>
            </a:p>
          </p:txBody>
        </p:sp>
        <p:sp>
          <p:nvSpPr>
            <p:cNvPr id="20" name="Text Box 27"/>
            <p:cNvSpPr txBox="1">
              <a:spLocks noChangeArrowheads="1"/>
            </p:cNvSpPr>
            <p:nvPr/>
          </p:nvSpPr>
          <p:spPr bwMode="gray">
            <a:xfrm>
              <a:off x="4744584" y="2789134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ea typeface="宋体" pitchFamily="2" charset="-122"/>
                </a:rPr>
                <a:t>1</a:t>
              </a:r>
            </a:p>
          </p:txBody>
        </p:sp>
        <p:sp>
          <p:nvSpPr>
            <p:cNvPr id="21" name="Line 28"/>
            <p:cNvSpPr>
              <a:spLocks noChangeShapeType="1"/>
            </p:cNvSpPr>
            <p:nvPr/>
          </p:nvSpPr>
          <p:spPr bwMode="auto">
            <a:xfrm flipV="1">
              <a:off x="5233148" y="4148038"/>
              <a:ext cx="6211888" cy="2540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2" name="Text Box 29"/>
            <p:cNvSpPr txBox="1">
              <a:spLocks noChangeArrowheads="1"/>
            </p:cNvSpPr>
            <p:nvPr/>
          </p:nvSpPr>
          <p:spPr bwMode="auto">
            <a:xfrm>
              <a:off x="5351550" y="4488279"/>
              <a:ext cx="6602171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 smtClean="0">
                  <a:ea typeface="宋体" charset="-122"/>
                </a:rPr>
                <a:t>“</a:t>
              </a:r>
              <a:r>
                <a:rPr lang="zh-CN" altLang="en-US" sz="2000" b="1" dirty="0" smtClean="0">
                  <a:ea typeface="宋体" charset="-122"/>
                </a:rPr>
                <a:t>国</a:t>
              </a:r>
              <a:r>
                <a:rPr lang="zh-CN" altLang="en-US" sz="2000" b="1" dirty="0">
                  <a:ea typeface="宋体" charset="-122"/>
                </a:rPr>
                <a:t>家</a:t>
              </a:r>
              <a:r>
                <a:rPr lang="zh-CN" altLang="en-US" sz="2000" b="1" dirty="0" smtClean="0">
                  <a:ea typeface="宋体" charset="-122"/>
                </a:rPr>
                <a:t>开放大学学习</a:t>
              </a:r>
              <a:r>
                <a:rPr lang="zh-CN" altLang="en-US" sz="2000" b="1" dirty="0" smtClean="0">
                  <a:ea typeface="宋体" charset="-122"/>
                </a:rPr>
                <a:t>网”</a:t>
              </a:r>
              <a:r>
                <a:rPr lang="zh-CN" altLang="zh-CN" sz="2000" b="1" dirty="0" smtClean="0"/>
                <a:t>课程</a:t>
              </a:r>
              <a:r>
                <a:rPr lang="zh-CN" altLang="zh-CN" sz="2000" b="1" dirty="0"/>
                <a:t>讨论区发贴操作步骤</a:t>
              </a:r>
              <a:endParaRPr lang="zh-CN" altLang="zh-CN" sz="2000" dirty="0"/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4683874" y="-261281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endParaRPr lang="zh-CN" altLang="en-US">
                <a:ea typeface="宋体" pitchFamily="2" charset="-122"/>
              </a:endParaRPr>
            </a:p>
          </p:txBody>
        </p:sp>
        <p:sp>
          <p:nvSpPr>
            <p:cNvPr id="29" name="AutoShape 38"/>
            <p:cNvSpPr>
              <a:spLocks noChangeArrowheads="1"/>
            </p:cNvSpPr>
            <p:nvPr/>
          </p:nvSpPr>
          <p:spPr bwMode="gray">
            <a:xfrm>
              <a:off x="5126468" y="1315625"/>
              <a:ext cx="6046612" cy="914400"/>
            </a:xfrm>
            <a:prstGeom prst="roundRect">
              <a:avLst>
                <a:gd name="adj" fmla="val 50000"/>
              </a:avLst>
            </a:prstGeom>
            <a:solidFill>
              <a:schemeClr val="hlink"/>
            </a:solidFill>
            <a:ln w="25400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altLang="en-US" sz="4000" b="1" dirty="0" smtClean="0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rPr>
                <a:t>网上学习技能培训</a:t>
              </a:r>
              <a:endParaRPr lang="en-US" altLang="zh-CN" sz="4000" b="1" dirty="0">
                <a:solidFill>
                  <a:schemeClr val="bg1"/>
                </a:solidFill>
                <a:latin typeface="Times New Roman" pitchFamily="18" charset="0"/>
                <a:ea typeface="宋体" pitchFamily="2" charset="-122"/>
              </a:endParaRPr>
            </a:p>
          </p:txBody>
        </p:sp>
        <p:grpSp>
          <p:nvGrpSpPr>
            <p:cNvPr id="32" name="Group 44"/>
            <p:cNvGrpSpPr>
              <a:grpSpLocks/>
            </p:cNvGrpSpPr>
            <p:nvPr/>
          </p:nvGrpSpPr>
          <p:grpSpPr bwMode="auto">
            <a:xfrm>
              <a:off x="4546603" y="3599774"/>
              <a:ext cx="808243" cy="665163"/>
              <a:chOff x="1883" y="2656"/>
              <a:chExt cx="1643" cy="1351"/>
            </a:xfrm>
          </p:grpSpPr>
          <p:sp>
            <p:nvSpPr>
              <p:cNvPr id="33" name="AutoShape 45"/>
              <p:cNvSpPr>
                <a:spLocks noChangeArrowheads="1"/>
              </p:cNvSpPr>
              <p:nvPr/>
            </p:nvSpPr>
            <p:spPr bwMode="gray">
              <a:xfrm>
                <a:off x="188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4" name="AutoShape 46"/>
              <p:cNvSpPr>
                <a:spLocks noChangeArrowheads="1"/>
              </p:cNvSpPr>
              <p:nvPr/>
            </p:nvSpPr>
            <p:spPr bwMode="gray">
              <a:xfrm>
                <a:off x="199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35" name="AutoShape 47"/>
              <p:cNvSpPr>
                <a:spLocks noChangeArrowheads="1"/>
              </p:cNvSpPr>
              <p:nvPr/>
            </p:nvSpPr>
            <p:spPr bwMode="gray">
              <a:xfrm>
                <a:off x="20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400" b="1" dirty="0">
                    <a:solidFill>
                      <a:schemeClr val="bg1"/>
                    </a:solidFill>
                    <a:latin typeface="Arial" pitchFamily="34" charset="0"/>
                    <a:ea typeface="宋体" pitchFamily="2" charset="-122"/>
                  </a:rPr>
                  <a:t>2</a:t>
                </a:r>
              </a:p>
            </p:txBody>
          </p:sp>
        </p:grpSp>
        <p:grpSp>
          <p:nvGrpSpPr>
            <p:cNvPr id="39" name="Group 17"/>
            <p:cNvGrpSpPr>
              <a:grpSpLocks/>
            </p:cNvGrpSpPr>
            <p:nvPr/>
          </p:nvGrpSpPr>
          <p:grpSpPr bwMode="auto">
            <a:xfrm>
              <a:off x="4552973" y="4398434"/>
              <a:ext cx="788566" cy="653839"/>
              <a:chOff x="1863" y="2569"/>
              <a:chExt cx="1603" cy="1328"/>
            </a:xfrm>
          </p:grpSpPr>
          <p:sp>
            <p:nvSpPr>
              <p:cNvPr id="40" name="AutoShape 18"/>
              <p:cNvSpPr>
                <a:spLocks noChangeArrowheads="1"/>
              </p:cNvSpPr>
              <p:nvPr/>
            </p:nvSpPr>
            <p:spPr bwMode="gray">
              <a:xfrm>
                <a:off x="1863" y="256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1" name="AutoShape 19"/>
              <p:cNvSpPr>
                <a:spLocks noChangeArrowheads="1"/>
              </p:cNvSpPr>
              <p:nvPr/>
            </p:nvSpPr>
            <p:spPr bwMode="gray">
              <a:xfrm>
                <a:off x="1990" y="2612"/>
                <a:ext cx="1476" cy="1285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42" name="AutoShape 20"/>
              <p:cNvSpPr>
                <a:spLocks noChangeArrowheads="1"/>
              </p:cNvSpPr>
              <p:nvPr/>
            </p:nvSpPr>
            <p:spPr bwMode="gray">
              <a:xfrm>
                <a:off x="1990" y="2701"/>
                <a:ext cx="1348" cy="1038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zh-CN" altLang="en-US" dirty="0" smtClean="0">
                    <a:latin typeface="Arial" pitchFamily="34" charset="0"/>
                    <a:ea typeface="宋体" pitchFamily="2" charset="-122"/>
                  </a:rPr>
                  <a:t>　</a:t>
                </a:r>
                <a:endParaRPr lang="zh-CN" altLang="en-US" dirty="0"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43" name="Line 25"/>
            <p:cNvSpPr>
              <a:spLocks noChangeShapeType="1"/>
            </p:cNvSpPr>
            <p:nvPr/>
          </p:nvSpPr>
          <p:spPr bwMode="auto">
            <a:xfrm>
              <a:off x="5249356" y="4974500"/>
              <a:ext cx="6096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4" name="Text Box 26"/>
            <p:cNvSpPr txBox="1">
              <a:spLocks noChangeArrowheads="1"/>
            </p:cNvSpPr>
            <p:nvPr/>
          </p:nvSpPr>
          <p:spPr bwMode="auto">
            <a:xfrm>
              <a:off x="5368985" y="3499303"/>
              <a:ext cx="6279535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en-US" altLang="zh-CN" sz="2000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《</a:t>
              </a:r>
              <a:r>
                <a:rPr lang="zh-CN" altLang="en-US" sz="20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国家开放大学学习指南</a:t>
              </a:r>
              <a:r>
                <a:rPr lang="en-US" altLang="zh-CN" sz="2000" b="1" dirty="0">
                  <a:solidFill>
                    <a:srgbClr val="000000"/>
                  </a:solidFill>
                  <a:ea typeface="宋体" panose="02010600030101010101" pitchFamily="2" charset="-122"/>
                </a:rPr>
                <a:t>》</a:t>
              </a:r>
              <a:r>
                <a:rPr lang="zh-CN" altLang="en-US" sz="2000" b="1" dirty="0">
                  <a:solidFill>
                    <a:srgbClr val="000000"/>
                  </a:solidFill>
                  <a:ea typeface="宋体" pitchFamily="2" charset="-122"/>
                </a:rPr>
                <a:t>课程考核要求</a:t>
              </a:r>
              <a:r>
                <a:rPr lang="zh-CN" altLang="en-US" sz="2000" b="1" dirty="0" smtClean="0">
                  <a:solidFill>
                    <a:srgbClr val="000000"/>
                  </a:solidFill>
                  <a:ea typeface="宋体" pitchFamily="2" charset="-122"/>
                </a:rPr>
                <a:t>及完成形成性考核操作</a:t>
              </a:r>
              <a:r>
                <a:rPr lang="zh-CN" altLang="en-US" sz="2000" b="1" dirty="0">
                  <a:solidFill>
                    <a:srgbClr val="000000"/>
                  </a:solidFill>
                  <a:ea typeface="宋体" pitchFamily="2" charset="-122"/>
                </a:rPr>
                <a:t>步骤 </a:t>
              </a:r>
              <a:endPara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5357988" y="5283383"/>
              <a:ext cx="6383296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r>
                <a:rPr lang="zh-CN" altLang="en-US" sz="2000" b="1" dirty="0" smtClean="0">
                  <a:solidFill>
                    <a:srgbClr val="000000"/>
                  </a:solidFill>
                  <a:ea typeface="宋体" panose="02010600030101010101" pitchFamily="2" charset="-122"/>
                </a:rPr>
                <a:t>　</a:t>
              </a:r>
              <a:endParaRPr lang="en-US" altLang="zh-CN" sz="2000" b="1" dirty="0">
                <a:solidFill>
                  <a:srgbClr val="000000"/>
                </a:solidFill>
                <a:ea typeface="宋体" panose="02010600030101010101" pitchFamily="2" charset="-122"/>
              </a:endParaRPr>
            </a:p>
          </p:txBody>
        </p:sp>
        <p:grpSp>
          <p:nvGrpSpPr>
            <p:cNvPr id="46" name="Group 44"/>
            <p:cNvGrpSpPr>
              <a:grpSpLocks/>
            </p:cNvGrpSpPr>
            <p:nvPr/>
          </p:nvGrpSpPr>
          <p:grpSpPr bwMode="auto">
            <a:xfrm>
              <a:off x="4539692" y="5181981"/>
              <a:ext cx="759051" cy="686825"/>
              <a:chOff x="1836" y="2458"/>
              <a:chExt cx="1543" cy="1395"/>
            </a:xfrm>
          </p:grpSpPr>
          <p:sp>
            <p:nvSpPr>
              <p:cNvPr id="47" name="AutoShape 45"/>
              <p:cNvSpPr>
                <a:spLocks noChangeArrowheads="1"/>
              </p:cNvSpPr>
              <p:nvPr/>
            </p:nvSpPr>
            <p:spPr bwMode="gray">
              <a:xfrm>
                <a:off x="1843" y="2525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r>
                  <a:rPr lang="en-US" altLang="zh-CN" dirty="0" smtClean="0">
                    <a:ea typeface="宋体" pitchFamily="2" charset="-122"/>
                  </a:rPr>
                  <a:t>z</a:t>
                </a:r>
                <a:endParaRPr lang="zh-CN" altLang="en-US" dirty="0">
                  <a:ea typeface="宋体" pitchFamily="2" charset="-122"/>
                </a:endParaRPr>
              </a:p>
            </p:txBody>
          </p:sp>
          <p:sp>
            <p:nvSpPr>
              <p:cNvPr id="48" name="AutoShape 46"/>
              <p:cNvSpPr>
                <a:spLocks noChangeArrowheads="1"/>
              </p:cNvSpPr>
              <p:nvPr/>
            </p:nvSpPr>
            <p:spPr bwMode="gray">
              <a:xfrm>
                <a:off x="1836" y="2458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ea typeface="宋体" pitchFamily="2" charset="-122"/>
                </a:endParaRPr>
              </a:p>
            </p:txBody>
          </p:sp>
          <p:sp>
            <p:nvSpPr>
              <p:cNvPr id="53" name="AutoShape 47"/>
              <p:cNvSpPr>
                <a:spLocks noChangeArrowheads="1"/>
              </p:cNvSpPr>
              <p:nvPr/>
            </p:nvSpPr>
            <p:spPr bwMode="gray">
              <a:xfrm>
                <a:off x="1934" y="2583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altLang="zh-CN" sz="2400" b="1" dirty="0" smtClean="0">
                    <a:solidFill>
                      <a:schemeClr val="bg1"/>
                    </a:solidFill>
                    <a:latin typeface="Arial" pitchFamily="34" charset="0"/>
                    <a:ea typeface="宋体" pitchFamily="2" charset="-122"/>
                  </a:rPr>
                  <a:t>4</a:t>
                </a:r>
                <a:endParaRPr lang="en-US" altLang="zh-CN" sz="2400" b="1" dirty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endParaRPr>
              </a:p>
            </p:txBody>
          </p:sp>
        </p:grpSp>
        <p:sp>
          <p:nvSpPr>
            <p:cNvPr id="59" name="Line 25"/>
            <p:cNvSpPr>
              <a:spLocks noChangeShapeType="1"/>
            </p:cNvSpPr>
            <p:nvPr/>
          </p:nvSpPr>
          <p:spPr bwMode="auto">
            <a:xfrm>
              <a:off x="5278540" y="5750154"/>
              <a:ext cx="6096000" cy="0"/>
            </a:xfrm>
            <a:prstGeom prst="line">
              <a:avLst/>
            </a:prstGeom>
            <a:noFill/>
            <a:ln w="25400">
              <a:solidFill>
                <a:schemeClr val="tx2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4766949" y="4512958"/>
              <a:ext cx="35618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 smtClean="0">
                  <a:solidFill>
                    <a:schemeClr val="bg1"/>
                  </a:solidFill>
                  <a:latin typeface="Arial" pitchFamily="34" charset="0"/>
                  <a:ea typeface="宋体" pitchFamily="2" charset="-122"/>
                </a:rPr>
                <a:t>3</a:t>
              </a:r>
              <a:endParaRPr lang="en-US" altLang="zh-CN" sz="2400" b="1" dirty="0">
                <a:solidFill>
                  <a:schemeClr val="bg1"/>
                </a:solidFill>
                <a:latin typeface="Arial" pitchFamily="34" charset="0"/>
                <a:ea typeface="宋体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4833752" y="2703061"/>
              <a:ext cx="654514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kern="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　</a:t>
              </a:r>
              <a:endParaRPr lang="zh-CN" altLang="en-US" sz="2000" dirty="0"/>
            </a:p>
          </p:txBody>
        </p:sp>
      </p:grp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5093"/>
            <a:ext cx="4575760" cy="508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9229" y="2227881"/>
            <a:ext cx="3332529" cy="349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 Box 29"/>
          <p:cNvSpPr txBox="1">
            <a:spLocks noChangeArrowheads="1"/>
          </p:cNvSpPr>
          <p:nvPr/>
        </p:nvSpPr>
        <p:spPr bwMode="auto">
          <a:xfrm>
            <a:off x="5318998" y="6000237"/>
            <a:ext cx="6383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zh-CN" altLang="en-US" sz="20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　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349799" y="5307136"/>
            <a:ext cx="45720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“榆</a:t>
            </a:r>
            <a:r>
              <a:rPr lang="zh-CN" altLang="en-US" sz="2000" b="1" dirty="0" smtClean="0">
                <a:solidFill>
                  <a:srgbClr val="000000"/>
                </a:solidFill>
                <a:ea typeface="宋体" panose="02010600030101010101" pitchFamily="2" charset="-122"/>
              </a:rPr>
              <a:t>林市开放大学</a:t>
            </a:r>
            <a:r>
              <a:rPr lang="zh-CN" altLang="en-US" sz="2000" b="1" dirty="0">
                <a:solidFill>
                  <a:srgbClr val="000000"/>
                </a:solidFill>
                <a:ea typeface="宋体" panose="02010600030101010101" pitchFamily="2" charset="-122"/>
              </a:rPr>
              <a:t>”网站查看助学资料</a:t>
            </a:r>
            <a:endParaRPr lang="en-US" altLang="zh-CN" sz="2000" b="1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487352" y="2769422"/>
            <a:ext cx="41264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b="1" dirty="0">
                <a:solidFill>
                  <a:srgbClr val="000000"/>
                </a:solidFill>
                <a:latin typeface="Arial" charset="0"/>
                <a:ea typeface="宋体" panose="02010600030101010101" pitchFamily="2" charset="-122"/>
              </a:rPr>
              <a:t>学生使用“布卡互动”上课的方法 </a:t>
            </a:r>
          </a:p>
        </p:txBody>
      </p:sp>
    </p:spTree>
    <p:extLst>
      <p:ext uri="{BB962C8B-B14F-4D97-AF65-F5344CB8AC3E}">
        <p14:creationId xmlns:p14="http://schemas.microsoft.com/office/powerpoint/2010/main" val="260182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243" y="865430"/>
            <a:ext cx="10170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　　第二步：在“导学助学”栏目里，点击“查看更多”按钮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42" y="1646859"/>
            <a:ext cx="10153650" cy="475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897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8243" y="865430"/>
            <a:ext cx="1017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第三步：在“信息搜索”框中，</a:t>
            </a:r>
            <a:r>
              <a:rPr lang="zh-CN" altLang="en-US" sz="2000" b="1" dirty="0"/>
              <a:t>输入课程名称或者课程</a:t>
            </a:r>
            <a:r>
              <a:rPr lang="en-US" altLang="zh-CN" sz="2000" b="1" dirty="0"/>
              <a:t>ID</a:t>
            </a:r>
            <a:r>
              <a:rPr lang="zh-CN" altLang="en-US" sz="2000" b="1" dirty="0"/>
              <a:t>号（通过专业规则查看），搜索所需课程资源，一般包括导学方案和形考</a:t>
            </a:r>
            <a:r>
              <a:rPr lang="zh-CN" altLang="en-US" sz="2000" b="1" dirty="0" smtClean="0"/>
              <a:t>辅导。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457" y="1682198"/>
            <a:ext cx="10334437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0685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" y="-1854"/>
            <a:ext cx="12191999" cy="6860986"/>
            <a:chOff x="-283977" y="779393"/>
            <a:chExt cx="10108415" cy="6943838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575347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4494608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327047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2046335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3977" y="779393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81588" y="6446881"/>
              <a:ext cx="10106026" cy="1276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6" name="组合 75"/>
          <p:cNvGrpSpPr/>
          <p:nvPr/>
        </p:nvGrpSpPr>
        <p:grpSpPr>
          <a:xfrm>
            <a:off x="192000" y="284290"/>
            <a:ext cx="12000000" cy="6482442"/>
            <a:chOff x="410612" y="502853"/>
            <a:chExt cx="8265845" cy="5950484"/>
          </a:xfrm>
        </p:grpSpPr>
        <p:sp>
          <p:nvSpPr>
            <p:cNvPr id="77" name="圆角矩形 76"/>
            <p:cNvSpPr/>
            <p:nvPr/>
          </p:nvSpPr>
          <p:spPr>
            <a:xfrm>
              <a:off x="467545" y="538783"/>
              <a:ext cx="8208912" cy="5914554"/>
            </a:xfrm>
            <a:prstGeom prst="roundRect">
              <a:avLst>
                <a:gd name="adj" fmla="val 5214"/>
              </a:avLst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圆角矩形 77"/>
            <p:cNvSpPr/>
            <p:nvPr/>
          </p:nvSpPr>
          <p:spPr>
            <a:xfrm>
              <a:off x="410612" y="502853"/>
              <a:ext cx="8208912" cy="5914554"/>
            </a:xfrm>
            <a:prstGeom prst="roundRect">
              <a:avLst>
                <a:gd name="adj" fmla="val 5214"/>
              </a:avLst>
            </a:prstGeom>
            <a:pattFill prst="ltUpDiag">
              <a:fgClr>
                <a:srgbClr val="F4F4F4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</p:grpSp>
      <p:cxnSp>
        <p:nvCxnSpPr>
          <p:cNvPr id="792" name="直接连接符 791"/>
          <p:cNvCxnSpPr/>
          <p:nvPr/>
        </p:nvCxnSpPr>
        <p:spPr>
          <a:xfrm>
            <a:off x="239349" y="5510919"/>
            <a:ext cx="11499768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3" name="TextBox 792"/>
          <p:cNvSpPr txBox="1"/>
          <p:nvPr/>
        </p:nvSpPr>
        <p:spPr>
          <a:xfrm>
            <a:off x="8400256" y="573906"/>
            <a:ext cx="33618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zh-CN" altLang="en-US" sz="1400" dirty="0" smtClean="0">
                <a:solidFill>
                  <a:prstClr val="black">
                    <a:lumMod val="65000"/>
                    <a:lumOff val="3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榆林广播电视大学</a:t>
            </a:r>
            <a:endParaRPr lang="zh-CN" altLang="en-US" sz="1400" dirty="0">
              <a:solidFill>
                <a:prstClr val="black">
                  <a:lumMod val="65000"/>
                  <a:lumOff val="3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80467" y="-921367"/>
            <a:ext cx="8064500" cy="6254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矩形 29"/>
          <p:cNvSpPr/>
          <p:nvPr/>
        </p:nvSpPr>
        <p:spPr>
          <a:xfrm>
            <a:off x="4288196" y="2831217"/>
            <a:ext cx="7053942" cy="19846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convex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微软雅黑" panose="020B0503020204020204" pitchFamily="34" charset="-122"/>
              </a:rPr>
              <a:t>祝同学们学习愉快！</a:t>
            </a:r>
            <a:endParaRPr lang="zh-CN" altLang="en-US" sz="5400" b="1" dirty="0">
              <a:ln w="11430"/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6276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398" y="475264"/>
            <a:ext cx="10406421" cy="1247381"/>
            <a:chOff x="692431" y="995834"/>
            <a:chExt cx="4192660" cy="1247381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51433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468846" y="1306663"/>
              <a:ext cx="275869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一、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学生</a:t>
              </a:r>
              <a:r>
                <a:rPr lang="zh-CN" altLang="en-US" sz="2400" b="1" dirty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使用“布卡互动”上课的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方法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anose="02010600030101010101" pitchFamily="2" charset="-122"/>
                </a:rPr>
                <a:t> 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06776" y="1881486"/>
            <a:ext cx="10214043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　　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全省电大系统统一使用“布卡在线教育服务平台”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  <a:sym typeface="+mn-ea"/>
              </a:rPr>
              <a:t>实施直播课教学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。“</a:t>
            </a:r>
            <a:r>
              <a:rPr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布卡互动</a:t>
            </a:r>
            <a:r>
              <a:rPr lang="en-US" altLang="zh-CN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app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” 是</a:t>
            </a:r>
            <a:r>
              <a:rPr lang="zh-CN" altLang="en-US" b="1" dirty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一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款功能强大的直播软件。该平台安装操作方便、画面清晰不卡顿，交互功能强，在手机、</a:t>
            </a:r>
            <a:r>
              <a:rPr lang="en-US" altLang="zh-CN" b="1" dirty="0" err="1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ipad</a:t>
            </a:r>
            <a:r>
              <a:rPr lang="zh-CN" altLang="en-US" b="1" dirty="0" smtClean="0">
                <a:solidFill>
                  <a:srgbClr val="C00000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和电脑上都可以收看和回看。每个课堂不限制进入的学生人数，每个学生都能完整看到课堂里的场景。不懂的问题可以随时问。</a:t>
            </a:r>
            <a:endParaRPr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7168" y="3318049"/>
            <a:ext cx="4808925" cy="3388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云形标注 16"/>
          <p:cNvSpPr/>
          <p:nvPr/>
        </p:nvSpPr>
        <p:spPr>
          <a:xfrm>
            <a:off x="7607471" y="3198546"/>
            <a:ext cx="2843808" cy="2462951"/>
          </a:xfrm>
          <a:prstGeom prst="cloudCallout">
            <a:avLst>
              <a:gd name="adj1" fmla="val -81568"/>
              <a:gd name="adj2" fmla="val 49349"/>
            </a:avLst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  <a:latin typeface="华文新魏" panose="02010800040101010101" pitchFamily="2" charset="-122"/>
                <a:ea typeface="华文新魏" panose="02010800040101010101" pitchFamily="2" charset="-122"/>
              </a:rPr>
              <a:t>大家只需手握一部手机，在上下班途中，旅游休假中，无论何时何地，上课变得无限“制”由。</a:t>
            </a:r>
            <a:endParaRPr lang="zh-CN" altLang="en-US" dirty="0">
              <a:solidFill>
                <a:schemeClr val="tx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流程图: 延期 3"/>
          <p:cNvSpPr/>
          <p:nvPr/>
        </p:nvSpPr>
        <p:spPr>
          <a:xfrm>
            <a:off x="402157" y="345067"/>
            <a:ext cx="1612173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8859" y="681081"/>
            <a:ext cx="101708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第一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步：下载。在手机、平板或者是电脑上下载“布卡互动”客户端。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  <a:hlinkClick r:id="rId3"/>
              </a:rPr>
              <a:t>www.buka.tv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或者手机应用宝中输入“布卡互动”。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Straight Connector 10"/>
          <p:cNvSpPr/>
          <p:nvPr/>
        </p:nvSpPr>
        <p:spPr>
          <a:xfrm>
            <a:off x="927841" y="15733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670" y="1609725"/>
            <a:ext cx="10328224" cy="4738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68485" y="774716"/>
            <a:ext cx="107004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第二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步：安装。下载完成后进行安装，安装完成后手机页面上就会出现“布卡互动”的快捷方式，双击打开，选择“立即注册”。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697" y="1605064"/>
            <a:ext cx="5206526" cy="48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485" y="1605064"/>
            <a:ext cx="4873103" cy="48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流程图: 延期 8"/>
          <p:cNvSpPr/>
          <p:nvPr/>
        </p:nvSpPr>
        <p:spPr>
          <a:xfrm>
            <a:off x="13037" y="345067"/>
            <a:ext cx="1669989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Straight Connector 10"/>
          <p:cNvSpPr/>
          <p:nvPr/>
        </p:nvSpPr>
        <p:spPr>
          <a:xfrm>
            <a:off x="651753" y="1456580"/>
            <a:ext cx="10710141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3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0" y="260765"/>
            <a:ext cx="1615715" cy="432048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7299" y="579461"/>
            <a:ext cx="9792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第三</a:t>
            </a:r>
            <a:r>
              <a:rPr lang="zh-CN" altLang="en-US" sz="2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步：注册登录。在注册页面中，输入手机号进行注册，注册完成后，输入手机号和密码进行登录。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510" y="1516107"/>
            <a:ext cx="4240643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927" y="1516106"/>
            <a:ext cx="3961440" cy="4852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Straight Connector 10"/>
          <p:cNvSpPr/>
          <p:nvPr/>
        </p:nvSpPr>
        <p:spPr>
          <a:xfrm>
            <a:off x="1054305" y="128147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-1" y="358496"/>
            <a:ext cx="1809345" cy="380805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133" y="557871"/>
            <a:ext cx="102066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第四步：进入课堂。在布卡的主界面中，我们可以看到有“课程ＩＤ或主页名称”搜索框，</a:t>
            </a:r>
            <a:r>
              <a:rPr lang="zh-TW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在搜索框中输入课堂</a:t>
            </a:r>
            <a:r>
              <a:rPr lang="en-US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ID</a:t>
            </a:r>
            <a:r>
              <a:rPr lang="zh-TW" altLang="zh-CN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，点击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“</a:t>
            </a:r>
            <a:r>
              <a:rPr lang="zh-CN" altLang="en-US" sz="2000" b="1" dirty="0">
                <a:latin typeface="黑体" panose="02010609060101010101" pitchFamily="49" charset="-122"/>
                <a:ea typeface="黑体" panose="02010609060101010101" pitchFamily="49" charset="-122"/>
              </a:rPr>
              <a:t>搜索</a:t>
            </a:r>
            <a:r>
              <a:rPr lang="en-US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”</a:t>
            </a:r>
            <a:r>
              <a:rPr lang="zh-TW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按钮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进</a:t>
            </a:r>
            <a:r>
              <a:rPr lang="zh-TW" altLang="zh-CN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入课</a:t>
            </a:r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程教室，收看直播。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13" y="1604942"/>
            <a:ext cx="4872949" cy="4368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云形标注 7"/>
          <p:cNvSpPr/>
          <p:nvPr/>
        </p:nvSpPr>
        <p:spPr>
          <a:xfrm>
            <a:off x="6546850" y="1604645"/>
            <a:ext cx="4872355" cy="4107180"/>
          </a:xfrm>
          <a:prstGeom prst="cloudCallou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 smtClean="0"/>
              <a:t>　</a:t>
            </a:r>
            <a:r>
              <a:rPr lang="zh-CN" altLang="en-US" sz="1600" dirty="0" smtClean="0"/>
              <a:t>注意</a:t>
            </a:r>
            <a:r>
              <a:rPr lang="zh-CN" altLang="en-US" sz="1600" dirty="0"/>
              <a:t>：每门课程</a:t>
            </a:r>
            <a:r>
              <a:rPr lang="zh-CN" altLang="en-US" sz="1600" dirty="0" smtClean="0"/>
              <a:t>的ＩＤ</a:t>
            </a:r>
            <a:r>
              <a:rPr lang="zh-CN" altLang="en-US" sz="1600" dirty="0"/>
              <a:t>号是不一样的，根据老师给你的课程ＩＤ号来进行上课</a:t>
            </a:r>
            <a:r>
              <a:rPr lang="zh-CN" altLang="en-US" sz="1600" dirty="0" smtClean="0"/>
              <a:t>。</a:t>
            </a:r>
          </a:p>
          <a:p>
            <a:r>
              <a:rPr lang="zh-CN" altLang="en-US" sz="1600" dirty="0" smtClean="0"/>
              <a:t>  例如《心理学》的课程ＩＤ是23CUCS，我们在课程ＩＤ搜索框中输入“</a:t>
            </a:r>
            <a:r>
              <a:rPr lang="zh-CN" altLang="en-US" sz="1600" dirty="0" smtClean="0">
                <a:sym typeface="+mn-ea"/>
              </a:rPr>
              <a:t>23CUCS</a:t>
            </a:r>
            <a:r>
              <a:rPr lang="zh-CN" altLang="en-US" sz="1600" dirty="0" smtClean="0"/>
              <a:t>”</a:t>
            </a:r>
            <a:r>
              <a:rPr lang="en-US" altLang="zh-CN" sz="1600" dirty="0" smtClean="0"/>
              <a:t> </a:t>
            </a:r>
            <a:r>
              <a:rPr lang="zh-CN" altLang="en-US" sz="1600" dirty="0" smtClean="0"/>
              <a:t>，点“搜索”就可以进入《心理学》课堂了。</a:t>
            </a:r>
            <a:endParaRPr lang="zh-CN" altLang="en-US" sz="1600" dirty="0"/>
          </a:p>
          <a:p>
            <a:endParaRPr lang="zh-CN" altLang="en-US" sz="1600" dirty="0"/>
          </a:p>
        </p:txBody>
      </p:sp>
      <p:sp>
        <p:nvSpPr>
          <p:cNvPr id="10" name="Straight Connector 10"/>
          <p:cNvSpPr/>
          <p:nvPr/>
        </p:nvSpPr>
        <p:spPr>
          <a:xfrm>
            <a:off x="1073761" y="1369028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延期 3"/>
          <p:cNvSpPr/>
          <p:nvPr/>
        </p:nvSpPr>
        <p:spPr>
          <a:xfrm>
            <a:off x="-1" y="358496"/>
            <a:ext cx="1809345" cy="380805"/>
          </a:xfrm>
          <a:prstGeom prst="flowChartDelay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tx1"/>
                </a:solidFill>
              </a:rPr>
              <a:t>操作步骤：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7133" y="557871"/>
            <a:ext cx="102066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第五步：打开共享盘，可以回看直播的教学视频。</a:t>
            </a:r>
            <a:endParaRPr lang="zh-CN" altLang="en-US" sz="20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Straight Connector 10"/>
          <p:cNvSpPr/>
          <p:nvPr/>
        </p:nvSpPr>
        <p:spPr>
          <a:xfrm>
            <a:off x="927841" y="1086916"/>
            <a:ext cx="1043405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0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24" y="1304722"/>
            <a:ext cx="10398868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14398" y="475264"/>
            <a:ext cx="10406421" cy="1444898"/>
            <a:chOff x="692431" y="995834"/>
            <a:chExt cx="4192660" cy="1444898"/>
          </a:xfrm>
        </p:grpSpPr>
        <p:grpSp>
          <p:nvGrpSpPr>
            <p:cNvPr id="5" name="组合 4"/>
            <p:cNvGrpSpPr/>
            <p:nvPr/>
          </p:nvGrpSpPr>
          <p:grpSpPr>
            <a:xfrm>
              <a:off x="692431" y="995834"/>
              <a:ext cx="4192660" cy="1247381"/>
              <a:chOff x="2894679" y="5426262"/>
              <a:chExt cx="3541789" cy="1053737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2894679" y="5426262"/>
                <a:ext cx="3541789" cy="1053737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D5D5D5"/>
                  </a:gs>
                  <a:gs pos="100000">
                    <a:srgbClr val="FBFBFB"/>
                  </a:gs>
                </a:gsLst>
                <a:lin ang="5400000" scaled="1"/>
                <a:tileRect/>
              </a:gradFill>
              <a:ln w="19050">
                <a:gradFill>
                  <a:gsLst>
                    <a:gs pos="0">
                      <a:schemeClr val="bg1"/>
                    </a:gs>
                    <a:gs pos="100000">
                      <a:srgbClr val="CBCBCB"/>
                    </a:gs>
                  </a:gsLst>
                  <a:lin ang="5400000" scaled="0"/>
                </a:gradFill>
              </a:ln>
              <a:effectLst>
                <a:outerShdw blurRad="127000" dist="63500" dir="5400000" algn="t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矩形 7"/>
              <p:cNvSpPr/>
              <p:nvPr/>
            </p:nvSpPr>
            <p:spPr>
              <a:xfrm>
                <a:off x="3505318" y="5578088"/>
                <a:ext cx="2626185" cy="750086"/>
              </a:xfrm>
              <a:prstGeom prst="rect">
                <a:avLst/>
              </a:prstGeom>
              <a:gradFill>
                <a:gsLst>
                  <a:gs pos="0">
                    <a:srgbClr val="05508F"/>
                  </a:gs>
                  <a:gs pos="98000">
                    <a:srgbClr val="06A4E5"/>
                  </a:gs>
                </a:gsLst>
                <a:lin ang="3600000" scaled="0"/>
              </a:gradFill>
              <a:ln w="12700">
                <a:noFill/>
              </a:ln>
              <a:effectLst>
                <a:innerShdw blurRad="88900" dist="25400" dir="162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grpSp>
            <p:nvGrpSpPr>
              <p:cNvPr id="9" name="组合 8"/>
              <p:cNvGrpSpPr/>
              <p:nvPr/>
            </p:nvGrpSpPr>
            <p:grpSpPr>
              <a:xfrm>
                <a:off x="3148174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3" name="椭圆 12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4" name="六边形 13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  <p:grpSp>
            <p:nvGrpSpPr>
              <p:cNvPr id="10" name="组合 9"/>
              <p:cNvGrpSpPr/>
              <p:nvPr/>
            </p:nvGrpSpPr>
            <p:grpSpPr>
              <a:xfrm>
                <a:off x="6192457" y="5875198"/>
                <a:ext cx="155864" cy="155863"/>
                <a:chOff x="4559531" y="2227811"/>
                <a:chExt cx="207818" cy="207818"/>
              </a:xfrm>
            </p:grpSpPr>
            <p:sp>
              <p:nvSpPr>
                <p:cNvPr id="11" name="椭圆 10"/>
                <p:cNvSpPr/>
                <p:nvPr/>
              </p:nvSpPr>
              <p:spPr>
                <a:xfrm>
                  <a:off x="4559531" y="2227811"/>
                  <a:ext cx="207818" cy="207818"/>
                </a:xfrm>
                <a:prstGeom prst="ellipse">
                  <a:avLst/>
                </a:prstGeom>
                <a:gradFill>
                  <a:gsLst>
                    <a:gs pos="0">
                      <a:schemeClr val="bg1"/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2700000" scaled="1"/>
                </a:gradFill>
                <a:ln>
                  <a:noFill/>
                </a:ln>
                <a:effectLst>
                  <a:outerShdw blurRad="139700" dist="63500" dir="2700000" algn="tl" rotWithShape="0">
                    <a:prstClr val="black">
                      <a:alpha val="29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12" name="六边形 11"/>
                <p:cNvSpPr/>
                <p:nvPr/>
              </p:nvSpPr>
              <p:spPr>
                <a:xfrm>
                  <a:off x="4605890" y="2272872"/>
                  <a:ext cx="115099" cy="117695"/>
                </a:xfrm>
                <a:prstGeom prst="hexagon">
                  <a:avLst/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ffectLst>
                  <a:innerShdw blurRad="50800" dist="25400" dir="135000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  <p:sp>
          <p:nvSpPr>
            <p:cNvPr id="6" name="文本框 79"/>
            <p:cNvSpPr txBox="1"/>
            <p:nvPr/>
          </p:nvSpPr>
          <p:spPr>
            <a:xfrm>
              <a:off x="1415456" y="1240403"/>
              <a:ext cx="30197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b="1" dirty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　二</a:t>
              </a:r>
              <a:r>
                <a:rPr lang="zh-CN" altLang="en-US" sz="2400" b="1" dirty="0" smtClean="0"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、</a:t>
              </a:r>
              <a:r>
                <a:rPr lang="en-US" altLang="zh-CN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《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国家开放大学学习指南</a:t>
              </a:r>
              <a:r>
                <a:rPr lang="en-US" altLang="zh-CN" sz="2400" b="1" dirty="0">
                  <a:solidFill>
                    <a:schemeClr val="bg1"/>
                  </a:solidFill>
                  <a:ea typeface="宋体" panose="02010600030101010101" pitchFamily="2" charset="-122"/>
                </a:rPr>
                <a:t>》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itchFamily="2" charset="-122"/>
                </a:rPr>
                <a:t>课程考核要求</a:t>
              </a:r>
              <a:r>
                <a:rPr lang="zh-CN" altLang="en-US" sz="2400" b="1" dirty="0" smtClean="0">
                  <a:solidFill>
                    <a:schemeClr val="bg1"/>
                  </a:solidFill>
                  <a:ea typeface="宋体" pitchFamily="2" charset="-122"/>
                </a:rPr>
                <a:t>及</a:t>
              </a:r>
              <a:endParaRPr lang="en-US" altLang="zh-CN" sz="2400" b="1" dirty="0" smtClean="0">
                <a:solidFill>
                  <a:schemeClr val="bg1"/>
                </a:solidFill>
                <a:ea typeface="宋体" pitchFamily="2" charset="-122"/>
              </a:endParaRPr>
            </a:p>
            <a:p>
              <a:pPr algn="ctr"/>
              <a:r>
                <a:rPr lang="zh-CN" altLang="en-US" sz="2400" b="1" dirty="0" smtClean="0">
                  <a:solidFill>
                    <a:schemeClr val="bg1"/>
                  </a:solidFill>
                  <a:ea typeface="宋体" pitchFamily="2" charset="-122"/>
                </a:rPr>
                <a:t>完成</a:t>
              </a:r>
              <a:r>
                <a:rPr lang="zh-CN" altLang="en-US" sz="2400" b="1" dirty="0">
                  <a:solidFill>
                    <a:schemeClr val="bg1"/>
                  </a:solidFill>
                  <a:ea typeface="宋体" pitchFamily="2" charset="-122"/>
                </a:rPr>
                <a:t>形成性考核操作步骤 </a:t>
              </a:r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  <a:p>
              <a:pPr algn="ctr"/>
              <a:endParaRPr lang="en-US" altLang="zh-CN" sz="2400" b="1" dirty="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106776" y="1881486"/>
            <a:ext cx="1021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rgbClr val="C00000"/>
                </a:solidFill>
              </a:rPr>
              <a:t>　　</a:t>
            </a:r>
            <a:endParaRPr lang="zh-CN" altLang="en-US" b="1" dirty="0">
              <a:solidFill>
                <a:srgbClr val="C00000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76605" y="2780657"/>
            <a:ext cx="79335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《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国家开放大学学习指南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》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是开放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教育本、专科所有专业第一学期开设、起到基础导学作用的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学分必修课。</a:t>
            </a:r>
            <a:endParaRPr lang="en-US" altLang="zh-CN" sz="20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768626" y="2622484"/>
            <a:ext cx="1348543" cy="135447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b="1" dirty="0" smtClean="0"/>
              <a:t>考核</a:t>
            </a:r>
            <a:endParaRPr lang="en-US" altLang="zh-CN" sz="2400" b="1" dirty="0" smtClean="0"/>
          </a:p>
          <a:p>
            <a:r>
              <a:rPr lang="zh-CN" altLang="en-US" sz="2400" b="1" dirty="0" smtClean="0"/>
              <a:t>对象</a:t>
            </a:r>
            <a:endParaRPr lang="zh-CN" altLang="en-US" sz="2400" b="1" dirty="0"/>
          </a:p>
        </p:txBody>
      </p:sp>
      <p:sp>
        <p:nvSpPr>
          <p:cNvPr id="20" name="Freeform 164"/>
          <p:cNvSpPr>
            <a:spLocks noEditPoints="1"/>
          </p:cNvSpPr>
          <p:nvPr/>
        </p:nvSpPr>
        <p:spPr bwMode="auto">
          <a:xfrm>
            <a:off x="10408672" y="3339476"/>
            <a:ext cx="328976" cy="301759"/>
          </a:xfrm>
          <a:custGeom>
            <a:avLst/>
            <a:gdLst>
              <a:gd name="T0" fmla="*/ 126 w 140"/>
              <a:gd name="T1" fmla="*/ 71 h 128"/>
              <a:gd name="T2" fmla="*/ 92 w 140"/>
              <a:gd name="T3" fmla="*/ 24 h 128"/>
              <a:gd name="T4" fmla="*/ 72 w 140"/>
              <a:gd name="T5" fmla="*/ 25 h 128"/>
              <a:gd name="T6" fmla="*/ 71 w 140"/>
              <a:gd name="T7" fmla="*/ 20 h 128"/>
              <a:gd name="T8" fmla="*/ 72 w 140"/>
              <a:gd name="T9" fmla="*/ 21 h 128"/>
              <a:gd name="T10" fmla="*/ 92 w 140"/>
              <a:gd name="T11" fmla="*/ 20 h 128"/>
              <a:gd name="T12" fmla="*/ 92 w 140"/>
              <a:gd name="T13" fmla="*/ 16 h 128"/>
              <a:gd name="T14" fmla="*/ 79 w 140"/>
              <a:gd name="T15" fmla="*/ 15 h 128"/>
              <a:gd name="T16" fmla="*/ 71 w 140"/>
              <a:gd name="T17" fmla="*/ 16 h 128"/>
              <a:gd name="T18" fmla="*/ 69 w 140"/>
              <a:gd name="T19" fmla="*/ 19 h 128"/>
              <a:gd name="T20" fmla="*/ 68 w 140"/>
              <a:gd name="T21" fmla="*/ 15 h 128"/>
              <a:gd name="T22" fmla="*/ 49 w 140"/>
              <a:gd name="T23" fmla="*/ 15 h 128"/>
              <a:gd name="T24" fmla="*/ 48 w 140"/>
              <a:gd name="T25" fmla="*/ 17 h 128"/>
              <a:gd name="T26" fmla="*/ 49 w 140"/>
              <a:gd name="T27" fmla="*/ 21 h 128"/>
              <a:gd name="T28" fmla="*/ 69 w 140"/>
              <a:gd name="T29" fmla="*/ 20 h 128"/>
              <a:gd name="T30" fmla="*/ 69 w 140"/>
              <a:gd name="T31" fmla="*/ 24 h 128"/>
              <a:gd name="T32" fmla="*/ 49 w 140"/>
              <a:gd name="T33" fmla="*/ 25 h 128"/>
              <a:gd name="T34" fmla="*/ 48 w 140"/>
              <a:gd name="T35" fmla="*/ 21 h 128"/>
              <a:gd name="T36" fmla="*/ 25 w 140"/>
              <a:gd name="T37" fmla="*/ 21 h 128"/>
              <a:gd name="T38" fmla="*/ 9 w 140"/>
              <a:gd name="T39" fmla="*/ 57 h 128"/>
              <a:gd name="T40" fmla="*/ 0 w 140"/>
              <a:gd name="T41" fmla="*/ 61 h 128"/>
              <a:gd name="T42" fmla="*/ 6 w 140"/>
              <a:gd name="T43" fmla="*/ 85 h 128"/>
              <a:gd name="T44" fmla="*/ 29 w 140"/>
              <a:gd name="T45" fmla="*/ 113 h 128"/>
              <a:gd name="T46" fmla="*/ 37 w 140"/>
              <a:gd name="T47" fmla="*/ 128 h 128"/>
              <a:gd name="T48" fmla="*/ 66 w 140"/>
              <a:gd name="T49" fmla="*/ 125 h 128"/>
              <a:gd name="T50" fmla="*/ 96 w 140"/>
              <a:gd name="T51" fmla="*/ 128 h 128"/>
              <a:gd name="T52" fmla="*/ 104 w 140"/>
              <a:gd name="T53" fmla="*/ 113 h 128"/>
              <a:gd name="T54" fmla="*/ 140 w 140"/>
              <a:gd name="T55" fmla="*/ 77 h 128"/>
              <a:gd name="T56" fmla="*/ 29 w 140"/>
              <a:gd name="T57" fmla="*/ 62 h 128"/>
              <a:gd name="T58" fmla="*/ 29 w 140"/>
              <a:gd name="T59" fmla="*/ 50 h 128"/>
              <a:gd name="T60" fmla="*/ 29 w 140"/>
              <a:gd name="T61" fmla="*/ 62 h 128"/>
              <a:gd name="T62" fmla="*/ 48 w 140"/>
              <a:gd name="T63" fmla="*/ 9 h 128"/>
              <a:gd name="T64" fmla="*/ 68 w 140"/>
              <a:gd name="T65" fmla="*/ 8 h 128"/>
              <a:gd name="T66" fmla="*/ 69 w 140"/>
              <a:gd name="T67" fmla="*/ 12 h 128"/>
              <a:gd name="T68" fmla="*/ 49 w 140"/>
              <a:gd name="T69" fmla="*/ 13 h 128"/>
              <a:gd name="T70" fmla="*/ 48 w 140"/>
              <a:gd name="T71" fmla="*/ 5 h 128"/>
              <a:gd name="T72" fmla="*/ 49 w 140"/>
              <a:gd name="T73" fmla="*/ 0 h 128"/>
              <a:gd name="T74" fmla="*/ 69 w 140"/>
              <a:gd name="T75" fmla="*/ 1 h 128"/>
              <a:gd name="T76" fmla="*/ 68 w 140"/>
              <a:gd name="T77" fmla="*/ 6 h 128"/>
              <a:gd name="T78" fmla="*/ 48 w 140"/>
              <a:gd name="T79" fmla="*/ 5 h 128"/>
              <a:gd name="T80" fmla="*/ 71 w 140"/>
              <a:gd name="T81" fmla="*/ 9 h 128"/>
              <a:gd name="T82" fmla="*/ 91 w 140"/>
              <a:gd name="T83" fmla="*/ 8 h 128"/>
              <a:gd name="T84" fmla="*/ 92 w 140"/>
              <a:gd name="T85" fmla="*/ 12 h 128"/>
              <a:gd name="T86" fmla="*/ 72 w 140"/>
              <a:gd name="T87" fmla="*/ 13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40" h="128">
                <a:moveTo>
                  <a:pt x="125" y="82"/>
                </a:moveTo>
                <a:cubicBezTo>
                  <a:pt x="125" y="79"/>
                  <a:pt x="126" y="75"/>
                  <a:pt x="126" y="71"/>
                </a:cubicBezTo>
                <a:cubicBezTo>
                  <a:pt x="126" y="50"/>
                  <a:pt x="112" y="32"/>
                  <a:pt x="92" y="23"/>
                </a:cubicBezTo>
                <a:cubicBezTo>
                  <a:pt x="92" y="24"/>
                  <a:pt x="92" y="24"/>
                  <a:pt x="92" y="24"/>
                </a:cubicBezTo>
                <a:cubicBezTo>
                  <a:pt x="92" y="24"/>
                  <a:pt x="92" y="25"/>
                  <a:pt x="91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1" y="25"/>
                  <a:pt x="71" y="24"/>
                  <a:pt x="71" y="24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0"/>
                  <a:pt x="71" y="20"/>
                  <a:pt x="71" y="20"/>
                </a:cubicBezTo>
                <a:cubicBezTo>
                  <a:pt x="71" y="20"/>
                  <a:pt x="71" y="21"/>
                  <a:pt x="72" y="21"/>
                </a:cubicBezTo>
                <a:cubicBezTo>
                  <a:pt x="91" y="21"/>
                  <a:pt x="91" y="21"/>
                  <a:pt x="91" y="21"/>
                </a:cubicBezTo>
                <a:cubicBezTo>
                  <a:pt x="92" y="21"/>
                  <a:pt x="92" y="20"/>
                  <a:pt x="92" y="20"/>
                </a:cubicBezTo>
                <a:cubicBezTo>
                  <a:pt x="92" y="19"/>
                  <a:pt x="92" y="19"/>
                  <a:pt x="92" y="19"/>
                </a:cubicBezTo>
                <a:cubicBezTo>
                  <a:pt x="92" y="16"/>
                  <a:pt x="92" y="16"/>
                  <a:pt x="92" y="16"/>
                </a:cubicBezTo>
                <a:cubicBezTo>
                  <a:pt x="92" y="16"/>
                  <a:pt x="92" y="15"/>
                  <a:pt x="91" y="15"/>
                </a:cubicBezTo>
                <a:cubicBezTo>
                  <a:pt x="79" y="15"/>
                  <a:pt x="79" y="15"/>
                  <a:pt x="79" y="15"/>
                </a:cubicBezTo>
                <a:cubicBezTo>
                  <a:pt x="72" y="15"/>
                  <a:pt x="72" y="15"/>
                  <a:pt x="72" y="15"/>
                </a:cubicBezTo>
                <a:cubicBezTo>
                  <a:pt x="71" y="15"/>
                  <a:pt x="71" y="16"/>
                  <a:pt x="71" y="16"/>
                </a:cubicBezTo>
                <a:cubicBezTo>
                  <a:pt x="71" y="19"/>
                  <a:pt x="71" y="19"/>
                  <a:pt x="71" y="19"/>
                </a:cubicBezTo>
                <a:cubicBezTo>
                  <a:pt x="69" y="19"/>
                  <a:pt x="69" y="19"/>
                  <a:pt x="69" y="19"/>
                </a:cubicBezTo>
                <a:cubicBezTo>
                  <a:pt x="69" y="16"/>
                  <a:pt x="69" y="16"/>
                  <a:pt x="69" y="16"/>
                </a:cubicBezTo>
                <a:cubicBezTo>
                  <a:pt x="69" y="16"/>
                  <a:pt x="69" y="15"/>
                  <a:pt x="68" y="15"/>
                </a:cubicBezTo>
                <a:cubicBezTo>
                  <a:pt x="54" y="15"/>
                  <a:pt x="54" y="15"/>
                  <a:pt x="54" y="15"/>
                </a:cubicBezTo>
                <a:cubicBezTo>
                  <a:pt x="49" y="15"/>
                  <a:pt x="49" y="15"/>
                  <a:pt x="49" y="15"/>
                </a:cubicBezTo>
                <a:cubicBezTo>
                  <a:pt x="48" y="15"/>
                  <a:pt x="48" y="16"/>
                  <a:pt x="48" y="16"/>
                </a:cubicBezTo>
                <a:cubicBezTo>
                  <a:pt x="48" y="17"/>
                  <a:pt x="48" y="17"/>
                  <a:pt x="48" y="17"/>
                </a:cubicBezTo>
                <a:cubicBezTo>
                  <a:pt x="48" y="20"/>
                  <a:pt x="48" y="20"/>
                  <a:pt x="48" y="20"/>
                </a:cubicBezTo>
                <a:cubicBezTo>
                  <a:pt x="48" y="20"/>
                  <a:pt x="48" y="21"/>
                  <a:pt x="49" y="21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1"/>
                  <a:pt x="69" y="20"/>
                  <a:pt x="69" y="20"/>
                </a:cubicBezTo>
                <a:cubicBezTo>
                  <a:pt x="69" y="20"/>
                  <a:pt x="69" y="20"/>
                  <a:pt x="69" y="20"/>
                </a:cubicBezTo>
                <a:cubicBezTo>
                  <a:pt x="69" y="24"/>
                  <a:pt x="69" y="24"/>
                  <a:pt x="69" y="24"/>
                </a:cubicBezTo>
                <a:cubicBezTo>
                  <a:pt x="69" y="24"/>
                  <a:pt x="69" y="25"/>
                  <a:pt x="68" y="25"/>
                </a:cubicBezTo>
                <a:cubicBezTo>
                  <a:pt x="49" y="25"/>
                  <a:pt x="49" y="25"/>
                  <a:pt x="49" y="25"/>
                </a:cubicBezTo>
                <a:cubicBezTo>
                  <a:pt x="48" y="25"/>
                  <a:pt x="48" y="24"/>
                  <a:pt x="48" y="24"/>
                </a:cubicBezTo>
                <a:cubicBezTo>
                  <a:pt x="48" y="21"/>
                  <a:pt x="48" y="21"/>
                  <a:pt x="48" y="21"/>
                </a:cubicBezTo>
                <a:cubicBezTo>
                  <a:pt x="45" y="22"/>
                  <a:pt x="42" y="22"/>
                  <a:pt x="40" y="24"/>
                </a:cubicBezTo>
                <a:cubicBezTo>
                  <a:pt x="32" y="14"/>
                  <a:pt x="23" y="15"/>
                  <a:pt x="25" y="21"/>
                </a:cubicBezTo>
                <a:cubicBezTo>
                  <a:pt x="26" y="25"/>
                  <a:pt x="26" y="30"/>
                  <a:pt x="25" y="33"/>
                </a:cubicBezTo>
                <a:cubicBezTo>
                  <a:pt x="18" y="40"/>
                  <a:pt x="12" y="48"/>
                  <a:pt x="9" y="57"/>
                </a:cubicBezTo>
                <a:cubicBezTo>
                  <a:pt x="8" y="56"/>
                  <a:pt x="7" y="56"/>
                  <a:pt x="6" y="56"/>
                </a:cubicBezTo>
                <a:cubicBezTo>
                  <a:pt x="3" y="56"/>
                  <a:pt x="0" y="58"/>
                  <a:pt x="0" y="61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3"/>
                  <a:pt x="3" y="85"/>
                  <a:pt x="6" y="85"/>
                </a:cubicBezTo>
                <a:cubicBezTo>
                  <a:pt x="7" y="85"/>
                  <a:pt x="8" y="85"/>
                  <a:pt x="9" y="85"/>
                </a:cubicBezTo>
                <a:cubicBezTo>
                  <a:pt x="12" y="96"/>
                  <a:pt x="19" y="106"/>
                  <a:pt x="29" y="113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29" y="124"/>
                  <a:pt x="33" y="128"/>
                  <a:pt x="37" y="128"/>
                </a:cubicBezTo>
                <a:cubicBezTo>
                  <a:pt x="41" y="128"/>
                  <a:pt x="45" y="125"/>
                  <a:pt x="45" y="122"/>
                </a:cubicBezTo>
                <a:cubicBezTo>
                  <a:pt x="52" y="124"/>
                  <a:pt x="59" y="125"/>
                  <a:pt x="66" y="125"/>
                </a:cubicBezTo>
                <a:cubicBezTo>
                  <a:pt x="74" y="125"/>
                  <a:pt x="81" y="124"/>
                  <a:pt x="88" y="122"/>
                </a:cubicBezTo>
                <a:cubicBezTo>
                  <a:pt x="88" y="125"/>
                  <a:pt x="92" y="128"/>
                  <a:pt x="96" y="128"/>
                </a:cubicBezTo>
                <a:cubicBezTo>
                  <a:pt x="100" y="128"/>
                  <a:pt x="104" y="124"/>
                  <a:pt x="104" y="120"/>
                </a:cubicBezTo>
                <a:cubicBezTo>
                  <a:pt x="104" y="113"/>
                  <a:pt x="104" y="113"/>
                  <a:pt x="104" y="113"/>
                </a:cubicBezTo>
                <a:cubicBezTo>
                  <a:pt x="112" y="107"/>
                  <a:pt x="119" y="99"/>
                  <a:pt x="122" y="90"/>
                </a:cubicBezTo>
                <a:cubicBezTo>
                  <a:pt x="128" y="90"/>
                  <a:pt x="138" y="88"/>
                  <a:pt x="140" y="77"/>
                </a:cubicBezTo>
                <a:cubicBezTo>
                  <a:pt x="140" y="77"/>
                  <a:pt x="132" y="85"/>
                  <a:pt x="125" y="82"/>
                </a:cubicBezTo>
                <a:close/>
                <a:moveTo>
                  <a:pt x="29" y="62"/>
                </a:moveTo>
                <a:cubicBezTo>
                  <a:pt x="26" y="62"/>
                  <a:pt x="24" y="59"/>
                  <a:pt x="24" y="56"/>
                </a:cubicBezTo>
                <a:cubicBezTo>
                  <a:pt x="24" y="52"/>
                  <a:pt x="26" y="50"/>
                  <a:pt x="29" y="50"/>
                </a:cubicBezTo>
                <a:cubicBezTo>
                  <a:pt x="31" y="50"/>
                  <a:pt x="33" y="52"/>
                  <a:pt x="33" y="56"/>
                </a:cubicBezTo>
                <a:cubicBezTo>
                  <a:pt x="33" y="59"/>
                  <a:pt x="31" y="62"/>
                  <a:pt x="29" y="62"/>
                </a:cubicBezTo>
                <a:close/>
                <a:moveTo>
                  <a:pt x="48" y="12"/>
                </a:moveTo>
                <a:cubicBezTo>
                  <a:pt x="48" y="9"/>
                  <a:pt x="48" y="9"/>
                  <a:pt x="48" y="9"/>
                </a:cubicBezTo>
                <a:cubicBezTo>
                  <a:pt x="48" y="8"/>
                  <a:pt x="48" y="8"/>
                  <a:pt x="49" y="8"/>
                </a:cubicBezTo>
                <a:cubicBezTo>
                  <a:pt x="68" y="8"/>
                  <a:pt x="68" y="8"/>
                  <a:pt x="68" y="8"/>
                </a:cubicBezTo>
                <a:cubicBezTo>
                  <a:pt x="69" y="8"/>
                  <a:pt x="69" y="8"/>
                  <a:pt x="69" y="9"/>
                </a:cubicBezTo>
                <a:cubicBezTo>
                  <a:pt x="69" y="12"/>
                  <a:pt x="69" y="12"/>
                  <a:pt x="69" y="12"/>
                </a:cubicBezTo>
                <a:cubicBezTo>
                  <a:pt x="69" y="13"/>
                  <a:pt x="69" y="13"/>
                  <a:pt x="68" y="13"/>
                </a:cubicBezTo>
                <a:cubicBezTo>
                  <a:pt x="49" y="13"/>
                  <a:pt x="49" y="13"/>
                  <a:pt x="49" y="13"/>
                </a:cubicBezTo>
                <a:cubicBezTo>
                  <a:pt x="48" y="13"/>
                  <a:pt x="48" y="13"/>
                  <a:pt x="48" y="12"/>
                </a:cubicBezTo>
                <a:close/>
                <a:moveTo>
                  <a:pt x="48" y="5"/>
                </a:moveTo>
                <a:cubicBezTo>
                  <a:pt x="48" y="1"/>
                  <a:pt x="48" y="1"/>
                  <a:pt x="48" y="1"/>
                </a:cubicBezTo>
                <a:cubicBezTo>
                  <a:pt x="48" y="1"/>
                  <a:pt x="48" y="0"/>
                  <a:pt x="49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9" y="0"/>
                  <a:pt x="69" y="1"/>
                  <a:pt x="69" y="1"/>
                </a:cubicBezTo>
                <a:cubicBezTo>
                  <a:pt x="69" y="5"/>
                  <a:pt x="69" y="5"/>
                  <a:pt x="69" y="5"/>
                </a:cubicBezTo>
                <a:cubicBezTo>
                  <a:pt x="69" y="5"/>
                  <a:pt x="69" y="6"/>
                  <a:pt x="68" y="6"/>
                </a:cubicBezTo>
                <a:cubicBezTo>
                  <a:pt x="49" y="6"/>
                  <a:pt x="49" y="6"/>
                  <a:pt x="49" y="6"/>
                </a:cubicBezTo>
                <a:cubicBezTo>
                  <a:pt x="48" y="6"/>
                  <a:pt x="48" y="5"/>
                  <a:pt x="48" y="5"/>
                </a:cubicBezTo>
                <a:close/>
                <a:moveTo>
                  <a:pt x="71" y="12"/>
                </a:moveTo>
                <a:cubicBezTo>
                  <a:pt x="71" y="9"/>
                  <a:pt x="71" y="9"/>
                  <a:pt x="71" y="9"/>
                </a:cubicBezTo>
                <a:cubicBezTo>
                  <a:pt x="71" y="8"/>
                  <a:pt x="71" y="8"/>
                  <a:pt x="72" y="8"/>
                </a:cubicBezTo>
                <a:cubicBezTo>
                  <a:pt x="91" y="8"/>
                  <a:pt x="91" y="8"/>
                  <a:pt x="91" y="8"/>
                </a:cubicBezTo>
                <a:cubicBezTo>
                  <a:pt x="92" y="8"/>
                  <a:pt x="92" y="8"/>
                  <a:pt x="92" y="9"/>
                </a:cubicBezTo>
                <a:cubicBezTo>
                  <a:pt x="92" y="12"/>
                  <a:pt x="92" y="12"/>
                  <a:pt x="92" y="12"/>
                </a:cubicBezTo>
                <a:cubicBezTo>
                  <a:pt x="92" y="13"/>
                  <a:pt x="92" y="13"/>
                  <a:pt x="91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71" y="13"/>
                  <a:pt x="71" y="13"/>
                  <a:pt x="71" y="1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21" name="直接连接符 20"/>
          <p:cNvCxnSpPr/>
          <p:nvPr/>
        </p:nvCxnSpPr>
        <p:spPr>
          <a:xfrm>
            <a:off x="1761371" y="2645008"/>
            <a:ext cx="8930154" cy="0"/>
          </a:xfrm>
          <a:prstGeom prst="line">
            <a:avLst/>
          </a:prstGeom>
          <a:noFill/>
          <a:ln>
            <a:solidFill>
              <a:schemeClr val="accent5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1761371" y="3961208"/>
            <a:ext cx="8744400" cy="0"/>
          </a:xfrm>
          <a:prstGeom prst="line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3" name="Oval 28"/>
          <p:cNvSpPr>
            <a:spLocks noChangeAspect="1"/>
          </p:cNvSpPr>
          <p:nvPr/>
        </p:nvSpPr>
        <p:spPr>
          <a:xfrm>
            <a:off x="1621644" y="4600326"/>
            <a:ext cx="485534" cy="485534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9" name="椭圆 28"/>
          <p:cNvSpPr/>
          <p:nvPr/>
        </p:nvSpPr>
        <p:spPr>
          <a:xfrm>
            <a:off x="10204179" y="4312065"/>
            <a:ext cx="1378220" cy="13536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400" b="1" dirty="0" smtClean="0"/>
              <a:t>考核</a:t>
            </a:r>
            <a:endParaRPr lang="en-US" altLang="zh-CN" sz="2400" b="1" dirty="0" smtClean="0"/>
          </a:p>
          <a:p>
            <a:pPr algn="ctr"/>
            <a:r>
              <a:rPr lang="zh-CN" altLang="en-US" sz="2400" b="1" dirty="0" smtClean="0"/>
              <a:t>方式</a:t>
            </a:r>
            <a:endParaRPr lang="zh-CN" altLang="en-US" sz="2400" dirty="0"/>
          </a:p>
        </p:txBody>
      </p:sp>
      <p:sp>
        <p:nvSpPr>
          <p:cNvPr id="30" name="矩形 29"/>
          <p:cNvSpPr/>
          <p:nvPr/>
        </p:nvSpPr>
        <p:spPr>
          <a:xfrm>
            <a:off x="2486106" y="4269437"/>
            <a:ext cx="7718073" cy="14388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本课程采取100%形成性考核，不进行终结性考试。参加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次形考任务。每次形考任务可以做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次，系统默认记录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次中的最高成绩。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5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次形考成绩加起来就是期末综合成绩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,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成绩</a:t>
            </a:r>
            <a:r>
              <a:rPr lang="en-US" altLang="zh-CN" sz="2000" dirty="0">
                <a:latin typeface="黑体" panose="02010609060101010101" pitchFamily="49" charset="-122"/>
                <a:ea typeface="黑体" panose="02010609060101010101" pitchFamily="49" charset="-122"/>
              </a:rPr>
              <a:t>60</a:t>
            </a: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分为及格。</a:t>
            </a:r>
          </a:p>
        </p:txBody>
      </p:sp>
      <p:sp>
        <p:nvSpPr>
          <p:cNvPr id="31" name="Freeform 55"/>
          <p:cNvSpPr/>
          <p:nvPr/>
        </p:nvSpPr>
        <p:spPr bwMode="auto">
          <a:xfrm>
            <a:off x="1719071" y="4725341"/>
            <a:ext cx="290680" cy="268382"/>
          </a:xfrm>
          <a:custGeom>
            <a:avLst/>
            <a:gdLst>
              <a:gd name="T0" fmla="*/ 23 w 96"/>
              <a:gd name="T1" fmla="*/ 0 h 87"/>
              <a:gd name="T2" fmla="*/ 0 w 96"/>
              <a:gd name="T3" fmla="*/ 27 h 87"/>
              <a:gd name="T4" fmla="*/ 1 w 96"/>
              <a:gd name="T5" fmla="*/ 38 h 87"/>
              <a:gd name="T6" fmla="*/ 15 w 96"/>
              <a:gd name="T7" fmla="*/ 38 h 87"/>
              <a:gd name="T8" fmla="*/ 19 w 96"/>
              <a:gd name="T9" fmla="*/ 22 h 87"/>
              <a:gd name="T10" fmla="*/ 21 w 96"/>
              <a:gd name="T11" fmla="*/ 20 h 87"/>
              <a:gd name="T12" fmla="*/ 24 w 96"/>
              <a:gd name="T13" fmla="*/ 22 h 87"/>
              <a:gd name="T14" fmla="*/ 28 w 96"/>
              <a:gd name="T15" fmla="*/ 47 h 87"/>
              <a:gd name="T16" fmla="*/ 30 w 96"/>
              <a:gd name="T17" fmla="*/ 37 h 87"/>
              <a:gd name="T18" fmla="*/ 32 w 96"/>
              <a:gd name="T19" fmla="*/ 34 h 87"/>
              <a:gd name="T20" fmla="*/ 34 w 96"/>
              <a:gd name="T21" fmla="*/ 36 h 87"/>
              <a:gd name="T22" fmla="*/ 36 w 96"/>
              <a:gd name="T23" fmla="*/ 39 h 87"/>
              <a:gd name="T24" fmla="*/ 38 w 96"/>
              <a:gd name="T25" fmla="*/ 32 h 87"/>
              <a:gd name="T26" fmla="*/ 40 w 96"/>
              <a:gd name="T27" fmla="*/ 30 h 87"/>
              <a:gd name="T28" fmla="*/ 42 w 96"/>
              <a:gd name="T29" fmla="*/ 31 h 87"/>
              <a:gd name="T30" fmla="*/ 47 w 96"/>
              <a:gd name="T31" fmla="*/ 38 h 87"/>
              <a:gd name="T32" fmla="*/ 63 w 96"/>
              <a:gd name="T33" fmla="*/ 38 h 87"/>
              <a:gd name="T34" fmla="*/ 69 w 96"/>
              <a:gd name="T35" fmla="*/ 33 h 87"/>
              <a:gd name="T36" fmla="*/ 76 w 96"/>
              <a:gd name="T37" fmla="*/ 40 h 87"/>
              <a:gd name="T38" fmla="*/ 69 w 96"/>
              <a:gd name="T39" fmla="*/ 47 h 87"/>
              <a:gd name="T40" fmla="*/ 63 w 96"/>
              <a:gd name="T41" fmla="*/ 43 h 87"/>
              <a:gd name="T42" fmla="*/ 45 w 96"/>
              <a:gd name="T43" fmla="*/ 43 h 87"/>
              <a:gd name="T44" fmla="*/ 43 w 96"/>
              <a:gd name="T45" fmla="*/ 42 h 87"/>
              <a:gd name="T46" fmla="*/ 41 w 96"/>
              <a:gd name="T47" fmla="*/ 39 h 87"/>
              <a:gd name="T48" fmla="*/ 39 w 96"/>
              <a:gd name="T49" fmla="*/ 46 h 87"/>
              <a:gd name="T50" fmla="*/ 37 w 96"/>
              <a:gd name="T51" fmla="*/ 48 h 87"/>
              <a:gd name="T52" fmla="*/ 35 w 96"/>
              <a:gd name="T53" fmla="*/ 47 h 87"/>
              <a:gd name="T54" fmla="*/ 33 w 96"/>
              <a:gd name="T55" fmla="*/ 44 h 87"/>
              <a:gd name="T56" fmla="*/ 31 w 96"/>
              <a:gd name="T57" fmla="*/ 62 h 87"/>
              <a:gd name="T58" fmla="*/ 28 w 96"/>
              <a:gd name="T59" fmla="*/ 64 h 87"/>
              <a:gd name="T60" fmla="*/ 26 w 96"/>
              <a:gd name="T61" fmla="*/ 62 h 87"/>
              <a:gd name="T62" fmla="*/ 21 w 96"/>
              <a:gd name="T63" fmla="*/ 35 h 87"/>
              <a:gd name="T64" fmla="*/ 20 w 96"/>
              <a:gd name="T65" fmla="*/ 41 h 87"/>
              <a:gd name="T66" fmla="*/ 17 w 96"/>
              <a:gd name="T67" fmla="*/ 43 h 87"/>
              <a:gd name="T68" fmla="*/ 3 w 96"/>
              <a:gd name="T69" fmla="*/ 43 h 87"/>
              <a:gd name="T70" fmla="*/ 48 w 96"/>
              <a:gd name="T71" fmla="*/ 87 h 87"/>
              <a:gd name="T72" fmla="*/ 96 w 96"/>
              <a:gd name="T73" fmla="*/ 27 h 87"/>
              <a:gd name="T74" fmla="*/ 73 w 96"/>
              <a:gd name="T75" fmla="*/ 0 h 87"/>
              <a:gd name="T76" fmla="*/ 49 w 96"/>
              <a:gd name="T77" fmla="*/ 16 h 87"/>
              <a:gd name="T78" fmla="*/ 23 w 96"/>
              <a:gd name="T79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96" h="87">
                <a:moveTo>
                  <a:pt x="23" y="0"/>
                </a:moveTo>
                <a:cubicBezTo>
                  <a:pt x="6" y="0"/>
                  <a:pt x="0" y="14"/>
                  <a:pt x="0" y="27"/>
                </a:cubicBezTo>
                <a:cubicBezTo>
                  <a:pt x="0" y="31"/>
                  <a:pt x="0" y="35"/>
                  <a:pt x="1" y="38"/>
                </a:cubicBezTo>
                <a:cubicBezTo>
                  <a:pt x="15" y="38"/>
                  <a:pt x="15" y="38"/>
                  <a:pt x="15" y="38"/>
                </a:cubicBezTo>
                <a:cubicBezTo>
                  <a:pt x="19" y="22"/>
                  <a:pt x="19" y="22"/>
                  <a:pt x="19" y="22"/>
                </a:cubicBezTo>
                <a:cubicBezTo>
                  <a:pt x="19" y="21"/>
                  <a:pt x="20" y="20"/>
                  <a:pt x="21" y="20"/>
                </a:cubicBezTo>
                <a:cubicBezTo>
                  <a:pt x="22" y="20"/>
                  <a:pt x="23" y="21"/>
                  <a:pt x="24" y="22"/>
                </a:cubicBezTo>
                <a:cubicBezTo>
                  <a:pt x="28" y="47"/>
                  <a:pt x="28" y="47"/>
                  <a:pt x="28" y="47"/>
                </a:cubicBezTo>
                <a:cubicBezTo>
                  <a:pt x="30" y="37"/>
                  <a:pt x="30" y="37"/>
                  <a:pt x="30" y="37"/>
                </a:cubicBezTo>
                <a:cubicBezTo>
                  <a:pt x="30" y="36"/>
                  <a:pt x="31" y="35"/>
                  <a:pt x="32" y="34"/>
                </a:cubicBezTo>
                <a:cubicBezTo>
                  <a:pt x="33" y="34"/>
                  <a:pt x="34" y="35"/>
                  <a:pt x="34" y="36"/>
                </a:cubicBezTo>
                <a:cubicBezTo>
                  <a:pt x="36" y="39"/>
                  <a:pt x="36" y="39"/>
                  <a:pt x="36" y="39"/>
                </a:cubicBezTo>
                <a:cubicBezTo>
                  <a:pt x="38" y="32"/>
                  <a:pt x="38" y="32"/>
                  <a:pt x="38" y="32"/>
                </a:cubicBezTo>
                <a:cubicBezTo>
                  <a:pt x="38" y="31"/>
                  <a:pt x="39" y="30"/>
                  <a:pt x="40" y="30"/>
                </a:cubicBezTo>
                <a:cubicBezTo>
                  <a:pt x="41" y="30"/>
                  <a:pt x="42" y="30"/>
                  <a:pt x="42" y="31"/>
                </a:cubicBezTo>
                <a:cubicBezTo>
                  <a:pt x="47" y="38"/>
                  <a:pt x="47" y="38"/>
                  <a:pt x="47" y="38"/>
                </a:cubicBezTo>
                <a:cubicBezTo>
                  <a:pt x="63" y="38"/>
                  <a:pt x="63" y="38"/>
                  <a:pt x="63" y="38"/>
                </a:cubicBezTo>
                <a:cubicBezTo>
                  <a:pt x="64" y="35"/>
                  <a:pt x="66" y="33"/>
                  <a:pt x="69" y="33"/>
                </a:cubicBezTo>
                <a:cubicBezTo>
                  <a:pt x="73" y="33"/>
                  <a:pt x="76" y="37"/>
                  <a:pt x="76" y="40"/>
                </a:cubicBezTo>
                <a:cubicBezTo>
                  <a:pt x="76" y="44"/>
                  <a:pt x="73" y="47"/>
                  <a:pt x="69" y="47"/>
                </a:cubicBezTo>
                <a:cubicBezTo>
                  <a:pt x="67" y="47"/>
                  <a:pt x="64" y="46"/>
                  <a:pt x="63" y="43"/>
                </a:cubicBezTo>
                <a:cubicBezTo>
                  <a:pt x="45" y="43"/>
                  <a:pt x="45" y="43"/>
                  <a:pt x="45" y="43"/>
                </a:cubicBezTo>
                <a:cubicBezTo>
                  <a:pt x="44" y="43"/>
                  <a:pt x="44" y="43"/>
                  <a:pt x="43" y="42"/>
                </a:cubicBezTo>
                <a:cubicBezTo>
                  <a:pt x="41" y="39"/>
                  <a:pt x="41" y="39"/>
                  <a:pt x="41" y="39"/>
                </a:cubicBezTo>
                <a:cubicBezTo>
                  <a:pt x="39" y="46"/>
                  <a:pt x="39" y="46"/>
                  <a:pt x="39" y="46"/>
                </a:cubicBezTo>
                <a:cubicBezTo>
                  <a:pt x="39" y="47"/>
                  <a:pt x="38" y="48"/>
                  <a:pt x="37" y="48"/>
                </a:cubicBezTo>
                <a:cubicBezTo>
                  <a:pt x="36" y="48"/>
                  <a:pt x="35" y="48"/>
                  <a:pt x="35" y="47"/>
                </a:cubicBezTo>
                <a:cubicBezTo>
                  <a:pt x="33" y="44"/>
                  <a:pt x="33" y="44"/>
                  <a:pt x="33" y="44"/>
                </a:cubicBezTo>
                <a:cubicBezTo>
                  <a:pt x="31" y="62"/>
                  <a:pt x="31" y="62"/>
                  <a:pt x="31" y="62"/>
                </a:cubicBezTo>
                <a:cubicBezTo>
                  <a:pt x="31" y="63"/>
                  <a:pt x="30" y="64"/>
                  <a:pt x="28" y="64"/>
                </a:cubicBezTo>
                <a:cubicBezTo>
                  <a:pt x="27" y="64"/>
                  <a:pt x="26" y="64"/>
                  <a:pt x="26" y="62"/>
                </a:cubicBezTo>
                <a:cubicBezTo>
                  <a:pt x="21" y="35"/>
                  <a:pt x="21" y="35"/>
                  <a:pt x="21" y="35"/>
                </a:cubicBezTo>
                <a:cubicBezTo>
                  <a:pt x="20" y="41"/>
                  <a:pt x="20" y="41"/>
                  <a:pt x="20" y="41"/>
                </a:cubicBezTo>
                <a:cubicBezTo>
                  <a:pt x="19" y="43"/>
                  <a:pt x="18" y="43"/>
                  <a:pt x="17" y="43"/>
                </a:cubicBezTo>
                <a:cubicBezTo>
                  <a:pt x="3" y="43"/>
                  <a:pt x="3" y="43"/>
                  <a:pt x="3" y="43"/>
                </a:cubicBezTo>
                <a:cubicBezTo>
                  <a:pt x="12" y="62"/>
                  <a:pt x="34" y="71"/>
                  <a:pt x="48" y="87"/>
                </a:cubicBezTo>
                <a:cubicBezTo>
                  <a:pt x="65" y="67"/>
                  <a:pt x="96" y="55"/>
                  <a:pt x="96" y="27"/>
                </a:cubicBezTo>
                <a:cubicBezTo>
                  <a:pt x="96" y="14"/>
                  <a:pt x="90" y="0"/>
                  <a:pt x="73" y="0"/>
                </a:cubicBezTo>
                <a:cubicBezTo>
                  <a:pt x="54" y="0"/>
                  <a:pt x="49" y="16"/>
                  <a:pt x="49" y="16"/>
                </a:cubicBezTo>
                <a:cubicBezTo>
                  <a:pt x="49" y="16"/>
                  <a:pt x="44" y="0"/>
                  <a:pt x="2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37" name="直接连接符 36"/>
          <p:cNvCxnSpPr/>
          <p:nvPr/>
        </p:nvCxnSpPr>
        <p:spPr>
          <a:xfrm>
            <a:off x="1719071" y="5951384"/>
            <a:ext cx="8886318" cy="0"/>
          </a:xfrm>
          <a:prstGeom prst="line">
            <a:avLst/>
          </a:prstGeom>
          <a:noFill/>
          <a:ln>
            <a:solidFill>
              <a:schemeClr val="accent5"/>
            </a:solidFill>
            <a:tail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4051754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</TotalTime>
  <Words>681</Words>
  <Application>Microsoft Office PowerPoint</Application>
  <PresentationFormat>自定义</PresentationFormat>
  <Paragraphs>97</Paragraphs>
  <Slides>22</Slides>
  <Notes>22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3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lenovo</cp:lastModifiedBy>
  <cp:revision>478</cp:revision>
  <cp:lastPrinted>2019-11-01T06:51:00Z</cp:lastPrinted>
  <dcterms:created xsi:type="dcterms:W3CDTF">2018-02-24T06:24:00Z</dcterms:created>
  <dcterms:modified xsi:type="dcterms:W3CDTF">2022-05-06T09:02:58Z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2052-11.3.0.8775</vt:lpwstr>
  </property>
</Properties>
</file>