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288" r:id="rId3"/>
    <p:sldId id="257" r:id="rId4"/>
    <p:sldId id="278" r:id="rId5"/>
    <p:sldId id="279" r:id="rId6"/>
    <p:sldId id="258" r:id="rId7"/>
    <p:sldId id="283" r:id="rId8"/>
    <p:sldId id="284" r:id="rId9"/>
    <p:sldId id="259" r:id="rId10"/>
    <p:sldId id="261" r:id="rId11"/>
    <p:sldId id="273" r:id="rId12"/>
    <p:sldId id="274" r:id="rId13"/>
    <p:sldId id="263" r:id="rId14"/>
    <p:sldId id="275" r:id="rId15"/>
    <p:sldId id="286" r:id="rId16"/>
    <p:sldId id="276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4DEC4-3E99-430B-894E-1673DD6FCA2D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69379-74D2-424F-858D-D87C771335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60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9379-74D2-424F-858D-D87C7713355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1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AB33-4D7C-4EBF-89E9-144BAFEEA753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E0CD-6062-4E45-B246-08BC20AE97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1173157"/>
            <a:ext cx="7846640" cy="1470025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002060"/>
                </a:solidFill>
                <a:latin typeface="+mj-ea"/>
              </a:rPr>
              <a:t>管理</a:t>
            </a:r>
            <a:r>
              <a:rPr lang="zh-CN" altLang="en-US" b="1" dirty="0" smtClean="0">
                <a:solidFill>
                  <a:srgbClr val="002060"/>
                </a:solidFill>
                <a:latin typeface="+mj-ea"/>
              </a:rPr>
              <a:t>英语 </a:t>
            </a:r>
            <a:r>
              <a:rPr lang="en-US" altLang="zh-CN" b="1" dirty="0" smtClean="0">
                <a:solidFill>
                  <a:srgbClr val="002060"/>
                </a:solidFill>
                <a:latin typeface="+mj-ea"/>
              </a:rPr>
              <a:t>4</a:t>
            </a:r>
            <a:endParaRPr lang="zh-CN" altLang="en-US" b="1" dirty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670366" cy="2808312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b="1" dirty="0" smtClean="0">
                <a:solidFill>
                  <a:srgbClr val="002060"/>
                </a:solidFill>
              </a:rPr>
              <a:t>导学方案</a:t>
            </a:r>
            <a:endParaRPr lang="en-US" altLang="zh-CN" sz="4400" b="1" dirty="0" smtClean="0">
              <a:solidFill>
                <a:srgbClr val="002060"/>
              </a:solidFill>
            </a:endParaRPr>
          </a:p>
          <a:p>
            <a:pPr algn="ctr"/>
            <a:endParaRPr lang="en-US" altLang="zh-CN" sz="4400" b="1" dirty="0">
              <a:solidFill>
                <a:srgbClr val="002060"/>
              </a:solidFill>
            </a:endParaRPr>
          </a:p>
          <a:p>
            <a:pPr algn="ctr"/>
            <a:r>
              <a:rPr lang="zh-CN" altLang="en-US" sz="3200" b="1" dirty="0">
                <a:solidFill>
                  <a:srgbClr val="002060"/>
                </a:solidFill>
              </a:rPr>
              <a:t> 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                              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2020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年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5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月  魏亚妮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7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三、如有问题可以通过</a:t>
            </a:r>
            <a:r>
              <a:rPr lang="zh-CN" alt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课程论坛</a:t>
            </a:r>
            <a:r>
              <a:rPr lang="zh-CN" altLang="en-US" dirty="0" smtClean="0">
                <a:solidFill>
                  <a:srgbClr val="0070C0"/>
                </a:solidFill>
              </a:rPr>
              <a:t>和老师进行交流。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531645" cy="447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34481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120680" cy="447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3"/>
            <a:ext cx="8208911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21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 smtClean="0"/>
              <a:t>点击</a:t>
            </a:r>
            <a:r>
              <a:rPr lang="zh-CN" altLang="en-US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课程答疑</a:t>
            </a:r>
            <a:r>
              <a:rPr lang="zh-CN" altLang="en-US" sz="3600" dirty="0" smtClean="0"/>
              <a:t>，通过开启新话题进行师生互动，解决在学习中遇到的问题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4650"/>
            <a:ext cx="8280920" cy="444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630363"/>
            <a:ext cx="800893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41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四、首先看如何进行本课程的考核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72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  点击形考任务，完成八次单元自测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5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zh-CN" altLang="en-US" sz="3600" dirty="0">
                <a:solidFill>
                  <a:srgbClr val="0070C0"/>
                </a:solidFill>
              </a:rPr>
              <a:t>八</a:t>
            </a:r>
            <a:r>
              <a:rPr lang="zh-CN" altLang="en-US" sz="3600" dirty="0" smtClean="0">
                <a:solidFill>
                  <a:srgbClr val="0070C0"/>
                </a:solidFill>
              </a:rPr>
              <a:t>次形考依次完成，进入榆林电大平台可以查找作业参考答案及导学方案。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691276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200800" cy="401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2008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564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</a:rPr>
              <a:t>老师就在你身边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316416" cy="255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221088"/>
            <a:ext cx="9113837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77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b="1" dirty="0" smtClean="0">
                <a:latin typeface="+mj-ea"/>
                <a:ea typeface="+mj-ea"/>
              </a:rPr>
              <a:t>                </a:t>
            </a:r>
            <a:r>
              <a:rPr lang="zh-CN" altLang="en-US" b="1" dirty="0" smtClean="0">
                <a:latin typeface="+mj-ea"/>
                <a:ea typeface="+mj-ea"/>
              </a:rPr>
              <a:t>  </a:t>
            </a:r>
            <a:r>
              <a:rPr lang="zh-CN" altLang="en-US" sz="4400" b="1" dirty="0" smtClean="0">
                <a:latin typeface="+mj-ea"/>
                <a:ea typeface="+mj-ea"/>
              </a:rPr>
              <a:t>魏亚妮</a:t>
            </a:r>
            <a:r>
              <a:rPr lang="zh-CN" altLang="en-US" sz="4400" dirty="0" smtClean="0">
                <a:latin typeface="+mj-ea"/>
                <a:ea typeface="+mj-ea"/>
              </a:rPr>
              <a:t>   </a:t>
            </a:r>
            <a:endParaRPr lang="en-US" altLang="zh-CN" sz="4400" dirty="0" smtClean="0">
              <a:latin typeface="+mj-ea"/>
              <a:ea typeface="+mj-ea"/>
            </a:endParaRPr>
          </a:p>
          <a:p>
            <a:r>
              <a:rPr lang="en-US" altLang="zh-CN" b="1" dirty="0" smtClean="0">
                <a:latin typeface="+mj-ea"/>
                <a:ea typeface="+mj-ea"/>
              </a:rPr>
              <a:t>          </a:t>
            </a:r>
          </a:p>
          <a:p>
            <a:r>
              <a:rPr lang="en-US" altLang="zh-CN" b="1" dirty="0">
                <a:latin typeface="+mj-ea"/>
                <a:ea typeface="+mj-ea"/>
              </a:rPr>
              <a:t> </a:t>
            </a:r>
            <a:r>
              <a:rPr lang="en-US" altLang="zh-CN" b="1" dirty="0" smtClean="0">
                <a:latin typeface="+mj-ea"/>
                <a:ea typeface="+mj-ea"/>
              </a:rPr>
              <a:t>                        2020</a:t>
            </a:r>
            <a:r>
              <a:rPr lang="zh-CN" altLang="en-US" b="1" dirty="0" smtClean="0">
                <a:latin typeface="+mj-ea"/>
                <a:ea typeface="+mj-ea"/>
              </a:rPr>
              <a:t>年</a:t>
            </a:r>
            <a:r>
              <a:rPr lang="en-US" altLang="zh-CN" b="1" dirty="0" smtClean="0">
                <a:latin typeface="+mj-ea"/>
                <a:ea typeface="+mj-ea"/>
              </a:rPr>
              <a:t>5</a:t>
            </a:r>
            <a:r>
              <a:rPr lang="zh-CN" altLang="en-US" b="1" dirty="0" smtClean="0">
                <a:latin typeface="+mj-ea"/>
                <a:ea typeface="+mj-ea"/>
              </a:rPr>
              <a:t>月</a:t>
            </a:r>
            <a:endParaRPr lang="en-US" altLang="zh-CN" b="1" dirty="0" smtClean="0">
              <a:latin typeface="+mj-ea"/>
              <a:ea typeface="+mj-ea"/>
            </a:endParaRP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561"/>
            <a:ext cx="82423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611560" y="1173157"/>
            <a:ext cx="7846640" cy="1470025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zh-CN" altLang="en-US" b="1" dirty="0">
              <a:solidFill>
                <a:srgbClr val="002060"/>
              </a:solidFill>
              <a:latin typeface="+mj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8" y="412961"/>
            <a:ext cx="82423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2960"/>
            <a:ext cx="7416824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" y="128215"/>
            <a:ext cx="9118667" cy="194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15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59632" y="2276872"/>
            <a:ext cx="595840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学习目标</a:t>
            </a:r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一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、浏览、学习课程资源</a:t>
            </a:r>
            <a:endParaRPr lang="en-US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二、完成形考任务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三、参与网上教学活动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四、积极</a:t>
            </a:r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参加</a:t>
            </a:r>
            <a:r>
              <a:rPr lang="en-US" altLang="zh-CN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管理英语</a:t>
            </a:r>
            <a:r>
              <a:rPr lang="en-US" altLang="zh-CN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4》</a:t>
            </a:r>
            <a:r>
              <a:rPr lang="zh-CN" altLang="en-US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课程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讨论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五、每周登录国开学习网，参加本课程学习不少于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小时，发帖不少于</a:t>
            </a:r>
            <a:r>
              <a:rPr lang="en-US" altLang="zh-CN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10</a:t>
            </a:r>
            <a:r>
              <a:rPr lang="zh-CN" altLang="en-US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条。</a:t>
            </a:r>
            <a:endParaRPr lang="zh-CN" altLang="zh-CN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035480" cy="115212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" y="18678"/>
            <a:ext cx="9137917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82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zh-CN" altLang="en-US" sz="4000" dirty="0" smtClean="0">
                <a:solidFill>
                  <a:srgbClr val="0070C0"/>
                </a:solidFill>
              </a:rPr>
              <a:t>登录国开平台</a:t>
            </a:r>
            <a:r>
              <a:rPr lang="en-US" altLang="zh-CN" sz="4000" b="1" dirty="0" smtClean="0">
                <a:solidFill>
                  <a:srgbClr val="0070C0"/>
                </a:solidFill>
              </a:rPr>
              <a:t>http</a:t>
            </a:r>
            <a:r>
              <a:rPr lang="en-US" altLang="zh-CN" sz="4000" b="1" dirty="0">
                <a:solidFill>
                  <a:srgbClr val="0070C0"/>
                </a:solidFill>
              </a:rPr>
              <a:t>://</a:t>
            </a:r>
            <a:r>
              <a:rPr lang="en-US" altLang="zh-CN" sz="4000" b="1" dirty="0" smtClean="0">
                <a:solidFill>
                  <a:srgbClr val="0070C0"/>
                </a:solidFill>
              </a:rPr>
              <a:t>www.ouchn.cn</a:t>
            </a:r>
            <a:r>
              <a:rPr lang="zh-CN" altLang="zh-CN" sz="4000" dirty="0">
                <a:solidFill>
                  <a:srgbClr val="0070C0"/>
                </a:solidFill>
              </a:rPr>
              <a:t/>
            </a:r>
            <a:br>
              <a:rPr lang="zh-CN" altLang="zh-CN" sz="4000" dirty="0">
                <a:solidFill>
                  <a:srgbClr val="0070C0"/>
                </a:solidFill>
              </a:rPr>
            </a:br>
            <a:endParaRPr lang="zh-CN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9144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6752"/>
            <a:ext cx="91440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60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学</a:t>
            </a:r>
            <a:r>
              <a:rPr lang="zh-CN" altLang="en-US" b="1" dirty="0">
                <a:solidFill>
                  <a:srgbClr val="002060"/>
                </a:solidFill>
              </a:rPr>
              <a:t>号和出生</a:t>
            </a:r>
            <a:r>
              <a:rPr lang="zh-CN" altLang="en-US" b="1" dirty="0" smtClean="0">
                <a:solidFill>
                  <a:srgbClr val="002060"/>
                </a:solidFill>
              </a:rPr>
              <a:t>年月（密码）登录</a:t>
            </a:r>
            <a:r>
              <a:rPr lang="zh-CN" altLang="en-US" b="1" dirty="0">
                <a:solidFill>
                  <a:srgbClr val="FF0000"/>
                </a:solidFill>
              </a:rPr>
              <a:t/>
            </a:r>
            <a:br>
              <a:rPr lang="zh-CN" altLang="en-US" b="1" dirty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1882"/>
            <a:ext cx="8136904" cy="431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下箭头 6"/>
          <p:cNvSpPr/>
          <p:nvPr/>
        </p:nvSpPr>
        <p:spPr>
          <a:xfrm>
            <a:off x="6012160" y="4041068"/>
            <a:ext cx="1728192" cy="36004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出生日期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199"/>
            <a:ext cx="9180512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点击进入课程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5616624" cy="319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35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99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点击进入课程学习</a:t>
            </a:r>
            <a:r>
              <a:rPr lang="en-US" altLang="zh-CN" dirty="0" smtClean="0">
                <a:solidFill>
                  <a:srgbClr val="0070C0"/>
                </a:solidFill>
              </a:rPr>
              <a:t>,</a:t>
            </a:r>
            <a:r>
              <a:rPr lang="zh-CN" altLang="en-US" dirty="0" smtClean="0">
                <a:solidFill>
                  <a:srgbClr val="0070C0"/>
                </a:solidFill>
              </a:rPr>
              <a:t>先看学什么，如何学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7"/>
            <a:ext cx="7560842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40767"/>
            <a:ext cx="7848872" cy="468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344816" cy="468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340767"/>
            <a:ext cx="6624736" cy="468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340768"/>
            <a:ext cx="482453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809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65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点击学什么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12776"/>
            <a:ext cx="82089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12776"/>
            <a:ext cx="82089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91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点击怎么学，了解详细内容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>
                <a:solidFill>
                  <a:srgbClr val="0070C0"/>
                </a:solidFill>
              </a:rPr>
              <a:t>点击资源列表，同学们可以浏览学习资源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46043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284984"/>
            <a:ext cx="677083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92796"/>
            <a:ext cx="61926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56792"/>
            <a:ext cx="837092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440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258</TotalTime>
  <Words>173</Words>
  <Application>Microsoft Office PowerPoint</Application>
  <PresentationFormat>全屏显示(4:3)</PresentationFormat>
  <Paragraphs>32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龙腾四海</vt:lpstr>
      <vt:lpstr>管理英语 4</vt:lpstr>
      <vt:lpstr>PowerPoint 演示文稿</vt:lpstr>
      <vt:lpstr>登录国开平台http://www.ouchn.cn </vt:lpstr>
      <vt:lpstr>学号和出生年月（密码）登录 </vt:lpstr>
      <vt:lpstr>点击进入课程</vt:lpstr>
      <vt:lpstr>点击进入课程学习,先看学什么，如何学</vt:lpstr>
      <vt:lpstr>点击学什么</vt:lpstr>
      <vt:lpstr>点击怎么学，了解详细内容</vt:lpstr>
      <vt:lpstr>点击资源列表，同学们可以浏览学习资源</vt:lpstr>
      <vt:lpstr>三、如有问题可以通过课程论坛和老师进行交流。</vt:lpstr>
      <vt:lpstr>点击课程答疑，通过开启新话题进行师生互动，解决在学习中遇到的问题</vt:lpstr>
      <vt:lpstr>四、首先看如何进行本课程的考核</vt:lpstr>
      <vt:lpstr>  点击形考任务，完成八次单元自测</vt:lpstr>
      <vt:lpstr>八次形考依次完成，进入榆林电大平台可以查找作业参考答案及导学方案。</vt:lpstr>
      <vt:lpstr>老师就在你身边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中国现当代文学名著导读（1）</dc:title>
  <dc:creator>ylddypf</dc:creator>
  <cp:lastModifiedBy>yllc</cp:lastModifiedBy>
  <cp:revision>78</cp:revision>
  <dcterms:created xsi:type="dcterms:W3CDTF">2018-11-20T01:22:22Z</dcterms:created>
  <dcterms:modified xsi:type="dcterms:W3CDTF">2020-05-22T05:25:17Z</dcterms:modified>
</cp:coreProperties>
</file>