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ctiveX/activeX1.bin" ContentType="application/vnd.ms-office.activeX"/>
  <Override PartName="/ppt/activeX/activeX1.xml" ContentType="application/vnd.ms-office.activeX+xml"/>
  <Override PartName="/ppt/activeX/activeX2.bin" ContentType="application/vnd.ms-office.activeX"/>
  <Override PartName="/ppt/activeX/activeX2.xml" ContentType="application/vnd.ms-office.activeX+xml"/>
  <Override PartName="/ppt/activeX/activeX3.bin" ContentType="application/vnd.ms-office.activeX"/>
  <Override PartName="/ppt/activeX/activeX3.xml" ContentType="application/vnd.ms-office.activeX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61" r:id="rId4"/>
    <p:sldId id="316" r:id="rId6"/>
    <p:sldId id="262" r:id="rId7"/>
    <p:sldId id="308" r:id="rId8"/>
    <p:sldId id="309" r:id="rId9"/>
    <p:sldId id="310" r:id="rId10"/>
    <p:sldId id="330" r:id="rId11"/>
    <p:sldId id="271" r:id="rId12"/>
    <p:sldId id="317" r:id="rId13"/>
    <p:sldId id="323" r:id="rId14"/>
    <p:sldId id="318" r:id="rId15"/>
    <p:sldId id="319" r:id="rId16"/>
    <p:sldId id="320" r:id="rId17"/>
    <p:sldId id="321" r:id="rId18"/>
    <p:sldId id="324" r:id="rId19"/>
    <p:sldId id="307" r:id="rId20"/>
    <p:sldId id="322" r:id="rId21"/>
    <p:sldId id="325" r:id="rId22"/>
    <p:sldId id="326" r:id="rId23"/>
    <p:sldId id="327" r:id="rId24"/>
    <p:sldId id="328" r:id="rId25"/>
    <p:sldId id="331" r:id="rId26"/>
    <p:sldId id="329" r:id="rId27"/>
    <p:sldId id="332" r:id="rId28"/>
    <p:sldId id="333" r:id="rId29"/>
    <p:sldId id="334" r:id="rId30"/>
    <p:sldId id="335" r:id="rId31"/>
    <p:sldId id="272" r:id="rId32"/>
    <p:sldId id="273" r:id="rId33"/>
    <p:sldId id="259" r:id="rId34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74C0"/>
    <a:srgbClr val="2AA4E8"/>
    <a:srgbClr val="C0C2CC"/>
    <a:srgbClr val="6D49E1"/>
    <a:srgbClr val="CB1C9B"/>
    <a:srgbClr val="671CAA"/>
    <a:srgbClr val="0D016D"/>
    <a:srgbClr val="202020"/>
    <a:srgbClr val="32323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6314" autoAdjust="0"/>
  </p:normalViewPr>
  <p:slideViewPr>
    <p:cSldViewPr snapToGrid="0">
      <p:cViewPr varScale="1">
        <p:scale>
          <a:sx n="60" d="100"/>
          <a:sy n="60" d="100"/>
        </p:scale>
        <p:origin x="-94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BF66-BC76-408F-BC56-42023682946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F37E6-B281-466E-9543-F8B8F79D9F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588E4-2821-4EF4-914F-0A84477B7E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/>
        </p:nvSpPr>
        <p:spPr>
          <a:xfrm>
            <a:off x="8325228" y="444861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>
            <a:outerShdw blurRad="88900" dist="101600" dir="5400000" algn="ctr" rotWithShape="0">
              <a:srgbClr val="000000">
                <a:alpha val="2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wmf"/><Relationship Id="rId2" Type="http://schemas.openxmlformats.org/officeDocument/2006/relationships/control" Target="../activeX/activeX1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wmf"/><Relationship Id="rId2" Type="http://schemas.openxmlformats.org/officeDocument/2006/relationships/control" Target="../activeX/activeX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wmf"/><Relationship Id="rId2" Type="http://schemas.openxmlformats.org/officeDocument/2006/relationships/control" Target="../activeX/activeX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jpeg"/><Relationship Id="rId3" Type="http://schemas.openxmlformats.org/officeDocument/2006/relationships/tags" Target="../tags/tag2.xml"/><Relationship Id="rId2" Type="http://schemas.openxmlformats.org/officeDocument/2006/relationships/image" Target="../media/image30.png"/><Relationship Id="rId1" Type="http://schemas.openxmlformats.org/officeDocument/2006/relationships/tags" Target="../tags/tag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154930" y="1968500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690370"/>
            <a:ext cx="67157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2AA4E8"/>
                </a:solidFill>
                <a:cs typeface="+mn-ea"/>
                <a:sym typeface="+mn-lt"/>
              </a:rPr>
              <a:t>MySQL</a:t>
            </a:r>
            <a:r>
              <a:rPr lang="zh-CN" altLang="en-US" sz="5400" dirty="0">
                <a:solidFill>
                  <a:srgbClr val="2AA4E8"/>
                </a:solidFill>
                <a:cs typeface="+mn-ea"/>
                <a:sym typeface="+mn-lt"/>
              </a:rPr>
              <a:t>数据库应用</a:t>
            </a:r>
            <a:r>
              <a:rPr lang="en-US" altLang="zh-CN" sz="5400" dirty="0">
                <a:solidFill>
                  <a:srgbClr val="2AA4E8"/>
                </a:solidFill>
                <a:cs typeface="+mn-ea"/>
                <a:sym typeface="+mn-lt"/>
              </a:rPr>
              <a:t>3</a:t>
            </a:r>
            <a:endParaRPr lang="en-US" altLang="zh-CN" sz="6600" dirty="0">
              <a:solidFill>
                <a:srgbClr val="2AA4E8"/>
              </a:solidFill>
              <a:cs typeface="+mn-ea"/>
              <a:sym typeface="+mn-lt"/>
            </a:endParaRPr>
          </a:p>
          <a:p>
            <a:r>
              <a:rPr lang="en-US" altLang="zh-CN" sz="5400" b="1" dirty="0" smtClean="0">
                <a:cs typeface="+mn-ea"/>
                <a:sym typeface="+mn-lt"/>
              </a:rPr>
              <a:t>2020</a:t>
            </a:r>
            <a:r>
              <a:rPr lang="zh-CN" altLang="en-US" sz="5400" b="1" dirty="0" smtClean="0">
                <a:cs typeface="+mn-ea"/>
                <a:sym typeface="+mn-lt"/>
              </a:rPr>
              <a:t>导</a:t>
            </a:r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学方案</a:t>
            </a:r>
            <a:endParaRPr lang="zh-CN" altLang="en-US" sz="5400" b="1" i="0" dirty="0">
              <a:solidFill>
                <a:schemeClr val="tx1">
                  <a:lumMod val="85000"/>
                  <a:lumOff val="1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3530" y="3458210"/>
            <a:ext cx="4851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spc="1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BUSINESSTEMPLATE</a:t>
            </a:r>
            <a:endParaRPr lang="en-US" altLang="zh-CN" sz="1600" spc="12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303529" y="4682490"/>
            <a:ext cx="3252050" cy="548005"/>
            <a:chOff x="599" y="7460"/>
            <a:chExt cx="4476" cy="863"/>
          </a:xfrm>
        </p:grpSpPr>
        <p:sp>
          <p:nvSpPr>
            <p:cNvPr id="10" name="矩形: 圆角 25"/>
            <p:cNvSpPr/>
            <p:nvPr/>
          </p:nvSpPr>
          <p:spPr>
            <a:xfrm>
              <a:off x="599" y="7460"/>
              <a:ext cx="4226" cy="8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4" y="7598"/>
              <a:ext cx="4211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spc="600" dirty="0">
                  <a:solidFill>
                    <a:schemeClr val="bg1"/>
                  </a:solidFill>
                  <a:cs typeface="+mn-ea"/>
                  <a:sym typeface="+mn-lt"/>
                </a:rPr>
                <a:t>制作</a:t>
              </a:r>
              <a:r>
                <a:rPr lang="zh-CN" altLang="en-US" sz="2400" b="1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人：郝 文</a:t>
              </a:r>
              <a:endParaRPr lang="zh-CN" altLang="en-US" sz="24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先点击课程导学里的学习安排，查看本门学习周期。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179830"/>
            <a:ext cx="11714163" cy="127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2453641"/>
            <a:ext cx="11670983" cy="440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再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点击课程导学里的学什么，了解课程学习目标。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4" y="1179830"/>
            <a:ext cx="11456987" cy="12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6" name="" r:id="rId2" imgW="11353800" imgH="3916363"/>
        </mc:Choice>
        <mc:Fallback>
          <p:control name="" r:id="rId2" imgW="11353800" imgH="3916363">
            <p:pic>
              <p:nvPicPr>
                <p:cNvPr id="0" name="Host Control  51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50838" y="2682875"/>
                  <a:ext cx="11353800" cy="39163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再点击课程导学里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的怎么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学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，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了解课程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学习方法。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3" y="1179830"/>
            <a:ext cx="11399837" cy="1334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6149" name="" r:id="rId2" imgW="11339512" imgH="3657600"/>
        </mc:Choice>
        <mc:Fallback>
          <p:control name="" r:id="rId2" imgW="11339512" imgH="3657600">
            <p:pic>
              <p:nvPicPr>
                <p:cNvPr id="0" name="Host Control  61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258763" y="2773363"/>
                  <a:ext cx="11339512" cy="3657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再点击课程导学里的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怎么考，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了解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课程考试形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式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286828"/>
            <a:ext cx="11485563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173" name="" r:id="rId2" imgW="11414125" imgH="3429000"/>
        </mc:Choice>
        <mc:Fallback>
          <p:control name="" r:id="rId2" imgW="11414125" imgH="3429000">
            <p:pic>
              <p:nvPicPr>
                <p:cNvPr id="0" name="Host Control  717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36550" y="3032125"/>
                  <a:ext cx="11414125" cy="3429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2031365"/>
            <a:chOff x="460" y="335"/>
            <a:chExt cx="17773" cy="3199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进入到课程学习主页，点击课程导学，查看课程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学习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内容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b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</a:b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6" y="1752600"/>
            <a:ext cx="11499214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1477010"/>
            <a:chOff x="460" y="335"/>
            <a:chExt cx="17773" cy="2326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以第一章为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例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，分别点开每个学习内容学习，学习后标记会打一个对勾，每节都有即学即练需要做。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6" y="1950720"/>
            <a:ext cx="11392534" cy="473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这里下拉式菜单进行各章节内容的学习。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1402080"/>
            <a:ext cx="11125199" cy="515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690512"/>
            <a:ext cx="650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cs typeface="+mn-ea"/>
                <a:sym typeface="+mn-lt"/>
              </a:rPr>
              <a:t>     </a:t>
            </a:r>
            <a:r>
              <a:rPr lang="en-US" altLang="zh-CN" sz="5400" b="1" dirty="0" smtClean="0">
                <a:cs typeface="+mn-ea"/>
                <a:sym typeface="+mn-lt"/>
              </a:rPr>
              <a:t>part</a:t>
            </a:r>
            <a:r>
              <a:rPr lang="en-US" altLang="zh-CN" sz="9600" b="1" cap="all" spc="284" dirty="0">
                <a:gradFill>
                  <a:gsLst>
                    <a:gs pos="0">
                      <a:srgbClr val="2AA4E8"/>
                    </a:gs>
                    <a:gs pos="100000">
                      <a:srgbClr val="6D49E1"/>
                    </a:gs>
                  </a:gsLst>
                  <a:lin ang="5400000" scaled="0"/>
                </a:gradFill>
                <a:cs typeface="+mn-ea"/>
                <a:sym typeface="+mn-lt"/>
              </a:rPr>
              <a:t>3</a:t>
            </a:r>
            <a:endParaRPr lang="en-US" altLang="zh-CN" sz="9600" b="1" cap="all" spc="284" dirty="0">
              <a:gradFill>
                <a:gsLst>
                  <a:gs pos="0">
                    <a:srgbClr val="2AA4E8"/>
                  </a:gs>
                  <a:gs pos="100000">
                    <a:srgbClr val="6D49E1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endParaRPr lang="en-US" altLang="zh-CN" sz="5400" b="1" dirty="0"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完成形考任务方法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这里来完成形考作业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310640"/>
            <a:ext cx="11666855" cy="528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1477010"/>
            <a:chOff x="460" y="335"/>
            <a:chExt cx="17773" cy="2326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点击这里进入第一章形考任务，拉动滚动条依次完成每个章节的任务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733550"/>
            <a:ext cx="11605896" cy="4789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02696" y="389974"/>
            <a:ext cx="3622152" cy="1399638"/>
            <a:chOff x="502696" y="389974"/>
            <a:chExt cx="3622152" cy="1399638"/>
          </a:xfrm>
        </p:grpSpPr>
        <p:sp>
          <p:nvSpPr>
            <p:cNvPr id="7" name="矩形: 圆角 6"/>
            <p:cNvSpPr/>
            <p:nvPr/>
          </p:nvSpPr>
          <p:spPr>
            <a:xfrm>
              <a:off x="502696" y="389974"/>
              <a:ext cx="1173704" cy="1173704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72048" y="466173"/>
              <a:ext cx="3352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  <a:r>
                <a:rPr kumimoji="0" lang="en-US" altLang="zh-CN" sz="40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ONTENTS</a:t>
              </a:r>
              <a:endPara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30606" y="1912196"/>
            <a:ext cx="603793" cy="1012589"/>
            <a:chOff x="6997070" y="1404892"/>
            <a:chExt cx="458807" cy="769441"/>
          </a:xfrm>
        </p:grpSpPr>
        <p:sp>
          <p:nvSpPr>
            <p:cNvPr id="11" name="文本框 10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6B74C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13" name="文本框 12"/>
          <p:cNvSpPr txBox="1"/>
          <p:nvPr/>
        </p:nvSpPr>
        <p:spPr>
          <a:xfrm>
            <a:off x="5447405" y="1860083"/>
            <a:ext cx="3352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ONE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47405" y="2413611"/>
            <a:ext cx="29190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如何登录平台学习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8463390" y="1912196"/>
            <a:ext cx="603793" cy="1012589"/>
            <a:chOff x="6997070" y="1404892"/>
            <a:chExt cx="458807" cy="769441"/>
          </a:xfrm>
        </p:grpSpPr>
        <p:sp>
          <p:nvSpPr>
            <p:cNvPr id="17" name="文本框 16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2AA4E8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19" name="文本框 18"/>
          <p:cNvSpPr txBox="1"/>
          <p:nvPr/>
        </p:nvSpPr>
        <p:spPr>
          <a:xfrm>
            <a:off x="9180189" y="1860083"/>
            <a:ext cx="3352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TWO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80189" y="2413611"/>
            <a:ext cx="2919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课程考核方式及学习方法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730606" y="3429108"/>
            <a:ext cx="603793" cy="1012589"/>
            <a:chOff x="6997070" y="1404892"/>
            <a:chExt cx="458807" cy="769441"/>
          </a:xfrm>
        </p:grpSpPr>
        <p:sp>
          <p:nvSpPr>
            <p:cNvPr id="23" name="文本框 22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6B74C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25" name="文本框 24"/>
          <p:cNvSpPr txBox="1"/>
          <p:nvPr/>
        </p:nvSpPr>
        <p:spPr>
          <a:xfrm>
            <a:off x="5447405" y="3376995"/>
            <a:ext cx="3352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THREE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447405" y="3930523"/>
            <a:ext cx="29190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完成形考任务方法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479471" y="3417061"/>
            <a:ext cx="603793" cy="1012589"/>
            <a:chOff x="6997070" y="1404892"/>
            <a:chExt cx="458807" cy="769441"/>
          </a:xfrm>
        </p:grpSpPr>
        <p:sp>
          <p:nvSpPr>
            <p:cNvPr id="29" name="文本框 28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2AA4E8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4</a:t>
              </a:r>
              <a:endParaRPr kumimoji="0" lang="zh-CN" alt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31" name="文本框 30"/>
          <p:cNvSpPr txBox="1"/>
          <p:nvPr/>
        </p:nvSpPr>
        <p:spPr>
          <a:xfrm>
            <a:off x="9196070" y="3364865"/>
            <a:ext cx="2313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FOUR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196070" y="3918585"/>
            <a:ext cx="2752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论坛发贴方法及要求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30606" y="4955648"/>
            <a:ext cx="603793" cy="1012589"/>
            <a:chOff x="6997070" y="1404892"/>
            <a:chExt cx="458807" cy="769441"/>
          </a:xfrm>
        </p:grpSpPr>
        <p:sp>
          <p:nvSpPr>
            <p:cNvPr id="3" name="文本框 2"/>
            <p:cNvSpPr txBox="1"/>
            <p:nvPr/>
          </p:nvSpPr>
          <p:spPr>
            <a:xfrm>
              <a:off x="6997070" y="1404892"/>
              <a:ext cx="458807" cy="769441"/>
            </a:xfrm>
            <a:prstGeom prst="rect">
              <a:avLst/>
            </a:prstGeom>
            <a:solidFill>
              <a:srgbClr val="6B74C0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endPara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455877" y="1404892"/>
              <a:ext cx="0" cy="0"/>
            </a:xfrm>
            <a:prstGeom prst="line">
              <a:avLst/>
            </a:prstGeom>
            <a:noFill/>
            <a:ln w="6350" cap="flat" cmpd="sng" algn="ctr">
              <a:solidFill>
                <a:srgbClr val="65C4C3"/>
              </a:solidFill>
              <a:prstDash val="solid"/>
              <a:miter lim="800000"/>
            </a:ln>
            <a:effectLst/>
          </p:spPr>
        </p:cxnSp>
      </p:grpSp>
      <p:sp>
        <p:nvSpPr>
          <p:cNvPr id="6" name="文本框 5"/>
          <p:cNvSpPr txBox="1"/>
          <p:nvPr/>
        </p:nvSpPr>
        <p:spPr>
          <a:xfrm>
            <a:off x="5447405" y="4903535"/>
            <a:ext cx="335279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PART FIVE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47405" y="5457063"/>
            <a:ext cx="291904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导学教师联系方式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727158" y="4499647"/>
            <a:ext cx="0" cy="0"/>
          </a:xfrm>
          <a:prstGeom prst="line">
            <a:avLst/>
          </a:prstGeom>
          <a:noFill/>
          <a:ln w="6350" cap="flat" cmpd="sng" algn="ctr">
            <a:solidFill>
              <a:srgbClr val="65C4C3"/>
            </a:solidFill>
            <a:prstDash val="solid"/>
            <a:miter lim="800000"/>
          </a:ln>
          <a:effectLst/>
        </p:spPr>
      </p:cxn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-207010" y="3139440"/>
            <a:ext cx="4083050" cy="3738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5" grpId="0"/>
      <p:bldP spid="26" grpId="0"/>
      <p:bldP spid="31" grpId="0"/>
      <p:bldP spid="32" grpId="0"/>
      <p:bldP spid="6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1477010"/>
            <a:chOff x="460" y="335"/>
            <a:chExt cx="17773" cy="2326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本门课程作业是实验，提交作业是实验报告，点击添加提交来添加你写好实验报告。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1733550"/>
            <a:ext cx="11609387" cy="2183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916680"/>
            <a:ext cx="11485563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2031365"/>
            <a:chOff x="460" y="335"/>
            <a:chExt cx="17773" cy="3199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最多可以上传一个附件，如果有多个文件需要打包上传，也可以通过拖放文件来上传，最后点击保存更改。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2287905"/>
            <a:ext cx="11423333" cy="408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3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THREE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作业参考答案可以在榆林电大导学助学栏目下载。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10640"/>
            <a:ext cx="11733213" cy="513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690512"/>
            <a:ext cx="650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cs typeface="+mn-ea"/>
                <a:sym typeface="+mn-lt"/>
              </a:rPr>
              <a:t>     </a:t>
            </a:r>
            <a:r>
              <a:rPr lang="en-US" altLang="zh-CN" sz="5400" b="1" dirty="0" smtClean="0">
                <a:cs typeface="+mn-ea"/>
                <a:sym typeface="+mn-lt"/>
              </a:rPr>
              <a:t>part</a:t>
            </a:r>
            <a:r>
              <a:rPr lang="en-US" altLang="zh-CN" sz="9600" b="1" cap="all" spc="284" dirty="0">
                <a:gradFill>
                  <a:gsLst>
                    <a:gs pos="0">
                      <a:srgbClr val="2AA4E8"/>
                    </a:gs>
                    <a:gs pos="100000">
                      <a:srgbClr val="6D49E1"/>
                    </a:gs>
                  </a:gsLst>
                  <a:lin ang="5400000" scaled="0"/>
                </a:gradFill>
                <a:cs typeface="+mn-ea"/>
                <a:sym typeface="+mn-lt"/>
              </a:rPr>
              <a:t>4</a:t>
            </a:r>
            <a:endParaRPr lang="en-US" altLang="zh-CN" sz="9600" b="1" cap="all" spc="284" dirty="0">
              <a:gradFill>
                <a:gsLst>
                  <a:gs pos="0">
                    <a:srgbClr val="2AA4E8"/>
                  </a:gs>
                  <a:gs pos="100000">
                    <a:srgbClr val="6D49E1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endParaRPr lang="en-US" altLang="zh-CN" sz="5400" b="1" dirty="0"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论坛发贴方法及要求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点击这里开始学习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讨论。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00163"/>
            <a:ext cx="12152313" cy="528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点击这里开始学习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讨论。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295400"/>
            <a:ext cx="1154239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点击开启一个新话题开始讨论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学习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371600"/>
            <a:ext cx="11666855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在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这里填写你要问的问题，主题和正文都要填写。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05" y="1179830"/>
            <a:ext cx="1166685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285855" cy="923290"/>
            <a:chOff x="460" y="335"/>
            <a:chExt cx="17773" cy="145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noProof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012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6644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最后点击发到讨论区上，完成一个贴子。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310640"/>
            <a:ext cx="11190287" cy="519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2860040" cy="675640"/>
            <a:chOff x="460" y="335"/>
            <a:chExt cx="4504" cy="1064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1021"/>
              <a:chOff x="6997070" y="1404892"/>
              <a:chExt cx="458807" cy="835744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71195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4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3375" cy="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FOUR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3375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6B74C0"/>
                  </a:solidFill>
                  <a:cs typeface="+mn-ea"/>
                  <a:sym typeface="+mn-lt"/>
                </a:rPr>
                <a:t>温 馨 提 示</a:t>
              </a:r>
              <a:endParaRPr lang="zh-CN" altLang="en-US" sz="2000" b="1" dirty="0">
                <a:solidFill>
                  <a:srgbClr val="6B74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739470" y="1874627"/>
            <a:ext cx="5821850" cy="2123658"/>
            <a:chOff x="1085274" y="2355058"/>
            <a:chExt cx="3673010" cy="2123658"/>
          </a:xfrm>
        </p:grpSpPr>
        <p:sp>
          <p:nvSpPr>
            <p:cNvPr id="23" name="文本框 22"/>
            <p:cNvSpPr txBox="1"/>
            <p:nvPr/>
          </p:nvSpPr>
          <p:spPr>
            <a:xfrm>
              <a:off x="1525927" y="2355058"/>
              <a:ext cx="323235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ctr">
                <a:lnSpc>
                  <a:spcPct val="110000"/>
                </a:lnSpc>
                <a:defRPr/>
              </a:pPr>
              <a:r>
                <a:rPr kumimoji="1" lang="zh-CN" altLang="en-US" sz="6000" b="1" dirty="0">
                  <a:solidFill>
                    <a:schemeClr val="accent1"/>
                  </a:solidFill>
                  <a:cs typeface="+mn-ea"/>
                  <a:sym typeface="+mn-lt"/>
                </a:rPr>
                <a:t>该</a:t>
              </a:r>
              <a:r>
                <a:rPr kumimoji="1" lang="zh-CN" altLang="en-US" sz="6000" b="1" dirty="0" smtClean="0">
                  <a:solidFill>
                    <a:schemeClr val="accent1"/>
                  </a:solidFill>
                  <a:cs typeface="+mn-ea"/>
                  <a:sym typeface="+mn-lt"/>
                </a:rPr>
                <a:t>门课程发贴至少十贴以上</a:t>
              </a:r>
              <a:endParaRPr kumimoji="1" lang="zh-CN" altLang="en-US" sz="60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85274" y="2687681"/>
              <a:ext cx="2916661" cy="31976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2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presentation_115875"/>
          <p:cNvSpPr>
            <a:spLocks noChangeAspect="1"/>
          </p:cNvSpPr>
          <p:nvPr/>
        </p:nvSpPr>
        <p:spPr bwMode="auto">
          <a:xfrm>
            <a:off x="998220" y="1823274"/>
            <a:ext cx="2842047" cy="2958821"/>
          </a:xfrm>
          <a:custGeom>
            <a:avLst/>
            <a:gdLst>
              <a:gd name="connsiteX0" fmla="*/ 369451 w 582235"/>
              <a:gd name="connsiteY0" fmla="*/ 375761 h 606157"/>
              <a:gd name="connsiteX1" fmla="*/ 405005 w 582235"/>
              <a:gd name="connsiteY1" fmla="*/ 375761 h 606157"/>
              <a:gd name="connsiteX2" fmla="*/ 405005 w 582235"/>
              <a:gd name="connsiteY2" fmla="*/ 459340 h 606157"/>
              <a:gd name="connsiteX3" fmla="*/ 468913 w 582235"/>
              <a:gd name="connsiteY3" fmla="*/ 523147 h 606157"/>
              <a:gd name="connsiteX4" fmla="*/ 468913 w 582235"/>
              <a:gd name="connsiteY4" fmla="*/ 548310 h 606157"/>
              <a:gd name="connsiteX5" fmla="*/ 456312 w 582235"/>
              <a:gd name="connsiteY5" fmla="*/ 553553 h 606157"/>
              <a:gd name="connsiteX6" fmla="*/ 443710 w 582235"/>
              <a:gd name="connsiteY6" fmla="*/ 548310 h 606157"/>
              <a:gd name="connsiteX7" fmla="*/ 405005 w 582235"/>
              <a:gd name="connsiteY7" fmla="*/ 509666 h 606157"/>
              <a:gd name="connsiteX8" fmla="*/ 405005 w 582235"/>
              <a:gd name="connsiteY8" fmla="*/ 535729 h 606157"/>
              <a:gd name="connsiteX9" fmla="*/ 387153 w 582235"/>
              <a:gd name="connsiteY9" fmla="*/ 553553 h 606157"/>
              <a:gd name="connsiteX10" fmla="*/ 369451 w 582235"/>
              <a:gd name="connsiteY10" fmla="*/ 535729 h 606157"/>
              <a:gd name="connsiteX11" fmla="*/ 369451 w 582235"/>
              <a:gd name="connsiteY11" fmla="*/ 509666 h 606157"/>
              <a:gd name="connsiteX12" fmla="*/ 330596 w 582235"/>
              <a:gd name="connsiteY12" fmla="*/ 548310 h 606157"/>
              <a:gd name="connsiteX13" fmla="*/ 305393 w 582235"/>
              <a:gd name="connsiteY13" fmla="*/ 548310 h 606157"/>
              <a:gd name="connsiteX14" fmla="*/ 305393 w 582235"/>
              <a:gd name="connsiteY14" fmla="*/ 523147 h 606157"/>
              <a:gd name="connsiteX15" fmla="*/ 369451 w 582235"/>
              <a:gd name="connsiteY15" fmla="*/ 459340 h 606157"/>
              <a:gd name="connsiteX16" fmla="*/ 253612 w 582235"/>
              <a:gd name="connsiteY16" fmla="*/ 252130 h 606157"/>
              <a:gd name="connsiteX17" fmla="*/ 290941 w 582235"/>
              <a:gd name="connsiteY17" fmla="*/ 252130 h 606157"/>
              <a:gd name="connsiteX18" fmla="*/ 290941 w 582235"/>
              <a:gd name="connsiteY18" fmla="*/ 285719 h 606157"/>
              <a:gd name="connsiteX19" fmla="*/ 253612 w 582235"/>
              <a:gd name="connsiteY19" fmla="*/ 285719 h 606157"/>
              <a:gd name="connsiteX20" fmla="*/ 239040 w 582235"/>
              <a:gd name="connsiteY20" fmla="*/ 222935 h 606157"/>
              <a:gd name="connsiteX21" fmla="*/ 224334 w 582235"/>
              <a:gd name="connsiteY21" fmla="*/ 237616 h 606157"/>
              <a:gd name="connsiteX22" fmla="*/ 224334 w 582235"/>
              <a:gd name="connsiteY22" fmla="*/ 300384 h 606157"/>
              <a:gd name="connsiteX23" fmla="*/ 239040 w 582235"/>
              <a:gd name="connsiteY23" fmla="*/ 314915 h 606157"/>
              <a:gd name="connsiteX24" fmla="*/ 305668 w 582235"/>
              <a:gd name="connsiteY24" fmla="*/ 314915 h 606157"/>
              <a:gd name="connsiteX25" fmla="*/ 320374 w 582235"/>
              <a:gd name="connsiteY25" fmla="*/ 300384 h 606157"/>
              <a:gd name="connsiteX26" fmla="*/ 320374 w 582235"/>
              <a:gd name="connsiteY26" fmla="*/ 237616 h 606157"/>
              <a:gd name="connsiteX27" fmla="*/ 305668 w 582235"/>
              <a:gd name="connsiteY27" fmla="*/ 222935 h 606157"/>
              <a:gd name="connsiteX28" fmla="*/ 71558 w 582235"/>
              <a:gd name="connsiteY28" fmla="*/ 194196 h 606157"/>
              <a:gd name="connsiteX29" fmla="*/ 136967 w 582235"/>
              <a:gd name="connsiteY29" fmla="*/ 259511 h 606157"/>
              <a:gd name="connsiteX30" fmla="*/ 136967 w 582235"/>
              <a:gd name="connsiteY30" fmla="*/ 589079 h 606157"/>
              <a:gd name="connsiteX31" fmla="*/ 120015 w 582235"/>
              <a:gd name="connsiteY31" fmla="*/ 606157 h 606157"/>
              <a:gd name="connsiteX32" fmla="*/ 45754 w 582235"/>
              <a:gd name="connsiteY32" fmla="*/ 606157 h 606157"/>
              <a:gd name="connsiteX33" fmla="*/ 28801 w 582235"/>
              <a:gd name="connsiteY33" fmla="*/ 589079 h 606157"/>
              <a:gd name="connsiteX34" fmla="*/ 28801 w 582235"/>
              <a:gd name="connsiteY34" fmla="*/ 445268 h 606157"/>
              <a:gd name="connsiteX35" fmla="*/ 25951 w 582235"/>
              <a:gd name="connsiteY35" fmla="*/ 429238 h 606157"/>
              <a:gd name="connsiteX36" fmla="*/ 10949 w 582235"/>
              <a:gd name="connsiteY36" fmla="*/ 388342 h 606157"/>
              <a:gd name="connsiteX37" fmla="*/ 5998 w 582235"/>
              <a:gd name="connsiteY37" fmla="*/ 360778 h 606157"/>
              <a:gd name="connsiteX38" fmla="*/ 5998 w 582235"/>
              <a:gd name="connsiteY38" fmla="*/ 259511 h 606157"/>
              <a:gd name="connsiteX39" fmla="*/ 71558 w 582235"/>
              <a:gd name="connsiteY39" fmla="*/ 194196 h 606157"/>
              <a:gd name="connsiteX40" fmla="*/ 368563 w 582235"/>
              <a:gd name="connsiteY40" fmla="*/ 189398 h 606157"/>
              <a:gd name="connsiteX41" fmla="*/ 405892 w 582235"/>
              <a:gd name="connsiteY41" fmla="*/ 189398 h 606157"/>
              <a:gd name="connsiteX42" fmla="*/ 405892 w 582235"/>
              <a:gd name="connsiteY42" fmla="*/ 285720 h 606157"/>
              <a:gd name="connsiteX43" fmla="*/ 368563 w 582235"/>
              <a:gd name="connsiteY43" fmla="*/ 285720 h 606157"/>
              <a:gd name="connsiteX44" fmla="*/ 353838 w 582235"/>
              <a:gd name="connsiteY44" fmla="*/ 160167 h 606157"/>
              <a:gd name="connsiteX45" fmla="*/ 339132 w 582235"/>
              <a:gd name="connsiteY45" fmla="*/ 174698 h 606157"/>
              <a:gd name="connsiteX46" fmla="*/ 339132 w 582235"/>
              <a:gd name="connsiteY46" fmla="*/ 300384 h 606157"/>
              <a:gd name="connsiteX47" fmla="*/ 353838 w 582235"/>
              <a:gd name="connsiteY47" fmla="*/ 314915 h 606157"/>
              <a:gd name="connsiteX48" fmla="*/ 420617 w 582235"/>
              <a:gd name="connsiteY48" fmla="*/ 314915 h 606157"/>
              <a:gd name="connsiteX49" fmla="*/ 435173 w 582235"/>
              <a:gd name="connsiteY49" fmla="*/ 300384 h 606157"/>
              <a:gd name="connsiteX50" fmla="*/ 435173 w 582235"/>
              <a:gd name="connsiteY50" fmla="*/ 174698 h 606157"/>
              <a:gd name="connsiteX51" fmla="*/ 420617 w 582235"/>
              <a:gd name="connsiteY51" fmla="*/ 160167 h 606157"/>
              <a:gd name="connsiteX52" fmla="*/ 483514 w 582235"/>
              <a:gd name="connsiteY52" fmla="*/ 126594 h 606157"/>
              <a:gd name="connsiteX53" fmla="*/ 520702 w 582235"/>
              <a:gd name="connsiteY53" fmla="*/ 126594 h 606157"/>
              <a:gd name="connsiteX54" fmla="*/ 520702 w 582235"/>
              <a:gd name="connsiteY54" fmla="*/ 285719 h 606157"/>
              <a:gd name="connsiteX55" fmla="*/ 483514 w 582235"/>
              <a:gd name="connsiteY55" fmla="*/ 285719 h 606157"/>
              <a:gd name="connsiteX56" fmla="*/ 468787 w 582235"/>
              <a:gd name="connsiteY56" fmla="*/ 97399 h 606157"/>
              <a:gd name="connsiteX57" fmla="*/ 454081 w 582235"/>
              <a:gd name="connsiteY57" fmla="*/ 111930 h 606157"/>
              <a:gd name="connsiteX58" fmla="*/ 454081 w 582235"/>
              <a:gd name="connsiteY58" fmla="*/ 300384 h 606157"/>
              <a:gd name="connsiteX59" fmla="*/ 468787 w 582235"/>
              <a:gd name="connsiteY59" fmla="*/ 314915 h 606157"/>
              <a:gd name="connsiteX60" fmla="*/ 535415 w 582235"/>
              <a:gd name="connsiteY60" fmla="*/ 314915 h 606157"/>
              <a:gd name="connsiteX61" fmla="*/ 550121 w 582235"/>
              <a:gd name="connsiteY61" fmla="*/ 300384 h 606157"/>
              <a:gd name="connsiteX62" fmla="*/ 550121 w 582235"/>
              <a:gd name="connsiteY62" fmla="*/ 111930 h 606157"/>
              <a:gd name="connsiteX63" fmla="*/ 535415 w 582235"/>
              <a:gd name="connsiteY63" fmla="*/ 97399 h 606157"/>
              <a:gd name="connsiteX64" fmla="*/ 206026 w 582235"/>
              <a:gd name="connsiteY64" fmla="*/ 61745 h 606157"/>
              <a:gd name="connsiteX65" fmla="*/ 568429 w 582235"/>
              <a:gd name="connsiteY65" fmla="*/ 61745 h 606157"/>
              <a:gd name="connsiteX66" fmla="*/ 582235 w 582235"/>
              <a:gd name="connsiteY66" fmla="*/ 75527 h 606157"/>
              <a:gd name="connsiteX67" fmla="*/ 582235 w 582235"/>
              <a:gd name="connsiteY67" fmla="*/ 336787 h 606157"/>
              <a:gd name="connsiteX68" fmla="*/ 568429 w 582235"/>
              <a:gd name="connsiteY68" fmla="*/ 350569 h 606157"/>
              <a:gd name="connsiteX69" fmla="*/ 206026 w 582235"/>
              <a:gd name="connsiteY69" fmla="*/ 350569 h 606157"/>
              <a:gd name="connsiteX70" fmla="*/ 192220 w 582235"/>
              <a:gd name="connsiteY70" fmla="*/ 336787 h 606157"/>
              <a:gd name="connsiteX71" fmla="*/ 192220 w 582235"/>
              <a:gd name="connsiteY71" fmla="*/ 75527 h 606157"/>
              <a:gd name="connsiteX72" fmla="*/ 206026 w 582235"/>
              <a:gd name="connsiteY72" fmla="*/ 61745 h 606157"/>
              <a:gd name="connsiteX73" fmla="*/ 68484 w 582235"/>
              <a:gd name="connsiteY73" fmla="*/ 44809 h 606157"/>
              <a:gd name="connsiteX74" fmla="*/ 136968 w 582235"/>
              <a:gd name="connsiteY74" fmla="*/ 113187 h 606157"/>
              <a:gd name="connsiteX75" fmla="*/ 68484 w 582235"/>
              <a:gd name="connsiteY75" fmla="*/ 181565 h 606157"/>
              <a:gd name="connsiteX76" fmla="*/ 0 w 582235"/>
              <a:gd name="connsiteY76" fmla="*/ 113187 h 606157"/>
              <a:gd name="connsiteX77" fmla="*/ 68484 w 582235"/>
              <a:gd name="connsiteY77" fmla="*/ 44809 h 606157"/>
              <a:gd name="connsiteX78" fmla="*/ 387117 w 582235"/>
              <a:gd name="connsiteY78" fmla="*/ 0 h 606157"/>
              <a:gd name="connsiteX79" fmla="*/ 404975 w 582235"/>
              <a:gd name="connsiteY79" fmla="*/ 17827 h 606157"/>
              <a:gd name="connsiteX80" fmla="*/ 404975 w 582235"/>
              <a:gd name="connsiteY80" fmla="*/ 36553 h 606157"/>
              <a:gd name="connsiteX81" fmla="*/ 369410 w 582235"/>
              <a:gd name="connsiteY81" fmla="*/ 36553 h 606157"/>
              <a:gd name="connsiteX82" fmla="*/ 369410 w 582235"/>
              <a:gd name="connsiteY82" fmla="*/ 17827 h 606157"/>
              <a:gd name="connsiteX83" fmla="*/ 387117 w 582235"/>
              <a:gd name="connsiteY83" fmla="*/ 0 h 60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582235" h="606157">
                <a:moveTo>
                  <a:pt x="369451" y="375761"/>
                </a:moveTo>
                <a:lnTo>
                  <a:pt x="405005" y="375761"/>
                </a:lnTo>
                <a:lnTo>
                  <a:pt x="405005" y="459340"/>
                </a:lnTo>
                <a:lnTo>
                  <a:pt x="468913" y="523147"/>
                </a:lnTo>
                <a:cubicBezTo>
                  <a:pt x="475964" y="530187"/>
                  <a:pt x="475964" y="541420"/>
                  <a:pt x="468913" y="548310"/>
                </a:cubicBezTo>
                <a:cubicBezTo>
                  <a:pt x="465463" y="551755"/>
                  <a:pt x="460962" y="553553"/>
                  <a:pt x="456312" y="553553"/>
                </a:cubicBezTo>
                <a:cubicBezTo>
                  <a:pt x="451811" y="553553"/>
                  <a:pt x="447310" y="551755"/>
                  <a:pt x="443710" y="548310"/>
                </a:cubicBezTo>
                <a:lnTo>
                  <a:pt x="405005" y="509666"/>
                </a:lnTo>
                <a:lnTo>
                  <a:pt x="405005" y="535729"/>
                </a:lnTo>
                <a:cubicBezTo>
                  <a:pt x="405005" y="545614"/>
                  <a:pt x="397054" y="553553"/>
                  <a:pt x="387153" y="553553"/>
                </a:cubicBezTo>
                <a:cubicBezTo>
                  <a:pt x="377402" y="553553"/>
                  <a:pt x="369451" y="545614"/>
                  <a:pt x="369451" y="535729"/>
                </a:cubicBezTo>
                <a:lnTo>
                  <a:pt x="369451" y="509666"/>
                </a:lnTo>
                <a:lnTo>
                  <a:pt x="330596" y="548310"/>
                </a:lnTo>
                <a:cubicBezTo>
                  <a:pt x="323695" y="555350"/>
                  <a:pt x="312444" y="555350"/>
                  <a:pt x="305393" y="548310"/>
                </a:cubicBezTo>
                <a:cubicBezTo>
                  <a:pt x="298492" y="541420"/>
                  <a:pt x="298492" y="530187"/>
                  <a:pt x="305393" y="523147"/>
                </a:cubicBezTo>
                <a:lnTo>
                  <a:pt x="369451" y="459340"/>
                </a:lnTo>
                <a:close/>
                <a:moveTo>
                  <a:pt x="253612" y="252130"/>
                </a:moveTo>
                <a:lnTo>
                  <a:pt x="290941" y="252130"/>
                </a:lnTo>
                <a:lnTo>
                  <a:pt x="290941" y="285719"/>
                </a:lnTo>
                <a:lnTo>
                  <a:pt x="253612" y="285719"/>
                </a:lnTo>
                <a:close/>
                <a:moveTo>
                  <a:pt x="239040" y="222935"/>
                </a:moveTo>
                <a:cubicBezTo>
                  <a:pt x="230936" y="222935"/>
                  <a:pt x="224334" y="229527"/>
                  <a:pt x="224334" y="237616"/>
                </a:cubicBezTo>
                <a:lnTo>
                  <a:pt x="224334" y="300384"/>
                </a:lnTo>
                <a:cubicBezTo>
                  <a:pt x="224334" y="308474"/>
                  <a:pt x="230936" y="314915"/>
                  <a:pt x="239040" y="314915"/>
                </a:cubicBezTo>
                <a:lnTo>
                  <a:pt x="305668" y="314915"/>
                </a:lnTo>
                <a:cubicBezTo>
                  <a:pt x="313771" y="314915"/>
                  <a:pt x="320374" y="308474"/>
                  <a:pt x="320374" y="300384"/>
                </a:cubicBezTo>
                <a:lnTo>
                  <a:pt x="320374" y="237616"/>
                </a:lnTo>
                <a:cubicBezTo>
                  <a:pt x="320374" y="229527"/>
                  <a:pt x="313771" y="222935"/>
                  <a:pt x="305668" y="222935"/>
                </a:cubicBezTo>
                <a:close/>
                <a:moveTo>
                  <a:pt x="71558" y="194196"/>
                </a:moveTo>
                <a:cubicBezTo>
                  <a:pt x="107563" y="194196"/>
                  <a:pt x="136967" y="223558"/>
                  <a:pt x="136967" y="259511"/>
                </a:cubicBezTo>
                <a:lnTo>
                  <a:pt x="136967" y="589079"/>
                </a:lnTo>
                <a:cubicBezTo>
                  <a:pt x="136967" y="598517"/>
                  <a:pt x="129316" y="606157"/>
                  <a:pt x="120015" y="606157"/>
                </a:cubicBezTo>
                <a:lnTo>
                  <a:pt x="45754" y="606157"/>
                </a:lnTo>
                <a:cubicBezTo>
                  <a:pt x="36302" y="606157"/>
                  <a:pt x="28801" y="598517"/>
                  <a:pt x="28801" y="589079"/>
                </a:cubicBezTo>
                <a:lnTo>
                  <a:pt x="28801" y="445268"/>
                </a:lnTo>
                <a:cubicBezTo>
                  <a:pt x="28801" y="439725"/>
                  <a:pt x="27751" y="434482"/>
                  <a:pt x="25951" y="429238"/>
                </a:cubicBezTo>
                <a:lnTo>
                  <a:pt x="10949" y="388342"/>
                </a:lnTo>
                <a:cubicBezTo>
                  <a:pt x="7648" y="379504"/>
                  <a:pt x="5998" y="370216"/>
                  <a:pt x="5998" y="360778"/>
                </a:cubicBezTo>
                <a:lnTo>
                  <a:pt x="5998" y="259511"/>
                </a:lnTo>
                <a:cubicBezTo>
                  <a:pt x="5998" y="223558"/>
                  <a:pt x="35402" y="194196"/>
                  <a:pt x="71558" y="194196"/>
                </a:cubicBezTo>
                <a:close/>
                <a:moveTo>
                  <a:pt x="368563" y="189398"/>
                </a:moveTo>
                <a:lnTo>
                  <a:pt x="405892" y="189398"/>
                </a:lnTo>
                <a:lnTo>
                  <a:pt x="405892" y="285720"/>
                </a:lnTo>
                <a:lnTo>
                  <a:pt x="368563" y="285720"/>
                </a:lnTo>
                <a:close/>
                <a:moveTo>
                  <a:pt x="353838" y="160167"/>
                </a:moveTo>
                <a:cubicBezTo>
                  <a:pt x="345735" y="160167"/>
                  <a:pt x="339132" y="166608"/>
                  <a:pt x="339132" y="174698"/>
                </a:cubicBezTo>
                <a:lnTo>
                  <a:pt x="339132" y="300384"/>
                </a:lnTo>
                <a:cubicBezTo>
                  <a:pt x="339132" y="308474"/>
                  <a:pt x="345735" y="314915"/>
                  <a:pt x="353838" y="314915"/>
                </a:cubicBezTo>
                <a:lnTo>
                  <a:pt x="420617" y="314915"/>
                </a:lnTo>
                <a:cubicBezTo>
                  <a:pt x="428720" y="314915"/>
                  <a:pt x="435173" y="308474"/>
                  <a:pt x="435173" y="300384"/>
                </a:cubicBezTo>
                <a:lnTo>
                  <a:pt x="435173" y="174698"/>
                </a:lnTo>
                <a:cubicBezTo>
                  <a:pt x="435173" y="166608"/>
                  <a:pt x="428720" y="160167"/>
                  <a:pt x="420617" y="160167"/>
                </a:cubicBezTo>
                <a:close/>
                <a:moveTo>
                  <a:pt x="483514" y="126594"/>
                </a:moveTo>
                <a:lnTo>
                  <a:pt x="520702" y="126594"/>
                </a:lnTo>
                <a:lnTo>
                  <a:pt x="520702" y="285719"/>
                </a:lnTo>
                <a:lnTo>
                  <a:pt x="483514" y="285719"/>
                </a:lnTo>
                <a:close/>
                <a:moveTo>
                  <a:pt x="468787" y="97399"/>
                </a:moveTo>
                <a:cubicBezTo>
                  <a:pt x="460684" y="97399"/>
                  <a:pt x="454081" y="103840"/>
                  <a:pt x="454081" y="111930"/>
                </a:cubicBezTo>
                <a:lnTo>
                  <a:pt x="454081" y="300384"/>
                </a:lnTo>
                <a:cubicBezTo>
                  <a:pt x="454081" y="308474"/>
                  <a:pt x="460684" y="314915"/>
                  <a:pt x="468787" y="314915"/>
                </a:cubicBezTo>
                <a:lnTo>
                  <a:pt x="535415" y="314915"/>
                </a:lnTo>
                <a:cubicBezTo>
                  <a:pt x="543519" y="314915"/>
                  <a:pt x="550121" y="308474"/>
                  <a:pt x="550121" y="300384"/>
                </a:cubicBezTo>
                <a:lnTo>
                  <a:pt x="550121" y="111930"/>
                </a:lnTo>
                <a:cubicBezTo>
                  <a:pt x="550121" y="103840"/>
                  <a:pt x="543519" y="97399"/>
                  <a:pt x="535415" y="97399"/>
                </a:cubicBezTo>
                <a:close/>
                <a:moveTo>
                  <a:pt x="206026" y="61745"/>
                </a:moveTo>
                <a:lnTo>
                  <a:pt x="568429" y="61745"/>
                </a:lnTo>
                <a:cubicBezTo>
                  <a:pt x="575932" y="61745"/>
                  <a:pt x="582235" y="67887"/>
                  <a:pt x="582235" y="75527"/>
                </a:cubicBezTo>
                <a:lnTo>
                  <a:pt x="582235" y="336787"/>
                </a:lnTo>
                <a:cubicBezTo>
                  <a:pt x="582235" y="344427"/>
                  <a:pt x="575932" y="350569"/>
                  <a:pt x="568429" y="350569"/>
                </a:cubicBezTo>
                <a:lnTo>
                  <a:pt x="206026" y="350569"/>
                </a:lnTo>
                <a:cubicBezTo>
                  <a:pt x="198373" y="350569"/>
                  <a:pt x="192220" y="344427"/>
                  <a:pt x="192220" y="336787"/>
                </a:cubicBezTo>
                <a:lnTo>
                  <a:pt x="192220" y="75527"/>
                </a:lnTo>
                <a:cubicBezTo>
                  <a:pt x="192220" y="67887"/>
                  <a:pt x="198373" y="61745"/>
                  <a:pt x="206026" y="61745"/>
                </a:cubicBezTo>
                <a:close/>
                <a:moveTo>
                  <a:pt x="68484" y="44809"/>
                </a:moveTo>
                <a:cubicBezTo>
                  <a:pt x="106307" y="44809"/>
                  <a:pt x="136968" y="75423"/>
                  <a:pt x="136968" y="113187"/>
                </a:cubicBezTo>
                <a:cubicBezTo>
                  <a:pt x="136968" y="150951"/>
                  <a:pt x="106307" y="181565"/>
                  <a:pt x="68484" y="181565"/>
                </a:cubicBezTo>
                <a:cubicBezTo>
                  <a:pt x="30661" y="181565"/>
                  <a:pt x="0" y="150951"/>
                  <a:pt x="0" y="113187"/>
                </a:cubicBezTo>
                <a:cubicBezTo>
                  <a:pt x="0" y="75423"/>
                  <a:pt x="30661" y="44809"/>
                  <a:pt x="68484" y="44809"/>
                </a:cubicBezTo>
                <a:close/>
                <a:moveTo>
                  <a:pt x="387117" y="0"/>
                </a:moveTo>
                <a:cubicBezTo>
                  <a:pt x="397022" y="0"/>
                  <a:pt x="404975" y="7940"/>
                  <a:pt x="404975" y="17827"/>
                </a:cubicBezTo>
                <a:lnTo>
                  <a:pt x="404975" y="36553"/>
                </a:lnTo>
                <a:lnTo>
                  <a:pt x="369410" y="36553"/>
                </a:lnTo>
                <a:lnTo>
                  <a:pt x="369410" y="17827"/>
                </a:lnTo>
                <a:cubicBezTo>
                  <a:pt x="369410" y="7940"/>
                  <a:pt x="377363" y="0"/>
                  <a:pt x="387117" y="0"/>
                </a:cubicBezTo>
                <a:close/>
              </a:path>
            </a:pathLst>
          </a:custGeom>
          <a:solidFill>
            <a:srgbClr val="6B74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438264"/>
            <a:ext cx="6503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cs typeface="+mn-ea"/>
                <a:sym typeface="+mn-lt"/>
              </a:rPr>
              <a:t>     </a:t>
            </a:r>
            <a:r>
              <a:rPr lang="en-US" altLang="zh-CN" sz="5400" b="1" dirty="0" smtClean="0">
                <a:cs typeface="+mn-ea"/>
                <a:sym typeface="+mn-lt"/>
              </a:rPr>
              <a:t>part</a:t>
            </a:r>
            <a:r>
              <a:rPr lang="en-US" altLang="zh-CN" sz="9600" b="1" cap="all" spc="284" dirty="0">
                <a:gradFill>
                  <a:gsLst>
                    <a:gs pos="0">
                      <a:srgbClr val="2AA4E8"/>
                    </a:gs>
                    <a:gs pos="100000">
                      <a:srgbClr val="6D49E1"/>
                    </a:gs>
                  </a:gsLst>
                  <a:lin ang="5400000" scaled="0"/>
                </a:gradFill>
                <a:cs typeface="+mn-ea"/>
                <a:sym typeface="+mn-lt"/>
              </a:rPr>
              <a:t>1</a:t>
            </a:r>
            <a:endParaRPr lang="en-US" altLang="zh-CN" sz="9600" b="1" cap="all" spc="284" dirty="0">
              <a:gradFill>
                <a:gsLst>
                  <a:gs pos="0">
                    <a:srgbClr val="2AA4E8"/>
                  </a:gs>
                  <a:gs pos="100000">
                    <a:srgbClr val="6D49E1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endParaRPr lang="en-US" altLang="zh-CN" sz="5400" b="1" dirty="0"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如何登录学习平台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3101975" cy="676910"/>
            <a:chOff x="460" y="335"/>
            <a:chExt cx="4885" cy="1066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5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FIVE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3756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6B74C0"/>
                  </a:solidFill>
                  <a:cs typeface="+mn-ea"/>
                  <a:sym typeface="+mn-lt"/>
                </a:rPr>
                <a:t>辅导老师联系方式</a:t>
              </a:r>
              <a:endParaRPr lang="zh-CN" altLang="en-US" sz="2000" b="1" dirty="0">
                <a:solidFill>
                  <a:srgbClr val="6B74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70914" y="2141418"/>
            <a:ext cx="4900084" cy="3300901"/>
            <a:chOff x="4929385" y="1998493"/>
            <a:chExt cx="3675063" cy="2475676"/>
          </a:xfrm>
        </p:grpSpPr>
        <p:grpSp>
          <p:nvGrpSpPr>
            <p:cNvPr id="42" name="PA_1"/>
            <p:cNvGrpSpPr/>
            <p:nvPr>
              <p:custDataLst>
                <p:tags r:id="rId1"/>
              </p:custDataLst>
            </p:nvPr>
          </p:nvGrpSpPr>
          <p:grpSpPr bwMode="auto">
            <a:xfrm>
              <a:off x="4929385" y="1998493"/>
              <a:ext cx="3675063" cy="2475676"/>
              <a:chOff x="0" y="0"/>
              <a:chExt cx="2724" cy="1835"/>
            </a:xfrm>
          </p:grpSpPr>
          <p:sp>
            <p:nvSpPr>
              <p:cNvPr id="44" name="Oval 11"/>
              <p:cNvSpPr>
                <a:spLocks noChangeArrowheads="1"/>
              </p:cNvSpPr>
              <p:nvPr/>
            </p:nvSpPr>
            <p:spPr bwMode="auto">
              <a:xfrm flipV="1">
                <a:off x="0" y="1755"/>
                <a:ext cx="2724" cy="80"/>
              </a:xfrm>
              <a:prstGeom prst="ellipse">
                <a:avLst/>
              </a:prstGeom>
              <a:gradFill rotWithShape="1">
                <a:gsLst>
                  <a:gs pos="0">
                    <a:schemeClr val="tx1">
                      <a:alpha val="2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 sz="2400">
                  <a:cs typeface="+mn-ea"/>
                  <a:sym typeface="+mn-lt"/>
                </a:endParaRPr>
              </a:p>
            </p:txBody>
          </p:sp>
          <p:pic>
            <p:nvPicPr>
              <p:cNvPr id="45" name="Picture 13" descr="apple icons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40" y="0"/>
                <a:ext cx="2246" cy="18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3" name="MH_Picture_2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372101" y="2132671"/>
              <a:ext cx="2800300" cy="1663215"/>
            </a:xfrm>
            <a:prstGeom prst="rect">
              <a:avLst/>
            </a:prstGeom>
            <a:blipFill rotWithShape="1">
              <a:blip r:embed="rId4" cstate="screen"/>
              <a:stretch>
                <a:fillRect/>
              </a:stretch>
            </a:blip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375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8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7" name="TextBox 6"/>
          <p:cNvSpPr txBox="1"/>
          <p:nvPr/>
        </p:nvSpPr>
        <p:spPr>
          <a:xfrm>
            <a:off x="1012825" y="1790375"/>
            <a:ext cx="5296535" cy="395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51800"/>
                </a:solidFill>
              </a14:hiddenFill>
            </a:ext>
          </a:extLst>
        </p:spPr>
        <p:txBody>
          <a:bodyPr wrap="square" lIns="91446" tIns="45724" rIns="91446" bIns="45724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联系我们：如在学习过程中遇到问题，可以随时联系到课程任课教师，用</a:t>
            </a:r>
            <a:r>
              <a:rPr lang="en-US" altLang="zh-CN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QQ</a:t>
            </a:r>
            <a:r>
              <a:rPr lang="zh-CN" altLang="en-US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或者微信、打电话咨询，到学校来请教等方式都可以进行学习。</a:t>
            </a:r>
            <a:endParaRPr lang="zh-CN" altLang="en-US" sz="2800" b="1" kern="0" dirty="0">
              <a:solidFill>
                <a:srgbClr val="6B74C0"/>
              </a:solidFill>
              <a:latin typeface="Calibri" panose="020F0502020204030204"/>
              <a:ea typeface="隶书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en-US" altLang="zh-CN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QQ</a:t>
            </a:r>
            <a:r>
              <a:rPr lang="zh-CN" altLang="en-US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号码：</a:t>
            </a:r>
            <a:r>
              <a:rPr lang="en-US" altLang="zh-CN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1248852260</a:t>
            </a:r>
            <a:endParaRPr lang="en-US" altLang="zh-CN" sz="2800" b="1" kern="0" dirty="0">
              <a:solidFill>
                <a:srgbClr val="6B74C0"/>
              </a:solidFill>
              <a:latin typeface="Calibri" panose="020F0502020204030204"/>
              <a:ea typeface="隶书"/>
            </a:endParaRPr>
          </a:p>
          <a:p>
            <a:pPr marL="274320" lvl="0" indent="-274320">
              <a:spcBef>
                <a:spcPct val="20000"/>
              </a:spcBef>
              <a:buClr>
                <a:srgbClr val="0BD0D9"/>
              </a:buClr>
              <a:buSzPct val="95000"/>
              <a:buFont typeface="Wingdings 2"/>
              <a:buChar char=""/>
            </a:pPr>
            <a:r>
              <a:rPr lang="zh-CN" altLang="en-US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微信号码与手机同号：</a:t>
            </a:r>
            <a:r>
              <a:rPr lang="en-US" altLang="zh-CN" sz="2800" b="1" kern="0" dirty="0">
                <a:solidFill>
                  <a:srgbClr val="6B74C0"/>
                </a:solidFill>
                <a:latin typeface="Calibri" panose="020F0502020204030204"/>
                <a:ea typeface="隶书"/>
              </a:rPr>
              <a:t>18992202660</a:t>
            </a:r>
            <a:endParaRPr lang="en-US" altLang="zh-CN" sz="2800" b="1" kern="0" dirty="0">
              <a:solidFill>
                <a:srgbClr val="6B74C0"/>
              </a:solidFill>
              <a:latin typeface="Calibri" panose="020F0502020204030204"/>
              <a:ea typeface="隶书"/>
            </a:endParaRPr>
          </a:p>
          <a:p>
            <a:pPr algn="l"/>
            <a:endParaRPr lang="zh-CN" altLang="en-US" sz="1600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18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812" y="1958975"/>
            <a:ext cx="650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600" b="1" dirty="0" smtClean="0">
                <a:solidFill>
                  <a:schemeClr val="accent1"/>
                </a:solidFill>
                <a:cs typeface="+mn-ea"/>
                <a:sym typeface="+mn-lt"/>
              </a:rPr>
              <a:t>祝同学们圆满完成    学  习  任  务</a:t>
            </a:r>
            <a:r>
              <a:rPr lang="zh-CN" altLang="en-US" sz="5600" b="1" i="0" dirty="0" smtClean="0">
                <a:solidFill>
                  <a:schemeClr val="accent1"/>
                </a:solidFill>
                <a:effectLst/>
                <a:cs typeface="+mn-ea"/>
                <a:sym typeface="+mn-lt"/>
              </a:rPr>
              <a:t>！</a:t>
            </a:r>
            <a:endParaRPr lang="zh-CN" altLang="en-US" sz="5600" b="1" i="0" dirty="0">
              <a:solidFill>
                <a:schemeClr val="accent1"/>
              </a:solidFill>
              <a:effectLst/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96065" y="4754486"/>
            <a:ext cx="2959976" cy="512445"/>
            <a:chOff x="599" y="7460"/>
            <a:chExt cx="4074" cy="807"/>
          </a:xfrm>
        </p:grpSpPr>
        <p:sp>
          <p:nvSpPr>
            <p:cNvPr id="10" name="矩形: 圆角 25"/>
            <p:cNvSpPr/>
            <p:nvPr/>
          </p:nvSpPr>
          <p:spPr>
            <a:xfrm>
              <a:off x="599" y="7460"/>
              <a:ext cx="3700" cy="80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D49E1"/>
                </a:gs>
                <a:gs pos="100000">
                  <a:srgbClr val="2AA4E8"/>
                </a:gs>
              </a:gsLst>
              <a:lin ang="135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864" y="7598"/>
              <a:ext cx="3809" cy="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spc="600" dirty="0">
                  <a:solidFill>
                    <a:schemeClr val="bg1"/>
                  </a:solidFill>
                  <a:cs typeface="+mn-ea"/>
                  <a:sym typeface="+mn-lt"/>
                </a:rPr>
                <a:t>制作</a:t>
              </a:r>
              <a:r>
                <a:rPr lang="zh-CN" altLang="en-US" sz="2000" b="1" spc="600" dirty="0" smtClean="0">
                  <a:solidFill>
                    <a:schemeClr val="bg1"/>
                  </a:solidFill>
                  <a:cs typeface="+mn-ea"/>
                  <a:sym typeface="+mn-lt"/>
                </a:rPr>
                <a:t>人：郝 文</a:t>
              </a:r>
              <a:endParaRPr lang="zh-CN" altLang="en-US" sz="2000" b="1" spc="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849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100" y="256540"/>
            <a:ext cx="10939780" cy="1016635"/>
            <a:chOff x="460" y="335"/>
            <a:chExt cx="17228" cy="1601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ONE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918"/>
              <a:ext cx="16099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先打开国家开放大学学习平台，点击学生登录。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387376"/>
            <a:ext cx="11442700" cy="5348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100" y="256540"/>
            <a:ext cx="11564620" cy="1016635"/>
            <a:chOff x="460" y="335"/>
            <a:chExt cx="17540" cy="1601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</a:t>
              </a:r>
              <a:r>
                <a:rPr lang="en-US" altLang="zh-CN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ONE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918"/>
              <a:ext cx="16411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请输入用户名（学号），密码（出生年月日八位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）。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内容占位符 3"/>
          <p:cNvPicPr/>
          <p:nvPr/>
        </p:nvPicPr>
        <p:blipFill>
          <a:blip r:embed="rId1"/>
          <a:stretch>
            <a:fillRect/>
          </a:stretch>
        </p:blipFill>
        <p:spPr>
          <a:xfrm>
            <a:off x="292100" y="1619971"/>
            <a:ext cx="11564619" cy="5013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100" y="256540"/>
            <a:ext cx="11701780" cy="1570355"/>
            <a:chOff x="460" y="335"/>
            <a:chExt cx="18428" cy="2473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ONE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918"/>
              <a:ext cx="17299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首先登录到学习页面，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在所学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课程中选择</a:t>
              </a:r>
              <a:r>
                <a:rPr lang="en-US" altLang="zh-CN" sz="3600" b="1" dirty="0">
                  <a:solidFill>
                    <a:srgbClr val="0070C0"/>
                  </a:solidFill>
                  <a:cs typeface="+mn-ea"/>
                  <a:sym typeface="+mn-lt"/>
                </a:rPr>
                <a:t>《MySQL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数据库应用</a:t>
              </a:r>
              <a:r>
                <a:rPr lang="en-US" altLang="zh-CN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》</a:t>
              </a:r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点击进入。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935480"/>
            <a:ext cx="11503660" cy="431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92100" y="256540"/>
            <a:ext cx="11290300" cy="1016635"/>
            <a:chOff x="460" y="335"/>
            <a:chExt cx="17780" cy="1601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3200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1</a:t>
                </a:r>
                <a:endPara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ONE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918"/>
              <a:ext cx="16651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进入到课程学习</a:t>
              </a:r>
              <a:r>
                <a:rPr lang="zh-CN" altLang="en-US" sz="3600" b="1" dirty="0" smtClean="0">
                  <a:solidFill>
                    <a:srgbClr val="0070C0"/>
                  </a:solidFill>
                  <a:cs typeface="+mn-ea"/>
                  <a:sym typeface="+mn-lt"/>
                </a:rPr>
                <a:t>主页。</a:t>
              </a: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1417320"/>
            <a:ext cx="11762739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任意多边形: 形状 980"/>
          <p:cNvSpPr/>
          <p:nvPr userDrawn="1"/>
        </p:nvSpPr>
        <p:spPr>
          <a:xfrm>
            <a:off x="5133340" y="0"/>
            <a:ext cx="9091295" cy="8616315"/>
          </a:xfrm>
          <a:custGeom>
            <a:avLst/>
            <a:gdLst>
              <a:gd name="connsiteX0" fmla="*/ 0 w 7057432"/>
              <a:gd name="connsiteY0" fmla="*/ 0 h 6688669"/>
              <a:gd name="connsiteX1" fmla="*/ 7057432 w 7057432"/>
              <a:gd name="connsiteY1" fmla="*/ 0 h 6688669"/>
              <a:gd name="connsiteX2" fmla="*/ 7057432 w 7057432"/>
              <a:gd name="connsiteY2" fmla="*/ 5056661 h 6688669"/>
              <a:gd name="connsiteX3" fmla="*/ 4325320 w 7057432"/>
              <a:gd name="connsiteY3" fmla="*/ 5915816 h 6688669"/>
              <a:gd name="connsiteX4" fmla="*/ 665320 w 7057432"/>
              <a:gd name="connsiteY4" fmla="*/ 6276662 h 6688669"/>
              <a:gd name="connsiteX5" fmla="*/ 888700 w 7057432"/>
              <a:gd name="connsiteY5" fmla="*/ 4163140 h 6688669"/>
              <a:gd name="connsiteX6" fmla="*/ 2280531 w 7057432"/>
              <a:gd name="connsiteY6" fmla="*/ 1929337 h 6688669"/>
              <a:gd name="connsiteX7" fmla="*/ 79232 w 7057432"/>
              <a:gd name="connsiteY7" fmla="*/ 31096 h 66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57432" h="6688669">
                <a:moveTo>
                  <a:pt x="0" y="0"/>
                </a:moveTo>
                <a:lnTo>
                  <a:pt x="7057432" y="0"/>
                </a:lnTo>
                <a:lnTo>
                  <a:pt x="7057432" y="5056661"/>
                </a:lnTo>
                <a:cubicBezTo>
                  <a:pt x="6215461" y="4575535"/>
                  <a:pt x="4325320" y="5915816"/>
                  <a:pt x="4325320" y="5915816"/>
                </a:cubicBezTo>
                <a:cubicBezTo>
                  <a:pt x="1713489" y="7410746"/>
                  <a:pt x="665320" y="6276662"/>
                  <a:pt x="665320" y="6276662"/>
                </a:cubicBezTo>
                <a:cubicBezTo>
                  <a:pt x="-314118" y="5280042"/>
                  <a:pt x="888700" y="4163140"/>
                  <a:pt x="888700" y="4163140"/>
                </a:cubicBezTo>
                <a:cubicBezTo>
                  <a:pt x="2830390" y="2994689"/>
                  <a:pt x="2280531" y="1929337"/>
                  <a:pt x="2280531" y="1929337"/>
                </a:cubicBezTo>
                <a:cubicBezTo>
                  <a:pt x="2112996" y="938087"/>
                  <a:pt x="629611" y="253113"/>
                  <a:pt x="79232" y="31096"/>
                </a:cubicBezTo>
                <a:close/>
              </a:path>
            </a:pathLst>
          </a:custGeom>
          <a:gradFill>
            <a:gsLst>
              <a:gs pos="0">
                <a:srgbClr val="6D49E1"/>
              </a:gs>
              <a:gs pos="100000">
                <a:srgbClr val="2AA4E8"/>
              </a:gs>
            </a:gsLst>
            <a:lin ang="135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7EDC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screen"/>
          <a:srcRect l="43635" t="50000" r="15313"/>
          <a:stretch>
            <a:fillRect/>
          </a:stretch>
        </p:blipFill>
        <p:spPr>
          <a:xfrm>
            <a:off x="5210175" y="1958975"/>
            <a:ext cx="7211060" cy="49403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3530" y="1438264"/>
            <a:ext cx="65038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cs typeface="+mn-ea"/>
                <a:sym typeface="+mn-lt"/>
              </a:rPr>
              <a:t> </a:t>
            </a:r>
            <a:r>
              <a:rPr lang="zh-CN" altLang="en-US" sz="5400" b="1" dirty="0" smtClean="0">
                <a:cs typeface="+mn-ea"/>
                <a:sym typeface="+mn-lt"/>
              </a:rPr>
              <a:t>     </a:t>
            </a:r>
            <a:r>
              <a:rPr lang="en-US" altLang="zh-CN" sz="5400" b="1" dirty="0" smtClean="0">
                <a:cs typeface="+mn-ea"/>
                <a:sym typeface="+mn-lt"/>
              </a:rPr>
              <a:t>part</a:t>
            </a:r>
            <a:r>
              <a:rPr lang="en-US" altLang="zh-CN" sz="9600" b="1" cap="all" spc="284" dirty="0">
                <a:gradFill>
                  <a:gsLst>
                    <a:gs pos="0">
                      <a:srgbClr val="2AA4E8"/>
                    </a:gs>
                    <a:gs pos="100000">
                      <a:srgbClr val="6D49E1"/>
                    </a:gs>
                  </a:gsLst>
                  <a:lin ang="5400000" scaled="0"/>
                </a:gradFill>
                <a:cs typeface="+mn-ea"/>
                <a:sym typeface="+mn-lt"/>
              </a:rPr>
              <a:t>2</a:t>
            </a:r>
            <a:endParaRPr lang="en-US" altLang="zh-CN" sz="9600" b="1" cap="all" spc="284" dirty="0">
              <a:gradFill>
                <a:gsLst>
                  <a:gs pos="0">
                    <a:srgbClr val="2AA4E8"/>
                  </a:gs>
                  <a:gs pos="100000">
                    <a:srgbClr val="6D49E1"/>
                  </a:gs>
                </a:gsLst>
                <a:lin ang="5400000" scaled="0"/>
              </a:gradFill>
              <a:cs typeface="+mn-ea"/>
              <a:sym typeface="+mn-lt"/>
            </a:endParaRPr>
          </a:p>
          <a:p>
            <a:endParaRPr lang="en-US" altLang="zh-CN" sz="5400" b="1" dirty="0"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课程考核方式及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  <a:p>
            <a:r>
              <a:rPr lang="zh-CN" altLang="en-US" sz="5400" b="1" dirty="0">
                <a:solidFill>
                  <a:srgbClr val="2AA4E8"/>
                </a:solidFill>
                <a:latin typeface="+mj-ea"/>
                <a:ea typeface="+mj-ea"/>
                <a:cs typeface="+mn-ea"/>
                <a:sym typeface="+mn-lt"/>
              </a:rPr>
              <a:t>   学 习 方 法</a:t>
            </a:r>
            <a:endParaRPr lang="zh-CN" altLang="en-US" sz="5400" b="1" dirty="0">
              <a:solidFill>
                <a:srgbClr val="2AA4E8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1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1305" y="256540"/>
            <a:ext cx="11529695" cy="2031365"/>
            <a:chOff x="460" y="335"/>
            <a:chExt cx="18157" cy="3199"/>
          </a:xfrm>
        </p:grpSpPr>
        <p:grpSp>
          <p:nvGrpSpPr>
            <p:cNvPr id="16" name="组合 15"/>
            <p:cNvGrpSpPr/>
            <p:nvPr/>
          </p:nvGrpSpPr>
          <p:grpSpPr>
            <a:xfrm>
              <a:off x="460" y="335"/>
              <a:ext cx="951" cy="940"/>
              <a:chOff x="6997070" y="1404892"/>
              <a:chExt cx="458807" cy="769441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6997070" y="1404892"/>
                <a:ext cx="458807" cy="769441"/>
              </a:xfrm>
              <a:prstGeom prst="rect">
                <a:avLst/>
              </a:prstGeom>
              <a:gradFill>
                <a:gsLst>
                  <a:gs pos="0">
                    <a:srgbClr val="6D49E1"/>
                  </a:gs>
                  <a:gs pos="100000">
                    <a:srgbClr val="2AA4E8"/>
                  </a:gs>
                </a:gsLst>
                <a:lin ang="13500000" scaled="0"/>
              </a:gradFill>
            </p:spPr>
            <p:txBody>
              <a:bodyPr wrap="square" rtlCol="0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endPara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cxnSp>
            <p:nvCxnSpPr>
              <p:cNvPr id="18" name="直接连接符 17"/>
              <p:cNvCxnSpPr/>
              <p:nvPr/>
            </p:nvCxnSpPr>
            <p:spPr>
              <a:xfrm>
                <a:off x="7455877" y="1404892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65C4C3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9" name="文本框 18"/>
            <p:cNvSpPr txBox="1"/>
            <p:nvPr/>
          </p:nvSpPr>
          <p:spPr>
            <a:xfrm>
              <a:off x="1589" y="338"/>
              <a:ext cx="247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589" y="771"/>
              <a:ext cx="17028" cy="2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  <a:t>进入到课程学习主页，点击课程导学，查看课程学习方法。</a:t>
              </a:r>
              <a:br>
                <a:rPr lang="zh-CN" altLang="en-US" sz="3600" b="1" dirty="0">
                  <a:solidFill>
                    <a:srgbClr val="0070C0"/>
                  </a:solidFill>
                  <a:cs typeface="+mn-ea"/>
                  <a:sym typeface="+mn-lt"/>
                </a:rPr>
              </a:br>
              <a:endParaRPr lang="zh-CN" altLang="en-US" sz="3600" b="1" dirty="0">
                <a:solidFill>
                  <a:srgbClr val="0070C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1783080"/>
            <a:ext cx="11399519" cy="486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323113326"/>
  <p:tag name="MH_LIBRARY" val="GRAPHIC"/>
  <p:tag name="MH_TYPE" val="Picture"/>
  <p:tag name="MH_ORDER" val="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lrxjya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1140</Words>
  <Application>WPS 演示</Application>
  <PresentationFormat>自定义</PresentationFormat>
  <Paragraphs>211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43" baseType="lpstr">
      <vt:lpstr>Arial</vt:lpstr>
      <vt:lpstr>宋体</vt:lpstr>
      <vt:lpstr>Wingdings</vt:lpstr>
      <vt:lpstr>微软雅黑 Light</vt:lpstr>
      <vt:lpstr>微软雅黑</vt:lpstr>
      <vt:lpstr>Calibri</vt:lpstr>
      <vt:lpstr>Arial Unicode MS</vt:lpstr>
      <vt:lpstr>Calibri</vt:lpstr>
      <vt:lpstr>Wingdings 2</vt:lpstr>
      <vt:lpstr>Wingdings</vt:lpstr>
      <vt:lpstr>隶书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dc:description>www.1ppt.com</dc:description>
  <cp:lastModifiedBy>【文妞妞子】</cp:lastModifiedBy>
  <cp:revision>163</cp:revision>
  <dcterms:created xsi:type="dcterms:W3CDTF">2017-08-03T09:01:00Z</dcterms:created>
  <dcterms:modified xsi:type="dcterms:W3CDTF">2021-05-31T10:12:11Z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2322B3DD3E3C4408B35059CCD86F3D49</vt:lpwstr>
  </property>
</Properties>
</file>