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glb" ContentType="model/gltf.binary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</p:sldMasterIdLst>
  <p:notesMasterIdLst>
    <p:notesMasterId r:id="rId45"/>
  </p:notesMasterIdLst>
  <p:handoutMasterIdLst>
    <p:handoutMasterId r:id="rId46"/>
  </p:handoutMasterIdLst>
  <p:sldIdLst>
    <p:sldId id="525" r:id="rId3"/>
    <p:sldId id="556" r:id="rId4"/>
    <p:sldId id="489" r:id="rId5"/>
    <p:sldId id="480" r:id="rId6"/>
    <p:sldId id="481" r:id="rId7"/>
    <p:sldId id="478" r:id="rId8"/>
    <p:sldId id="557" r:id="rId9"/>
    <p:sldId id="490" r:id="rId10"/>
    <p:sldId id="560" r:id="rId11"/>
    <p:sldId id="483" r:id="rId12"/>
    <p:sldId id="492" r:id="rId13"/>
    <p:sldId id="484" r:id="rId14"/>
    <p:sldId id="496" r:id="rId15"/>
    <p:sldId id="493" r:id="rId16"/>
    <p:sldId id="494" r:id="rId17"/>
    <p:sldId id="485" r:id="rId18"/>
    <p:sldId id="585" r:id="rId19"/>
    <p:sldId id="486" r:id="rId20"/>
    <p:sldId id="586" r:id="rId21"/>
    <p:sldId id="432" r:id="rId22"/>
    <p:sldId id="569" r:id="rId23"/>
    <p:sldId id="570" r:id="rId24"/>
    <p:sldId id="571" r:id="rId25"/>
    <p:sldId id="577" r:id="rId26"/>
    <p:sldId id="572" r:id="rId27"/>
    <p:sldId id="574" r:id="rId28"/>
    <p:sldId id="575" r:id="rId29"/>
    <p:sldId id="576" r:id="rId30"/>
    <p:sldId id="467" r:id="rId31"/>
    <p:sldId id="562" r:id="rId32"/>
    <p:sldId id="578" r:id="rId33"/>
    <p:sldId id="579" r:id="rId34"/>
    <p:sldId id="580" r:id="rId35"/>
    <p:sldId id="563" r:id="rId36"/>
    <p:sldId id="565" r:id="rId37"/>
    <p:sldId id="581" r:id="rId38"/>
    <p:sldId id="582" r:id="rId39"/>
    <p:sldId id="583" r:id="rId40"/>
    <p:sldId id="584" r:id="rId41"/>
    <p:sldId id="561" r:id="rId42"/>
    <p:sldId id="587" r:id="rId43"/>
    <p:sldId id="448" r:id="rId44"/>
  </p:sldIdLst>
  <p:sldSz cx="12192000" cy="6858000"/>
  <p:notesSz cx="6797675" cy="9926638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819F3"/>
    <a:srgbClr val="0A1EB6"/>
    <a:srgbClr val="FFFFFF"/>
    <a:srgbClr val="4F80BD"/>
    <a:srgbClr val="E3E3E3"/>
    <a:srgbClr val="3DCFFF"/>
    <a:srgbClr val="FFD23C"/>
    <a:srgbClr val="FF0000"/>
    <a:srgbClr val="4BDD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71" autoAdjust="0"/>
    <p:restoredTop sz="86370" autoAdjust="0"/>
  </p:normalViewPr>
  <p:slideViewPr>
    <p:cSldViewPr snapToGrid="0">
      <p:cViewPr>
        <p:scale>
          <a:sx n="80" d="100"/>
          <a:sy n="80" d="100"/>
        </p:scale>
        <p:origin x="-186" y="216"/>
      </p:cViewPr>
      <p:guideLst>
        <p:guide orient="horz" pos="2160"/>
        <p:guide pos="38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-2736" y="-90"/>
      </p:cViewPr>
      <p:guideLst>
        <p:guide orient="horz" pos="3127"/>
        <p:guide pos="21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279F0D-1653-43CE-B15A-6F781D0C029F}" type="doc">
      <dgm:prSet loTypeId="urn:microsoft.com/office/officeart/2005/8/layout/hierarchy2#2" loCatId="hierarchy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D0BA3623-2FA2-4DF0-BDB4-933DBCD39324}">
      <dgm:prSet custT="1"/>
      <dgm:spPr/>
      <dgm:t>
        <a:bodyPr/>
        <a:lstStyle/>
        <a:p>
          <a:pPr algn="l"/>
          <a:r>
            <a:rPr lang="zh-CN" sz="3200" b="1" dirty="0" smtClean="0"/>
            <a:t>第</a:t>
          </a:r>
          <a:r>
            <a:rPr lang="en-US" altLang="zh-CN" sz="3200" b="1" dirty="0" smtClean="0"/>
            <a:t>5</a:t>
          </a:r>
          <a:r>
            <a:rPr lang="zh-CN" sz="3200" b="1" dirty="0" smtClean="0"/>
            <a:t>章</a:t>
          </a:r>
          <a:r>
            <a:rPr lang="zh-CN" altLang="en-US" sz="3200" b="1" dirty="0" smtClean="0"/>
            <a:t>　网络安全</a:t>
          </a:r>
          <a:endParaRPr lang="zh-CN" altLang="en-US" sz="3200" dirty="0"/>
        </a:p>
      </dgm:t>
    </dgm:pt>
    <dgm:pt modelId="{71F0ABE9-20CF-4488-B57E-4388D6D51833}" type="parTrans" cxnId="{32F863A9-8065-41AC-863C-70ECA88CA1DE}">
      <dgm:prSet/>
      <dgm:spPr/>
      <dgm:t>
        <a:bodyPr/>
        <a:lstStyle/>
        <a:p>
          <a:endParaRPr lang="zh-CN" altLang="en-US"/>
        </a:p>
      </dgm:t>
    </dgm:pt>
    <dgm:pt modelId="{F426194F-2877-49BD-9F32-4BC4F7088EF1}" type="sibTrans" cxnId="{32F863A9-8065-41AC-863C-70ECA88CA1DE}">
      <dgm:prSet/>
      <dgm:spPr/>
      <dgm:t>
        <a:bodyPr/>
        <a:lstStyle/>
        <a:p>
          <a:endParaRPr lang="zh-CN" altLang="en-US"/>
        </a:p>
      </dgm:t>
    </dgm:pt>
    <dgm:pt modelId="{5D14241C-66C0-4F22-836F-5280BE15F338}">
      <dgm:prSet custT="1"/>
      <dgm:spPr/>
      <dgm:t>
        <a:bodyPr/>
        <a:lstStyle/>
        <a:p>
          <a:pPr algn="l"/>
          <a:r>
            <a:rPr lang="zh-CN" sz="3200" b="1" dirty="0" smtClean="0"/>
            <a:t>第</a:t>
          </a:r>
          <a:r>
            <a:rPr lang="en-US" altLang="zh-CN" sz="3200" b="1" dirty="0" smtClean="0"/>
            <a:t>4</a:t>
          </a:r>
          <a:r>
            <a:rPr lang="zh-CN" sz="3200" b="1" dirty="0" smtClean="0"/>
            <a:t>章 </a:t>
          </a:r>
          <a:r>
            <a:rPr lang="zh-CN" altLang="en-US" sz="3200" b="1" dirty="0" smtClean="0"/>
            <a:t>　网络应用服务</a:t>
          </a:r>
          <a:endParaRPr lang="zh-CN" altLang="en-US" sz="3200" dirty="0"/>
        </a:p>
      </dgm:t>
    </dgm:pt>
    <dgm:pt modelId="{9B2FC433-94D3-41F3-B2A6-B28458B3E137}" type="sibTrans" cxnId="{354FB7FC-8478-441E-87B2-9B8ADC14D266}">
      <dgm:prSet/>
      <dgm:spPr/>
      <dgm:t>
        <a:bodyPr/>
        <a:lstStyle/>
        <a:p>
          <a:endParaRPr lang="zh-CN" altLang="en-US"/>
        </a:p>
      </dgm:t>
    </dgm:pt>
    <dgm:pt modelId="{7E86D79C-602C-497E-8B7C-1DF2119F47FD}" type="parTrans" cxnId="{354FB7FC-8478-441E-87B2-9B8ADC14D266}">
      <dgm:prSet/>
      <dgm:spPr/>
      <dgm:t>
        <a:bodyPr/>
        <a:lstStyle/>
        <a:p>
          <a:endParaRPr lang="zh-CN" altLang="en-US"/>
        </a:p>
      </dgm:t>
    </dgm:pt>
    <dgm:pt modelId="{9EB4088B-450D-45D8-BDD4-BB5F3A8135EE}">
      <dgm:prSet custT="1"/>
      <dgm:spPr/>
      <dgm:t>
        <a:bodyPr/>
        <a:lstStyle/>
        <a:p>
          <a:pPr algn="l"/>
          <a:r>
            <a:rPr lang="zh-CN" sz="3200" b="1" dirty="0" smtClean="0"/>
            <a:t>第</a:t>
          </a:r>
          <a:r>
            <a:rPr lang="en-US" altLang="zh-CN" sz="3200" b="1" dirty="0" smtClean="0"/>
            <a:t>3</a:t>
          </a:r>
          <a:r>
            <a:rPr lang="zh-CN" sz="3200" b="1" dirty="0" smtClean="0"/>
            <a:t>章 </a:t>
          </a:r>
          <a:r>
            <a:rPr lang="zh-CN" altLang="en-US" sz="3200" b="1" dirty="0" smtClean="0"/>
            <a:t>　网间互联技术</a:t>
          </a:r>
          <a:endParaRPr lang="zh-CN" altLang="en-US" sz="3200" dirty="0"/>
        </a:p>
      </dgm:t>
    </dgm:pt>
    <dgm:pt modelId="{B43761B0-DCB5-4274-B99A-DCCE70C9343A}" type="sibTrans" cxnId="{6FB91723-C455-4891-A285-03A6A1B9B9F6}">
      <dgm:prSet/>
      <dgm:spPr/>
      <dgm:t>
        <a:bodyPr/>
        <a:lstStyle/>
        <a:p>
          <a:endParaRPr lang="zh-CN" altLang="en-US"/>
        </a:p>
      </dgm:t>
    </dgm:pt>
    <dgm:pt modelId="{C95B2D0B-3BAF-4214-81D5-4291DE54FDAC}" type="parTrans" cxnId="{6FB91723-C455-4891-A285-03A6A1B9B9F6}">
      <dgm:prSet/>
      <dgm:spPr/>
      <dgm:t>
        <a:bodyPr/>
        <a:lstStyle/>
        <a:p>
          <a:endParaRPr lang="zh-CN" altLang="en-US"/>
        </a:p>
      </dgm:t>
    </dgm:pt>
    <dgm:pt modelId="{39373117-2615-468E-B11F-8186338BFCB3}">
      <dgm:prSet custT="1"/>
      <dgm:spPr/>
      <dgm:t>
        <a:bodyPr/>
        <a:lstStyle/>
        <a:p>
          <a:pPr algn="l"/>
          <a:r>
            <a:rPr lang="zh-CN" sz="3200" b="1" dirty="0" smtClean="0"/>
            <a:t>第</a:t>
          </a:r>
          <a:r>
            <a:rPr lang="en-US" altLang="zh-CN" sz="3200" b="1" dirty="0" smtClean="0"/>
            <a:t>2</a:t>
          </a:r>
          <a:r>
            <a:rPr lang="zh-CN" sz="3200" b="1" dirty="0" smtClean="0"/>
            <a:t>章</a:t>
          </a:r>
          <a:r>
            <a:rPr lang="zh-CN" altLang="en-US" sz="3200" b="1" dirty="0" smtClean="0"/>
            <a:t>　局域</a:t>
          </a:r>
          <a:r>
            <a:rPr lang="zh-CN" sz="3200" b="1" dirty="0" smtClean="0"/>
            <a:t>网</a:t>
          </a:r>
          <a:r>
            <a:rPr lang="zh-CN" altLang="en-US" sz="3200" b="1" dirty="0" smtClean="0"/>
            <a:t>组网技术</a:t>
          </a:r>
          <a:endParaRPr lang="zh-CN" altLang="en-US" sz="3200" dirty="0"/>
        </a:p>
      </dgm:t>
    </dgm:pt>
    <dgm:pt modelId="{B3FD272D-A72D-42DA-97A5-5876D1B3DA47}" type="sibTrans" cxnId="{BCCB020E-680B-4228-BA24-DE72F601DCE0}">
      <dgm:prSet/>
      <dgm:spPr/>
      <dgm:t>
        <a:bodyPr/>
        <a:lstStyle/>
        <a:p>
          <a:endParaRPr lang="zh-CN" altLang="en-US"/>
        </a:p>
      </dgm:t>
    </dgm:pt>
    <dgm:pt modelId="{0087BDFA-EBAB-4272-9755-D2F694BA148D}" type="parTrans" cxnId="{BCCB020E-680B-4228-BA24-DE72F601DCE0}">
      <dgm:prSet/>
      <dgm:spPr/>
      <dgm:t>
        <a:bodyPr/>
        <a:lstStyle/>
        <a:p>
          <a:endParaRPr lang="zh-CN" altLang="en-US"/>
        </a:p>
      </dgm:t>
    </dgm:pt>
    <dgm:pt modelId="{4A152EC5-4123-47F7-A26C-D6C72E0C30FB}">
      <dgm:prSet custT="1"/>
      <dgm:spPr/>
      <dgm:t>
        <a:bodyPr/>
        <a:lstStyle/>
        <a:p>
          <a:pPr algn="l"/>
          <a:r>
            <a:rPr lang="zh-CN" sz="3200" b="1" dirty="0" smtClean="0"/>
            <a:t>第</a:t>
          </a:r>
          <a:r>
            <a:rPr lang="en-US" altLang="zh-CN" sz="3200" b="1" dirty="0" smtClean="0"/>
            <a:t>1</a:t>
          </a:r>
          <a:r>
            <a:rPr lang="zh-CN" sz="3200" b="1" dirty="0" smtClean="0"/>
            <a:t>章</a:t>
          </a:r>
          <a:r>
            <a:rPr lang="en-US" sz="3200" b="1" dirty="0" smtClean="0"/>
            <a:t> </a:t>
          </a:r>
          <a:r>
            <a:rPr lang="zh-CN" altLang="en-US" sz="3200" b="1" dirty="0" smtClean="0"/>
            <a:t>　计算机网络概述</a:t>
          </a:r>
          <a:endParaRPr lang="zh-CN" altLang="en-US" sz="3200" dirty="0"/>
        </a:p>
      </dgm:t>
    </dgm:pt>
    <dgm:pt modelId="{C5A8A617-E71B-455E-9AFC-09E3E8105BF6}" type="sibTrans" cxnId="{FB03E2CB-1A55-4B98-AF54-9CAE764D628B}">
      <dgm:prSet/>
      <dgm:spPr/>
      <dgm:t>
        <a:bodyPr/>
        <a:lstStyle/>
        <a:p>
          <a:endParaRPr lang="zh-CN" altLang="en-US"/>
        </a:p>
      </dgm:t>
    </dgm:pt>
    <dgm:pt modelId="{3E839291-D8A7-4BCB-9492-3D14846FF7C8}" type="parTrans" cxnId="{FB03E2CB-1A55-4B98-AF54-9CAE764D628B}">
      <dgm:prSet/>
      <dgm:spPr/>
      <dgm:t>
        <a:bodyPr/>
        <a:lstStyle/>
        <a:p>
          <a:endParaRPr lang="zh-CN" altLang="en-US"/>
        </a:p>
      </dgm:t>
    </dgm:pt>
    <dgm:pt modelId="{06BA9E36-05FB-486D-AC79-31AF082AE2B3}">
      <dgm:prSet custT="1"/>
      <dgm:spPr/>
      <dgm:t>
        <a:bodyPr/>
        <a:lstStyle/>
        <a:p>
          <a:pPr algn="l"/>
          <a:r>
            <a:rPr lang="zh-CN" altLang="en-US" sz="2800" b="1" dirty="0" smtClean="0">
              <a:latin typeface="黑体" pitchFamily="49" charset="-122"/>
              <a:ea typeface="黑体" pitchFamily="49" charset="-122"/>
            </a:rPr>
            <a:t>网络实用技术基础</a:t>
          </a:r>
          <a:endParaRPr lang="zh-CN" altLang="en-US" sz="2800" b="1" dirty="0">
            <a:latin typeface="黑体" pitchFamily="49" charset="-122"/>
            <a:ea typeface="黑体" pitchFamily="49" charset="-122"/>
          </a:endParaRPr>
        </a:p>
      </dgm:t>
    </dgm:pt>
    <dgm:pt modelId="{5DF8EDB7-F3F1-42A8-9447-E9DEFB3F23B8}" type="sibTrans" cxnId="{05730AF7-0AC0-4009-B0DF-FDD9438F4237}">
      <dgm:prSet/>
      <dgm:spPr/>
      <dgm:t>
        <a:bodyPr/>
        <a:lstStyle/>
        <a:p>
          <a:endParaRPr lang="zh-CN" altLang="en-US"/>
        </a:p>
      </dgm:t>
    </dgm:pt>
    <dgm:pt modelId="{7A9A8796-F764-40C0-AD4F-6F9ED34D4A51}" type="parTrans" cxnId="{05730AF7-0AC0-4009-B0DF-FDD9438F4237}">
      <dgm:prSet/>
      <dgm:spPr/>
      <dgm:t>
        <a:bodyPr/>
        <a:lstStyle/>
        <a:p>
          <a:endParaRPr lang="zh-CN" altLang="en-US"/>
        </a:p>
      </dgm:t>
    </dgm:pt>
    <dgm:pt modelId="{DBE7374C-5B07-49EE-847C-0C62856CB7BD}">
      <dgm:prSet custT="1"/>
      <dgm:spPr/>
      <dgm:t>
        <a:bodyPr/>
        <a:lstStyle/>
        <a:p>
          <a:pPr algn="l"/>
          <a:r>
            <a:rPr lang="zh-CN" altLang="en-US" sz="3200" b="1" dirty="0" smtClean="0"/>
            <a:t>第</a:t>
          </a:r>
          <a:r>
            <a:rPr lang="en-US" altLang="zh-CN" sz="3200" b="1" dirty="0" smtClean="0"/>
            <a:t>6</a:t>
          </a:r>
          <a:r>
            <a:rPr lang="zh-CN" altLang="en-US" sz="3200" b="1" dirty="0" smtClean="0"/>
            <a:t>章　网络新技术</a:t>
          </a:r>
          <a:endParaRPr lang="zh-CN" altLang="en-US" sz="3200" b="1" dirty="0"/>
        </a:p>
      </dgm:t>
    </dgm:pt>
    <dgm:pt modelId="{43033542-C9B6-400F-AAFB-F11BFC014E7F}" type="parTrans" cxnId="{BE8838C3-A82C-46DB-A6D3-4C1F6CB997BB}">
      <dgm:prSet/>
      <dgm:spPr/>
      <dgm:t>
        <a:bodyPr/>
        <a:lstStyle/>
        <a:p>
          <a:endParaRPr lang="zh-CN" altLang="en-US"/>
        </a:p>
      </dgm:t>
    </dgm:pt>
    <dgm:pt modelId="{ABFF318F-E0DA-43E6-B7DC-C92FCE474ED6}" type="sibTrans" cxnId="{BE8838C3-A82C-46DB-A6D3-4C1F6CB997BB}">
      <dgm:prSet/>
      <dgm:spPr/>
      <dgm:t>
        <a:bodyPr/>
        <a:lstStyle/>
        <a:p>
          <a:endParaRPr lang="zh-CN" altLang="en-US"/>
        </a:p>
      </dgm:t>
    </dgm:pt>
    <dgm:pt modelId="{433E948C-747C-43F4-8000-FC7FF19E5D3F}" type="pres">
      <dgm:prSet presAssocID="{15279F0D-1653-43CE-B15A-6F781D0C029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8B527133-85C9-47B7-AB82-8ED10E8E95BA}" type="pres">
      <dgm:prSet presAssocID="{06BA9E36-05FB-486D-AC79-31AF082AE2B3}" presName="root1" presStyleCnt="0"/>
      <dgm:spPr/>
    </dgm:pt>
    <dgm:pt modelId="{7D413560-19B7-4B08-BFE9-E09E8CCCA960}" type="pres">
      <dgm:prSet presAssocID="{06BA9E36-05FB-486D-AC79-31AF082AE2B3}" presName="LevelOneTextNode" presStyleLbl="node0" presStyleIdx="0" presStyleCnt="1" custScaleX="126843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DB83D8AA-0007-49FB-B44A-5914E6E9460C}" type="pres">
      <dgm:prSet presAssocID="{06BA9E36-05FB-486D-AC79-31AF082AE2B3}" presName="level2hierChild" presStyleCnt="0"/>
      <dgm:spPr/>
    </dgm:pt>
    <dgm:pt modelId="{BF8D8F7B-010D-4260-AC1B-1B9958B6F186}" type="pres">
      <dgm:prSet presAssocID="{3E839291-D8A7-4BCB-9492-3D14846FF7C8}" presName="conn2-1" presStyleLbl="parChTrans1D2" presStyleIdx="0" presStyleCnt="6"/>
      <dgm:spPr/>
      <dgm:t>
        <a:bodyPr/>
        <a:lstStyle/>
        <a:p>
          <a:endParaRPr lang="zh-CN" altLang="en-US"/>
        </a:p>
      </dgm:t>
    </dgm:pt>
    <dgm:pt modelId="{1C6D66D9-E840-417F-B6DC-79AA5E7DBE08}" type="pres">
      <dgm:prSet presAssocID="{3E839291-D8A7-4BCB-9492-3D14846FF7C8}" presName="connTx" presStyleLbl="parChTrans1D2" presStyleIdx="0" presStyleCnt="6"/>
      <dgm:spPr/>
      <dgm:t>
        <a:bodyPr/>
        <a:lstStyle/>
        <a:p>
          <a:endParaRPr lang="zh-CN" altLang="en-US"/>
        </a:p>
      </dgm:t>
    </dgm:pt>
    <dgm:pt modelId="{C81C5F0F-34BF-4355-A456-FCCB26B0FBEA}" type="pres">
      <dgm:prSet presAssocID="{4A152EC5-4123-47F7-A26C-D6C72E0C30FB}" presName="root2" presStyleCnt="0"/>
      <dgm:spPr/>
    </dgm:pt>
    <dgm:pt modelId="{3BCDFFF3-5325-4623-AA39-31B65370C017}" type="pres">
      <dgm:prSet presAssocID="{4A152EC5-4123-47F7-A26C-D6C72E0C30FB}" presName="LevelTwoTextNode" presStyleLbl="node2" presStyleIdx="0" presStyleCnt="6" custScaleX="217172" custScaleY="51687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71DEF82A-8342-4BA2-BF82-9666CE7E6F5C}" type="pres">
      <dgm:prSet presAssocID="{4A152EC5-4123-47F7-A26C-D6C72E0C30FB}" presName="level3hierChild" presStyleCnt="0"/>
      <dgm:spPr/>
    </dgm:pt>
    <dgm:pt modelId="{2FD7D7D5-8FDE-495A-AE6B-D022FA23FBB4}" type="pres">
      <dgm:prSet presAssocID="{0087BDFA-EBAB-4272-9755-D2F694BA148D}" presName="conn2-1" presStyleLbl="parChTrans1D2" presStyleIdx="1" presStyleCnt="6"/>
      <dgm:spPr/>
      <dgm:t>
        <a:bodyPr/>
        <a:lstStyle/>
        <a:p>
          <a:endParaRPr lang="zh-CN" altLang="en-US"/>
        </a:p>
      </dgm:t>
    </dgm:pt>
    <dgm:pt modelId="{1CA2B7C8-1042-46F0-B0D5-6DD369BF1499}" type="pres">
      <dgm:prSet presAssocID="{0087BDFA-EBAB-4272-9755-D2F694BA148D}" presName="connTx" presStyleLbl="parChTrans1D2" presStyleIdx="1" presStyleCnt="6"/>
      <dgm:spPr/>
      <dgm:t>
        <a:bodyPr/>
        <a:lstStyle/>
        <a:p>
          <a:endParaRPr lang="zh-CN" altLang="en-US"/>
        </a:p>
      </dgm:t>
    </dgm:pt>
    <dgm:pt modelId="{673F87EC-F754-44C5-B1BA-7B06E18A6991}" type="pres">
      <dgm:prSet presAssocID="{39373117-2615-468E-B11F-8186338BFCB3}" presName="root2" presStyleCnt="0"/>
      <dgm:spPr/>
    </dgm:pt>
    <dgm:pt modelId="{703A8801-376D-4904-83F3-C77E21FBE2CB}" type="pres">
      <dgm:prSet presAssocID="{39373117-2615-468E-B11F-8186338BFCB3}" presName="LevelTwoTextNode" presStyleLbl="node2" presStyleIdx="1" presStyleCnt="6" custScaleX="217172" custScaleY="51687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DB6A750B-CC6E-4E8D-ABDE-1A6773CB60F3}" type="pres">
      <dgm:prSet presAssocID="{39373117-2615-468E-B11F-8186338BFCB3}" presName="level3hierChild" presStyleCnt="0"/>
      <dgm:spPr/>
    </dgm:pt>
    <dgm:pt modelId="{C4819E63-5F60-45FA-A608-CA8FE3542D5D}" type="pres">
      <dgm:prSet presAssocID="{C95B2D0B-3BAF-4214-81D5-4291DE54FDAC}" presName="conn2-1" presStyleLbl="parChTrans1D2" presStyleIdx="2" presStyleCnt="6"/>
      <dgm:spPr/>
      <dgm:t>
        <a:bodyPr/>
        <a:lstStyle/>
        <a:p>
          <a:endParaRPr lang="zh-CN" altLang="en-US"/>
        </a:p>
      </dgm:t>
    </dgm:pt>
    <dgm:pt modelId="{BD023DFE-4A44-4C8D-8AD1-96A7B96F73EB}" type="pres">
      <dgm:prSet presAssocID="{C95B2D0B-3BAF-4214-81D5-4291DE54FDAC}" presName="connTx" presStyleLbl="parChTrans1D2" presStyleIdx="2" presStyleCnt="6"/>
      <dgm:spPr/>
      <dgm:t>
        <a:bodyPr/>
        <a:lstStyle/>
        <a:p>
          <a:endParaRPr lang="zh-CN" altLang="en-US"/>
        </a:p>
      </dgm:t>
    </dgm:pt>
    <dgm:pt modelId="{7AC66D32-E245-4C16-89D2-8BB0B3ABBAEF}" type="pres">
      <dgm:prSet presAssocID="{9EB4088B-450D-45D8-BDD4-BB5F3A8135EE}" presName="root2" presStyleCnt="0"/>
      <dgm:spPr/>
    </dgm:pt>
    <dgm:pt modelId="{1B20E781-C343-4E2E-B82C-D75417175A8B}" type="pres">
      <dgm:prSet presAssocID="{9EB4088B-450D-45D8-BDD4-BB5F3A8135EE}" presName="LevelTwoTextNode" presStyleLbl="node2" presStyleIdx="2" presStyleCnt="6" custScaleX="217172" custScaleY="51687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7B8DC26C-90FC-474F-8CF7-979694AC5B3A}" type="pres">
      <dgm:prSet presAssocID="{9EB4088B-450D-45D8-BDD4-BB5F3A8135EE}" presName="level3hierChild" presStyleCnt="0"/>
      <dgm:spPr/>
    </dgm:pt>
    <dgm:pt modelId="{54A56158-F055-4E50-8273-F6374D2730BC}" type="pres">
      <dgm:prSet presAssocID="{7E86D79C-602C-497E-8B7C-1DF2119F47FD}" presName="conn2-1" presStyleLbl="parChTrans1D2" presStyleIdx="3" presStyleCnt="6"/>
      <dgm:spPr/>
      <dgm:t>
        <a:bodyPr/>
        <a:lstStyle/>
        <a:p>
          <a:endParaRPr lang="zh-CN" altLang="en-US"/>
        </a:p>
      </dgm:t>
    </dgm:pt>
    <dgm:pt modelId="{7117E8B5-2AC9-47D4-BDEE-0205ACFBE370}" type="pres">
      <dgm:prSet presAssocID="{7E86D79C-602C-497E-8B7C-1DF2119F47FD}" presName="connTx" presStyleLbl="parChTrans1D2" presStyleIdx="3" presStyleCnt="6"/>
      <dgm:spPr/>
      <dgm:t>
        <a:bodyPr/>
        <a:lstStyle/>
        <a:p>
          <a:endParaRPr lang="zh-CN" altLang="en-US"/>
        </a:p>
      </dgm:t>
    </dgm:pt>
    <dgm:pt modelId="{36378F67-134F-460B-A963-5C2AE829A6D0}" type="pres">
      <dgm:prSet presAssocID="{5D14241C-66C0-4F22-836F-5280BE15F338}" presName="root2" presStyleCnt="0"/>
      <dgm:spPr/>
    </dgm:pt>
    <dgm:pt modelId="{F7A0ECFF-3A33-4347-A19A-1B912843208B}" type="pres">
      <dgm:prSet presAssocID="{5D14241C-66C0-4F22-836F-5280BE15F338}" presName="LevelTwoTextNode" presStyleLbl="node2" presStyleIdx="3" presStyleCnt="6" custScaleX="217172" custScaleY="51687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5FA12B8A-6EED-485B-8896-743D90B031E8}" type="pres">
      <dgm:prSet presAssocID="{5D14241C-66C0-4F22-836F-5280BE15F338}" presName="level3hierChild" presStyleCnt="0"/>
      <dgm:spPr/>
    </dgm:pt>
    <dgm:pt modelId="{F31AB8DA-E48B-45D9-B4B9-D1F56CB402E5}" type="pres">
      <dgm:prSet presAssocID="{71F0ABE9-20CF-4488-B57E-4388D6D51833}" presName="conn2-1" presStyleLbl="parChTrans1D2" presStyleIdx="4" presStyleCnt="6"/>
      <dgm:spPr/>
      <dgm:t>
        <a:bodyPr/>
        <a:lstStyle/>
        <a:p>
          <a:endParaRPr lang="zh-CN" altLang="en-US"/>
        </a:p>
      </dgm:t>
    </dgm:pt>
    <dgm:pt modelId="{45FB697E-FF0D-4F4B-AB55-A1C50A601B3C}" type="pres">
      <dgm:prSet presAssocID="{71F0ABE9-20CF-4488-B57E-4388D6D51833}" presName="connTx" presStyleLbl="parChTrans1D2" presStyleIdx="4" presStyleCnt="6"/>
      <dgm:spPr/>
      <dgm:t>
        <a:bodyPr/>
        <a:lstStyle/>
        <a:p>
          <a:endParaRPr lang="zh-CN" altLang="en-US"/>
        </a:p>
      </dgm:t>
    </dgm:pt>
    <dgm:pt modelId="{E5293C95-E930-49E1-8FE5-4FB96007BB2A}" type="pres">
      <dgm:prSet presAssocID="{D0BA3623-2FA2-4DF0-BDB4-933DBCD39324}" presName="root2" presStyleCnt="0"/>
      <dgm:spPr/>
    </dgm:pt>
    <dgm:pt modelId="{75D0694C-EF55-4505-B9B1-5A93C52C066A}" type="pres">
      <dgm:prSet presAssocID="{D0BA3623-2FA2-4DF0-BDB4-933DBCD39324}" presName="LevelTwoTextNode" presStyleLbl="node2" presStyleIdx="4" presStyleCnt="6" custScaleX="217172" custScaleY="51687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680A27E3-EEE3-4BAB-874D-B13216FBD532}" type="pres">
      <dgm:prSet presAssocID="{D0BA3623-2FA2-4DF0-BDB4-933DBCD39324}" presName="level3hierChild" presStyleCnt="0"/>
      <dgm:spPr/>
    </dgm:pt>
    <dgm:pt modelId="{F69E8832-D0FE-4155-8BF3-36F2313126A4}" type="pres">
      <dgm:prSet presAssocID="{43033542-C9B6-400F-AAFB-F11BFC014E7F}" presName="conn2-1" presStyleLbl="parChTrans1D2" presStyleIdx="5" presStyleCnt="6"/>
      <dgm:spPr/>
      <dgm:t>
        <a:bodyPr/>
        <a:lstStyle/>
        <a:p>
          <a:endParaRPr lang="zh-CN" altLang="en-US"/>
        </a:p>
      </dgm:t>
    </dgm:pt>
    <dgm:pt modelId="{8D50477E-ED7F-48B3-8207-9F93F6840078}" type="pres">
      <dgm:prSet presAssocID="{43033542-C9B6-400F-AAFB-F11BFC014E7F}" presName="connTx" presStyleLbl="parChTrans1D2" presStyleIdx="5" presStyleCnt="6"/>
      <dgm:spPr/>
      <dgm:t>
        <a:bodyPr/>
        <a:lstStyle/>
        <a:p>
          <a:endParaRPr lang="zh-CN" altLang="en-US"/>
        </a:p>
      </dgm:t>
    </dgm:pt>
    <dgm:pt modelId="{45878741-A101-4A44-BE7F-4CC5A6F1BD59}" type="pres">
      <dgm:prSet presAssocID="{DBE7374C-5B07-49EE-847C-0C62856CB7BD}" presName="root2" presStyleCnt="0"/>
      <dgm:spPr/>
    </dgm:pt>
    <dgm:pt modelId="{9139FC85-65CF-4CC1-A90E-466581361727}" type="pres">
      <dgm:prSet presAssocID="{DBE7374C-5B07-49EE-847C-0C62856CB7BD}" presName="LevelTwoTextNode" presStyleLbl="node2" presStyleIdx="5" presStyleCnt="6" custScaleX="217172" custScaleY="51687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B4B2F0F0-2A4E-484A-BCBE-0E94FAC48728}" type="pres">
      <dgm:prSet presAssocID="{DBE7374C-5B07-49EE-847C-0C62856CB7BD}" presName="level3hierChild" presStyleCnt="0"/>
      <dgm:spPr/>
    </dgm:pt>
  </dgm:ptLst>
  <dgm:cxnLst>
    <dgm:cxn modelId="{354FB7FC-8478-441E-87B2-9B8ADC14D266}" srcId="{06BA9E36-05FB-486D-AC79-31AF082AE2B3}" destId="{5D14241C-66C0-4F22-836F-5280BE15F338}" srcOrd="3" destOrd="0" parTransId="{7E86D79C-602C-497E-8B7C-1DF2119F47FD}" sibTransId="{9B2FC433-94D3-41F3-B2A6-B28458B3E137}"/>
    <dgm:cxn modelId="{AA8C3360-FAAE-4A85-A48B-3DBD335AEC8F}" type="presOf" srcId="{3E839291-D8A7-4BCB-9492-3D14846FF7C8}" destId="{1C6D66D9-E840-417F-B6DC-79AA5E7DBE08}" srcOrd="1" destOrd="0" presId="urn:microsoft.com/office/officeart/2005/8/layout/hierarchy2#2"/>
    <dgm:cxn modelId="{2F2AD1AE-4E2A-450C-A6AA-3DB4FBE901F6}" type="presOf" srcId="{7E86D79C-602C-497E-8B7C-1DF2119F47FD}" destId="{54A56158-F055-4E50-8273-F6374D2730BC}" srcOrd="0" destOrd="0" presId="urn:microsoft.com/office/officeart/2005/8/layout/hierarchy2#2"/>
    <dgm:cxn modelId="{3E149E4A-31E5-4927-942F-E849329EE6FD}" type="presOf" srcId="{15279F0D-1653-43CE-B15A-6F781D0C029F}" destId="{433E948C-747C-43F4-8000-FC7FF19E5D3F}" srcOrd="0" destOrd="0" presId="urn:microsoft.com/office/officeart/2005/8/layout/hierarchy2#2"/>
    <dgm:cxn modelId="{1BDC999E-EB28-4C4D-A1D1-2BD66B7923D9}" type="presOf" srcId="{C95B2D0B-3BAF-4214-81D5-4291DE54FDAC}" destId="{BD023DFE-4A44-4C8D-8AD1-96A7B96F73EB}" srcOrd="1" destOrd="0" presId="urn:microsoft.com/office/officeart/2005/8/layout/hierarchy2#2"/>
    <dgm:cxn modelId="{23AFE601-BB86-4732-9EBF-A7811505D86B}" type="presOf" srcId="{7E86D79C-602C-497E-8B7C-1DF2119F47FD}" destId="{7117E8B5-2AC9-47D4-BDEE-0205ACFBE370}" srcOrd="1" destOrd="0" presId="urn:microsoft.com/office/officeart/2005/8/layout/hierarchy2#2"/>
    <dgm:cxn modelId="{4E9CC344-8733-4D5E-8664-D312625C94BE}" type="presOf" srcId="{06BA9E36-05FB-486D-AC79-31AF082AE2B3}" destId="{7D413560-19B7-4B08-BFE9-E09E8CCCA960}" srcOrd="0" destOrd="0" presId="urn:microsoft.com/office/officeart/2005/8/layout/hierarchy2#2"/>
    <dgm:cxn modelId="{7F5840E1-D05B-4906-92D6-FC7855773175}" type="presOf" srcId="{43033542-C9B6-400F-AAFB-F11BFC014E7F}" destId="{8D50477E-ED7F-48B3-8207-9F93F6840078}" srcOrd="1" destOrd="0" presId="urn:microsoft.com/office/officeart/2005/8/layout/hierarchy2#2"/>
    <dgm:cxn modelId="{37ED89B2-30E6-4978-BDDE-354FB76AE33B}" type="presOf" srcId="{3E839291-D8A7-4BCB-9492-3D14846FF7C8}" destId="{BF8D8F7B-010D-4260-AC1B-1B9958B6F186}" srcOrd="0" destOrd="0" presId="urn:microsoft.com/office/officeart/2005/8/layout/hierarchy2#2"/>
    <dgm:cxn modelId="{8CD73ACD-9A0B-4211-81AA-FB68520FC732}" type="presOf" srcId="{43033542-C9B6-400F-AAFB-F11BFC014E7F}" destId="{F69E8832-D0FE-4155-8BF3-36F2313126A4}" srcOrd="0" destOrd="0" presId="urn:microsoft.com/office/officeart/2005/8/layout/hierarchy2#2"/>
    <dgm:cxn modelId="{CF1DDEBF-EC4A-48AE-89B1-9FAA2DDB557E}" type="presOf" srcId="{DBE7374C-5B07-49EE-847C-0C62856CB7BD}" destId="{9139FC85-65CF-4CC1-A90E-466581361727}" srcOrd="0" destOrd="0" presId="urn:microsoft.com/office/officeart/2005/8/layout/hierarchy2#2"/>
    <dgm:cxn modelId="{05730AF7-0AC0-4009-B0DF-FDD9438F4237}" srcId="{15279F0D-1653-43CE-B15A-6F781D0C029F}" destId="{06BA9E36-05FB-486D-AC79-31AF082AE2B3}" srcOrd="0" destOrd="0" parTransId="{7A9A8796-F764-40C0-AD4F-6F9ED34D4A51}" sibTransId="{5DF8EDB7-F3F1-42A8-9447-E9DEFB3F23B8}"/>
    <dgm:cxn modelId="{6F701F17-1C9A-4796-944D-FE4821105141}" type="presOf" srcId="{9EB4088B-450D-45D8-BDD4-BB5F3A8135EE}" destId="{1B20E781-C343-4E2E-B82C-D75417175A8B}" srcOrd="0" destOrd="0" presId="urn:microsoft.com/office/officeart/2005/8/layout/hierarchy2#2"/>
    <dgm:cxn modelId="{AE7E5E97-A43D-4004-A27F-A253D5E1AD2E}" type="presOf" srcId="{71F0ABE9-20CF-4488-B57E-4388D6D51833}" destId="{45FB697E-FF0D-4F4B-AB55-A1C50A601B3C}" srcOrd="1" destOrd="0" presId="urn:microsoft.com/office/officeart/2005/8/layout/hierarchy2#2"/>
    <dgm:cxn modelId="{BCCB020E-680B-4228-BA24-DE72F601DCE0}" srcId="{06BA9E36-05FB-486D-AC79-31AF082AE2B3}" destId="{39373117-2615-468E-B11F-8186338BFCB3}" srcOrd="1" destOrd="0" parTransId="{0087BDFA-EBAB-4272-9755-D2F694BA148D}" sibTransId="{B3FD272D-A72D-42DA-97A5-5876D1B3DA47}"/>
    <dgm:cxn modelId="{CF0EBE3B-6C82-4C61-BEBE-561FC99D2B9E}" type="presOf" srcId="{D0BA3623-2FA2-4DF0-BDB4-933DBCD39324}" destId="{75D0694C-EF55-4505-B9B1-5A93C52C066A}" srcOrd="0" destOrd="0" presId="urn:microsoft.com/office/officeart/2005/8/layout/hierarchy2#2"/>
    <dgm:cxn modelId="{BE8838C3-A82C-46DB-A6D3-4C1F6CB997BB}" srcId="{06BA9E36-05FB-486D-AC79-31AF082AE2B3}" destId="{DBE7374C-5B07-49EE-847C-0C62856CB7BD}" srcOrd="5" destOrd="0" parTransId="{43033542-C9B6-400F-AAFB-F11BFC014E7F}" sibTransId="{ABFF318F-E0DA-43E6-B7DC-C92FCE474ED6}"/>
    <dgm:cxn modelId="{27D7A10C-0177-422F-B629-B543C62D50BB}" type="presOf" srcId="{C95B2D0B-3BAF-4214-81D5-4291DE54FDAC}" destId="{C4819E63-5F60-45FA-A608-CA8FE3542D5D}" srcOrd="0" destOrd="0" presId="urn:microsoft.com/office/officeart/2005/8/layout/hierarchy2#2"/>
    <dgm:cxn modelId="{32F863A9-8065-41AC-863C-70ECA88CA1DE}" srcId="{06BA9E36-05FB-486D-AC79-31AF082AE2B3}" destId="{D0BA3623-2FA2-4DF0-BDB4-933DBCD39324}" srcOrd="4" destOrd="0" parTransId="{71F0ABE9-20CF-4488-B57E-4388D6D51833}" sibTransId="{F426194F-2877-49BD-9F32-4BC4F7088EF1}"/>
    <dgm:cxn modelId="{0846ACD8-EB6F-46DB-B2DC-8A8B84805E95}" type="presOf" srcId="{4A152EC5-4123-47F7-A26C-D6C72E0C30FB}" destId="{3BCDFFF3-5325-4623-AA39-31B65370C017}" srcOrd="0" destOrd="0" presId="urn:microsoft.com/office/officeart/2005/8/layout/hierarchy2#2"/>
    <dgm:cxn modelId="{0D978983-EF6A-4E34-B0D1-ED55718B7AA9}" type="presOf" srcId="{0087BDFA-EBAB-4272-9755-D2F694BA148D}" destId="{1CA2B7C8-1042-46F0-B0D5-6DD369BF1499}" srcOrd="1" destOrd="0" presId="urn:microsoft.com/office/officeart/2005/8/layout/hierarchy2#2"/>
    <dgm:cxn modelId="{AF859D9C-37C3-4348-B6D2-43F7FBE0F812}" type="presOf" srcId="{71F0ABE9-20CF-4488-B57E-4388D6D51833}" destId="{F31AB8DA-E48B-45D9-B4B9-D1F56CB402E5}" srcOrd="0" destOrd="0" presId="urn:microsoft.com/office/officeart/2005/8/layout/hierarchy2#2"/>
    <dgm:cxn modelId="{81846CB1-53DD-472F-AEF3-48F3B77A3433}" type="presOf" srcId="{39373117-2615-468E-B11F-8186338BFCB3}" destId="{703A8801-376D-4904-83F3-C77E21FBE2CB}" srcOrd="0" destOrd="0" presId="urn:microsoft.com/office/officeart/2005/8/layout/hierarchy2#2"/>
    <dgm:cxn modelId="{FB03E2CB-1A55-4B98-AF54-9CAE764D628B}" srcId="{06BA9E36-05FB-486D-AC79-31AF082AE2B3}" destId="{4A152EC5-4123-47F7-A26C-D6C72E0C30FB}" srcOrd="0" destOrd="0" parTransId="{3E839291-D8A7-4BCB-9492-3D14846FF7C8}" sibTransId="{C5A8A617-E71B-455E-9AFC-09E3E8105BF6}"/>
    <dgm:cxn modelId="{6FB91723-C455-4891-A285-03A6A1B9B9F6}" srcId="{06BA9E36-05FB-486D-AC79-31AF082AE2B3}" destId="{9EB4088B-450D-45D8-BDD4-BB5F3A8135EE}" srcOrd="2" destOrd="0" parTransId="{C95B2D0B-3BAF-4214-81D5-4291DE54FDAC}" sibTransId="{B43761B0-DCB5-4274-B99A-DCCE70C9343A}"/>
    <dgm:cxn modelId="{F63FFBE9-E0EC-4F89-AAF3-8B63FC32BC59}" type="presOf" srcId="{5D14241C-66C0-4F22-836F-5280BE15F338}" destId="{F7A0ECFF-3A33-4347-A19A-1B912843208B}" srcOrd="0" destOrd="0" presId="urn:microsoft.com/office/officeart/2005/8/layout/hierarchy2#2"/>
    <dgm:cxn modelId="{FF4E78BC-92C0-4DA4-A0CE-8275B09CDC62}" type="presOf" srcId="{0087BDFA-EBAB-4272-9755-D2F694BA148D}" destId="{2FD7D7D5-8FDE-495A-AE6B-D022FA23FBB4}" srcOrd="0" destOrd="0" presId="urn:microsoft.com/office/officeart/2005/8/layout/hierarchy2#2"/>
    <dgm:cxn modelId="{14F49CCD-953A-4263-86AF-CCF20AD657A7}" type="presParOf" srcId="{433E948C-747C-43F4-8000-FC7FF19E5D3F}" destId="{8B527133-85C9-47B7-AB82-8ED10E8E95BA}" srcOrd="0" destOrd="0" presId="urn:microsoft.com/office/officeart/2005/8/layout/hierarchy2#2"/>
    <dgm:cxn modelId="{C6A07B0F-1972-4B76-B2F8-7CBB41A8C31B}" type="presParOf" srcId="{8B527133-85C9-47B7-AB82-8ED10E8E95BA}" destId="{7D413560-19B7-4B08-BFE9-E09E8CCCA960}" srcOrd="0" destOrd="0" presId="urn:microsoft.com/office/officeart/2005/8/layout/hierarchy2#2"/>
    <dgm:cxn modelId="{49CF5489-2942-4491-9B5A-F25182CA6454}" type="presParOf" srcId="{8B527133-85C9-47B7-AB82-8ED10E8E95BA}" destId="{DB83D8AA-0007-49FB-B44A-5914E6E9460C}" srcOrd="1" destOrd="0" presId="urn:microsoft.com/office/officeart/2005/8/layout/hierarchy2#2"/>
    <dgm:cxn modelId="{6B2DC913-5F7F-4715-80F4-75AFB98BC7E9}" type="presParOf" srcId="{DB83D8AA-0007-49FB-B44A-5914E6E9460C}" destId="{BF8D8F7B-010D-4260-AC1B-1B9958B6F186}" srcOrd="0" destOrd="0" presId="urn:microsoft.com/office/officeart/2005/8/layout/hierarchy2#2"/>
    <dgm:cxn modelId="{AE1C6F2C-F0C7-4BFA-A23C-CBBBF6C4B340}" type="presParOf" srcId="{BF8D8F7B-010D-4260-AC1B-1B9958B6F186}" destId="{1C6D66D9-E840-417F-B6DC-79AA5E7DBE08}" srcOrd="0" destOrd="0" presId="urn:microsoft.com/office/officeart/2005/8/layout/hierarchy2#2"/>
    <dgm:cxn modelId="{6DDA9D4B-F089-419D-9CAA-84C27CE66D50}" type="presParOf" srcId="{DB83D8AA-0007-49FB-B44A-5914E6E9460C}" destId="{C81C5F0F-34BF-4355-A456-FCCB26B0FBEA}" srcOrd="1" destOrd="0" presId="urn:microsoft.com/office/officeart/2005/8/layout/hierarchy2#2"/>
    <dgm:cxn modelId="{6BF8F30B-C3DE-49CF-9B22-4EF663097ABD}" type="presParOf" srcId="{C81C5F0F-34BF-4355-A456-FCCB26B0FBEA}" destId="{3BCDFFF3-5325-4623-AA39-31B65370C017}" srcOrd="0" destOrd="0" presId="urn:microsoft.com/office/officeart/2005/8/layout/hierarchy2#2"/>
    <dgm:cxn modelId="{1050E1DB-0D2C-463C-B228-4893172ECBB0}" type="presParOf" srcId="{C81C5F0F-34BF-4355-A456-FCCB26B0FBEA}" destId="{71DEF82A-8342-4BA2-BF82-9666CE7E6F5C}" srcOrd="1" destOrd="0" presId="urn:microsoft.com/office/officeart/2005/8/layout/hierarchy2#2"/>
    <dgm:cxn modelId="{72AF5557-41D1-491C-AB84-8B179186EB65}" type="presParOf" srcId="{DB83D8AA-0007-49FB-B44A-5914E6E9460C}" destId="{2FD7D7D5-8FDE-495A-AE6B-D022FA23FBB4}" srcOrd="2" destOrd="0" presId="urn:microsoft.com/office/officeart/2005/8/layout/hierarchy2#2"/>
    <dgm:cxn modelId="{6E1F8768-C2E6-4EC7-BE29-0C629B7F45C4}" type="presParOf" srcId="{2FD7D7D5-8FDE-495A-AE6B-D022FA23FBB4}" destId="{1CA2B7C8-1042-46F0-B0D5-6DD369BF1499}" srcOrd="0" destOrd="0" presId="urn:microsoft.com/office/officeart/2005/8/layout/hierarchy2#2"/>
    <dgm:cxn modelId="{C0443C2A-3CAA-4BA1-9CDB-57803392F63F}" type="presParOf" srcId="{DB83D8AA-0007-49FB-B44A-5914E6E9460C}" destId="{673F87EC-F754-44C5-B1BA-7B06E18A6991}" srcOrd="3" destOrd="0" presId="urn:microsoft.com/office/officeart/2005/8/layout/hierarchy2#2"/>
    <dgm:cxn modelId="{8B349E07-F07E-4CC4-B43A-1B1BACF05AE5}" type="presParOf" srcId="{673F87EC-F754-44C5-B1BA-7B06E18A6991}" destId="{703A8801-376D-4904-83F3-C77E21FBE2CB}" srcOrd="0" destOrd="0" presId="urn:microsoft.com/office/officeart/2005/8/layout/hierarchy2#2"/>
    <dgm:cxn modelId="{AE8ACDD0-6865-48EF-8A78-12F97D4AEA43}" type="presParOf" srcId="{673F87EC-F754-44C5-B1BA-7B06E18A6991}" destId="{DB6A750B-CC6E-4E8D-ABDE-1A6773CB60F3}" srcOrd="1" destOrd="0" presId="urn:microsoft.com/office/officeart/2005/8/layout/hierarchy2#2"/>
    <dgm:cxn modelId="{5AA7D63F-41EF-414C-973E-040C8EADD5E2}" type="presParOf" srcId="{DB83D8AA-0007-49FB-B44A-5914E6E9460C}" destId="{C4819E63-5F60-45FA-A608-CA8FE3542D5D}" srcOrd="4" destOrd="0" presId="urn:microsoft.com/office/officeart/2005/8/layout/hierarchy2#2"/>
    <dgm:cxn modelId="{D846005A-FF91-41B4-8B32-E7AC65A258BC}" type="presParOf" srcId="{C4819E63-5F60-45FA-A608-CA8FE3542D5D}" destId="{BD023DFE-4A44-4C8D-8AD1-96A7B96F73EB}" srcOrd="0" destOrd="0" presId="urn:microsoft.com/office/officeart/2005/8/layout/hierarchy2#2"/>
    <dgm:cxn modelId="{845E04E3-91EF-4991-B26C-3059D11CC7F3}" type="presParOf" srcId="{DB83D8AA-0007-49FB-B44A-5914E6E9460C}" destId="{7AC66D32-E245-4C16-89D2-8BB0B3ABBAEF}" srcOrd="5" destOrd="0" presId="urn:microsoft.com/office/officeart/2005/8/layout/hierarchy2#2"/>
    <dgm:cxn modelId="{ABB50BF1-F6BA-4D16-9665-45886026AEA4}" type="presParOf" srcId="{7AC66D32-E245-4C16-89D2-8BB0B3ABBAEF}" destId="{1B20E781-C343-4E2E-B82C-D75417175A8B}" srcOrd="0" destOrd="0" presId="urn:microsoft.com/office/officeart/2005/8/layout/hierarchy2#2"/>
    <dgm:cxn modelId="{0B7CFC0B-5DBB-4178-98BD-225D2B72EEA2}" type="presParOf" srcId="{7AC66D32-E245-4C16-89D2-8BB0B3ABBAEF}" destId="{7B8DC26C-90FC-474F-8CF7-979694AC5B3A}" srcOrd="1" destOrd="0" presId="urn:microsoft.com/office/officeart/2005/8/layout/hierarchy2#2"/>
    <dgm:cxn modelId="{3ED66CE9-A982-479A-A829-6C49F44708B0}" type="presParOf" srcId="{DB83D8AA-0007-49FB-B44A-5914E6E9460C}" destId="{54A56158-F055-4E50-8273-F6374D2730BC}" srcOrd="6" destOrd="0" presId="urn:microsoft.com/office/officeart/2005/8/layout/hierarchy2#2"/>
    <dgm:cxn modelId="{C52E7D5B-311F-4723-9CD2-57246D846691}" type="presParOf" srcId="{54A56158-F055-4E50-8273-F6374D2730BC}" destId="{7117E8B5-2AC9-47D4-BDEE-0205ACFBE370}" srcOrd="0" destOrd="0" presId="urn:microsoft.com/office/officeart/2005/8/layout/hierarchy2#2"/>
    <dgm:cxn modelId="{06D8A86B-03EF-4EF5-BE1F-04BA5090A023}" type="presParOf" srcId="{DB83D8AA-0007-49FB-B44A-5914E6E9460C}" destId="{36378F67-134F-460B-A963-5C2AE829A6D0}" srcOrd="7" destOrd="0" presId="urn:microsoft.com/office/officeart/2005/8/layout/hierarchy2#2"/>
    <dgm:cxn modelId="{48467E13-DC6C-4857-9D68-37C05C6ADC12}" type="presParOf" srcId="{36378F67-134F-460B-A963-5C2AE829A6D0}" destId="{F7A0ECFF-3A33-4347-A19A-1B912843208B}" srcOrd="0" destOrd="0" presId="urn:microsoft.com/office/officeart/2005/8/layout/hierarchy2#2"/>
    <dgm:cxn modelId="{15C73A9C-7A08-4EF2-9383-EC87E227C9BF}" type="presParOf" srcId="{36378F67-134F-460B-A963-5C2AE829A6D0}" destId="{5FA12B8A-6EED-485B-8896-743D90B031E8}" srcOrd="1" destOrd="0" presId="urn:microsoft.com/office/officeart/2005/8/layout/hierarchy2#2"/>
    <dgm:cxn modelId="{04314392-B02E-4E31-9EB5-9FE008E7D1E9}" type="presParOf" srcId="{DB83D8AA-0007-49FB-B44A-5914E6E9460C}" destId="{F31AB8DA-E48B-45D9-B4B9-D1F56CB402E5}" srcOrd="8" destOrd="0" presId="urn:microsoft.com/office/officeart/2005/8/layout/hierarchy2#2"/>
    <dgm:cxn modelId="{173852B4-0707-4F6A-9FE7-2F0CE10E902F}" type="presParOf" srcId="{F31AB8DA-E48B-45D9-B4B9-D1F56CB402E5}" destId="{45FB697E-FF0D-4F4B-AB55-A1C50A601B3C}" srcOrd="0" destOrd="0" presId="urn:microsoft.com/office/officeart/2005/8/layout/hierarchy2#2"/>
    <dgm:cxn modelId="{C99A6215-12D5-41C0-823B-A440542D7221}" type="presParOf" srcId="{DB83D8AA-0007-49FB-B44A-5914E6E9460C}" destId="{E5293C95-E930-49E1-8FE5-4FB96007BB2A}" srcOrd="9" destOrd="0" presId="urn:microsoft.com/office/officeart/2005/8/layout/hierarchy2#2"/>
    <dgm:cxn modelId="{AC8A3E2E-DCE2-441B-BE26-9950F84767D0}" type="presParOf" srcId="{E5293C95-E930-49E1-8FE5-4FB96007BB2A}" destId="{75D0694C-EF55-4505-B9B1-5A93C52C066A}" srcOrd="0" destOrd="0" presId="urn:microsoft.com/office/officeart/2005/8/layout/hierarchy2#2"/>
    <dgm:cxn modelId="{B3CC1293-0FF5-41CD-AD3E-05085E35D652}" type="presParOf" srcId="{E5293C95-E930-49E1-8FE5-4FB96007BB2A}" destId="{680A27E3-EEE3-4BAB-874D-B13216FBD532}" srcOrd="1" destOrd="0" presId="urn:microsoft.com/office/officeart/2005/8/layout/hierarchy2#2"/>
    <dgm:cxn modelId="{4067B26D-DD9B-4313-89CD-F6C5DF09D6B5}" type="presParOf" srcId="{DB83D8AA-0007-49FB-B44A-5914E6E9460C}" destId="{F69E8832-D0FE-4155-8BF3-36F2313126A4}" srcOrd="10" destOrd="0" presId="urn:microsoft.com/office/officeart/2005/8/layout/hierarchy2#2"/>
    <dgm:cxn modelId="{EA24113A-CD48-43F9-BCDC-F124E0160CC8}" type="presParOf" srcId="{F69E8832-D0FE-4155-8BF3-36F2313126A4}" destId="{8D50477E-ED7F-48B3-8207-9F93F6840078}" srcOrd="0" destOrd="0" presId="urn:microsoft.com/office/officeart/2005/8/layout/hierarchy2#2"/>
    <dgm:cxn modelId="{6D0DAF94-C679-4CD1-A025-59A39886F8B1}" type="presParOf" srcId="{DB83D8AA-0007-49FB-B44A-5914E6E9460C}" destId="{45878741-A101-4A44-BE7F-4CC5A6F1BD59}" srcOrd="11" destOrd="0" presId="urn:microsoft.com/office/officeart/2005/8/layout/hierarchy2#2"/>
    <dgm:cxn modelId="{5A4215AF-1249-484C-A449-B99E2490E0B4}" type="presParOf" srcId="{45878741-A101-4A44-BE7F-4CC5A6F1BD59}" destId="{9139FC85-65CF-4CC1-A90E-466581361727}" srcOrd="0" destOrd="0" presId="urn:microsoft.com/office/officeart/2005/8/layout/hierarchy2#2"/>
    <dgm:cxn modelId="{4FA1405D-B4DE-44E4-AFD5-4190337266B1}" type="presParOf" srcId="{45878741-A101-4A44-BE7F-4CC5A6F1BD59}" destId="{B4B2F0F0-2A4E-484A-BCBE-0E94FAC48728}" srcOrd="1" destOrd="0" presId="urn:microsoft.com/office/officeart/2005/8/layout/hierarchy2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413560-19B7-4B08-BFE9-E09E8CCCA960}">
      <dsp:nvSpPr>
        <dsp:cNvPr id="0" name=""/>
        <dsp:cNvSpPr/>
      </dsp:nvSpPr>
      <dsp:spPr>
        <a:xfrm>
          <a:off x="1303" y="2076317"/>
          <a:ext cx="3211744" cy="12660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 kern="1200" dirty="0" smtClean="0">
              <a:latin typeface="黑体" pitchFamily="49" charset="-122"/>
              <a:ea typeface="黑体" pitchFamily="49" charset="-122"/>
            </a:rPr>
            <a:t>网络实用技术基础</a:t>
          </a:r>
          <a:endParaRPr lang="zh-CN" altLang="en-US" sz="2800" b="1" kern="1200" dirty="0">
            <a:latin typeface="黑体" pitchFamily="49" charset="-122"/>
            <a:ea typeface="黑体" pitchFamily="49" charset="-122"/>
          </a:endParaRPr>
        </a:p>
      </dsp:txBody>
      <dsp:txXfrm>
        <a:off x="38384" y="2113398"/>
        <a:ext cx="3137582" cy="1191869"/>
      </dsp:txXfrm>
    </dsp:sp>
    <dsp:sp modelId="{BF8D8F7B-010D-4260-AC1B-1B9958B6F186}">
      <dsp:nvSpPr>
        <dsp:cNvPr id="0" name=""/>
        <dsp:cNvSpPr/>
      </dsp:nvSpPr>
      <dsp:spPr>
        <a:xfrm rot="17738051">
          <a:off x="2548899" y="1632957"/>
          <a:ext cx="2341121" cy="42055"/>
        </a:xfrm>
        <a:custGeom>
          <a:avLst/>
          <a:gdLst/>
          <a:ahLst/>
          <a:cxnLst/>
          <a:rect l="0" t="0" r="0" b="0"/>
          <a:pathLst>
            <a:path>
              <a:moveTo>
                <a:pt x="0" y="21027"/>
              </a:moveTo>
              <a:lnTo>
                <a:pt x="2341121" y="210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800" kern="1200"/>
        </a:p>
      </dsp:txBody>
      <dsp:txXfrm>
        <a:off x="3660932" y="1595457"/>
        <a:ext cx="117056" cy="117056"/>
      </dsp:txXfrm>
    </dsp:sp>
    <dsp:sp modelId="{3BCDFFF3-5325-4623-AA39-31B65370C017}">
      <dsp:nvSpPr>
        <dsp:cNvPr id="0" name=""/>
        <dsp:cNvSpPr/>
      </dsp:nvSpPr>
      <dsp:spPr>
        <a:xfrm>
          <a:off x="4225873" y="271450"/>
          <a:ext cx="5498931" cy="6543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3200" b="1" kern="1200" dirty="0" smtClean="0"/>
            <a:t>第</a:t>
          </a:r>
          <a:r>
            <a:rPr lang="en-US" altLang="zh-CN" sz="3200" b="1" kern="1200" dirty="0" smtClean="0"/>
            <a:t>1</a:t>
          </a:r>
          <a:r>
            <a:rPr lang="zh-CN" sz="3200" b="1" kern="1200" dirty="0" smtClean="0"/>
            <a:t>章</a:t>
          </a:r>
          <a:r>
            <a:rPr lang="en-US" sz="3200" b="1" kern="1200" dirty="0" smtClean="0"/>
            <a:t> </a:t>
          </a:r>
          <a:r>
            <a:rPr lang="zh-CN" altLang="en-US" sz="3200" b="1" kern="1200" dirty="0" smtClean="0"/>
            <a:t>　计算机网络概述</a:t>
          </a:r>
          <a:endParaRPr lang="zh-CN" altLang="en-US" sz="3200" kern="1200" dirty="0"/>
        </a:p>
      </dsp:txBody>
      <dsp:txXfrm>
        <a:off x="4245039" y="290616"/>
        <a:ext cx="5460599" cy="616041"/>
      </dsp:txXfrm>
    </dsp:sp>
    <dsp:sp modelId="{2FD7D7D5-8FDE-495A-AE6B-D022FA23FBB4}">
      <dsp:nvSpPr>
        <dsp:cNvPr id="0" name=""/>
        <dsp:cNvSpPr/>
      </dsp:nvSpPr>
      <dsp:spPr>
        <a:xfrm rot="18519077">
          <a:off x="2908654" y="2055096"/>
          <a:ext cx="1621612" cy="42055"/>
        </a:xfrm>
        <a:custGeom>
          <a:avLst/>
          <a:gdLst/>
          <a:ahLst/>
          <a:cxnLst/>
          <a:rect l="0" t="0" r="0" b="0"/>
          <a:pathLst>
            <a:path>
              <a:moveTo>
                <a:pt x="0" y="21027"/>
              </a:moveTo>
              <a:lnTo>
                <a:pt x="1621612" y="210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3678920" y="2035584"/>
        <a:ext cx="81080" cy="81080"/>
      </dsp:txXfrm>
    </dsp:sp>
    <dsp:sp modelId="{703A8801-376D-4904-83F3-C77E21FBE2CB}">
      <dsp:nvSpPr>
        <dsp:cNvPr id="0" name=""/>
        <dsp:cNvSpPr/>
      </dsp:nvSpPr>
      <dsp:spPr>
        <a:xfrm>
          <a:off x="4225873" y="1115729"/>
          <a:ext cx="5498931" cy="6543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3200" b="1" kern="1200" dirty="0" smtClean="0"/>
            <a:t>第</a:t>
          </a:r>
          <a:r>
            <a:rPr lang="en-US" altLang="zh-CN" sz="3200" b="1" kern="1200" dirty="0" smtClean="0"/>
            <a:t>2</a:t>
          </a:r>
          <a:r>
            <a:rPr lang="zh-CN" sz="3200" b="1" kern="1200" dirty="0" smtClean="0"/>
            <a:t>章</a:t>
          </a:r>
          <a:r>
            <a:rPr lang="zh-CN" altLang="en-US" sz="3200" b="1" kern="1200" dirty="0" smtClean="0"/>
            <a:t>　局域</a:t>
          </a:r>
          <a:r>
            <a:rPr lang="zh-CN" sz="3200" b="1" kern="1200" dirty="0" smtClean="0"/>
            <a:t>网</a:t>
          </a:r>
          <a:r>
            <a:rPr lang="zh-CN" altLang="en-US" sz="3200" b="1" kern="1200" dirty="0" smtClean="0"/>
            <a:t>组网技术</a:t>
          </a:r>
          <a:endParaRPr lang="zh-CN" altLang="en-US" sz="3200" kern="1200" dirty="0"/>
        </a:p>
      </dsp:txBody>
      <dsp:txXfrm>
        <a:off x="4245039" y="1134895"/>
        <a:ext cx="5460599" cy="616041"/>
      </dsp:txXfrm>
    </dsp:sp>
    <dsp:sp modelId="{C4819E63-5F60-45FA-A608-CA8FE3542D5D}">
      <dsp:nvSpPr>
        <dsp:cNvPr id="0" name=""/>
        <dsp:cNvSpPr/>
      </dsp:nvSpPr>
      <dsp:spPr>
        <a:xfrm rot="20242436">
          <a:off x="3170822" y="2477236"/>
          <a:ext cx="1097276" cy="42055"/>
        </a:xfrm>
        <a:custGeom>
          <a:avLst/>
          <a:gdLst/>
          <a:ahLst/>
          <a:cxnLst/>
          <a:rect l="0" t="0" r="0" b="0"/>
          <a:pathLst>
            <a:path>
              <a:moveTo>
                <a:pt x="0" y="21027"/>
              </a:moveTo>
              <a:lnTo>
                <a:pt x="1097276" y="210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3692028" y="2470832"/>
        <a:ext cx="54863" cy="54863"/>
      </dsp:txXfrm>
    </dsp:sp>
    <dsp:sp modelId="{1B20E781-C343-4E2E-B82C-D75417175A8B}">
      <dsp:nvSpPr>
        <dsp:cNvPr id="0" name=""/>
        <dsp:cNvSpPr/>
      </dsp:nvSpPr>
      <dsp:spPr>
        <a:xfrm>
          <a:off x="4225873" y="1960007"/>
          <a:ext cx="5498931" cy="6543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3200" b="1" kern="1200" dirty="0" smtClean="0"/>
            <a:t>第</a:t>
          </a:r>
          <a:r>
            <a:rPr lang="en-US" altLang="zh-CN" sz="3200" b="1" kern="1200" dirty="0" smtClean="0"/>
            <a:t>3</a:t>
          </a:r>
          <a:r>
            <a:rPr lang="zh-CN" sz="3200" b="1" kern="1200" dirty="0" smtClean="0"/>
            <a:t>章 </a:t>
          </a:r>
          <a:r>
            <a:rPr lang="zh-CN" altLang="en-US" sz="3200" b="1" kern="1200" dirty="0" smtClean="0"/>
            <a:t>　网间互联技术</a:t>
          </a:r>
          <a:endParaRPr lang="zh-CN" altLang="en-US" sz="3200" kern="1200" dirty="0"/>
        </a:p>
      </dsp:txBody>
      <dsp:txXfrm>
        <a:off x="4245039" y="1979173"/>
        <a:ext cx="5460599" cy="616041"/>
      </dsp:txXfrm>
    </dsp:sp>
    <dsp:sp modelId="{54A56158-F055-4E50-8273-F6374D2730BC}">
      <dsp:nvSpPr>
        <dsp:cNvPr id="0" name=""/>
        <dsp:cNvSpPr/>
      </dsp:nvSpPr>
      <dsp:spPr>
        <a:xfrm rot="1357564">
          <a:off x="3170822" y="2899375"/>
          <a:ext cx="1097276" cy="42055"/>
        </a:xfrm>
        <a:custGeom>
          <a:avLst/>
          <a:gdLst/>
          <a:ahLst/>
          <a:cxnLst/>
          <a:rect l="0" t="0" r="0" b="0"/>
          <a:pathLst>
            <a:path>
              <a:moveTo>
                <a:pt x="0" y="21027"/>
              </a:moveTo>
              <a:lnTo>
                <a:pt x="1097276" y="210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3692028" y="2892971"/>
        <a:ext cx="54863" cy="54863"/>
      </dsp:txXfrm>
    </dsp:sp>
    <dsp:sp modelId="{F7A0ECFF-3A33-4347-A19A-1B912843208B}">
      <dsp:nvSpPr>
        <dsp:cNvPr id="0" name=""/>
        <dsp:cNvSpPr/>
      </dsp:nvSpPr>
      <dsp:spPr>
        <a:xfrm>
          <a:off x="4225873" y="2804285"/>
          <a:ext cx="5498931" cy="6543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3200" b="1" kern="1200" dirty="0" smtClean="0"/>
            <a:t>第</a:t>
          </a:r>
          <a:r>
            <a:rPr lang="en-US" altLang="zh-CN" sz="3200" b="1" kern="1200" dirty="0" smtClean="0"/>
            <a:t>4</a:t>
          </a:r>
          <a:r>
            <a:rPr lang="zh-CN" sz="3200" b="1" kern="1200" dirty="0" smtClean="0"/>
            <a:t>章 </a:t>
          </a:r>
          <a:r>
            <a:rPr lang="zh-CN" altLang="en-US" sz="3200" b="1" kern="1200" dirty="0" smtClean="0"/>
            <a:t>　网络应用服务</a:t>
          </a:r>
          <a:endParaRPr lang="zh-CN" altLang="en-US" sz="3200" kern="1200" dirty="0"/>
        </a:p>
      </dsp:txBody>
      <dsp:txXfrm>
        <a:off x="4245039" y="2823451"/>
        <a:ext cx="5460599" cy="616041"/>
      </dsp:txXfrm>
    </dsp:sp>
    <dsp:sp modelId="{F31AB8DA-E48B-45D9-B4B9-D1F56CB402E5}">
      <dsp:nvSpPr>
        <dsp:cNvPr id="0" name=""/>
        <dsp:cNvSpPr/>
      </dsp:nvSpPr>
      <dsp:spPr>
        <a:xfrm rot="3080923">
          <a:off x="2908654" y="3321514"/>
          <a:ext cx="1621612" cy="42055"/>
        </a:xfrm>
        <a:custGeom>
          <a:avLst/>
          <a:gdLst/>
          <a:ahLst/>
          <a:cxnLst/>
          <a:rect l="0" t="0" r="0" b="0"/>
          <a:pathLst>
            <a:path>
              <a:moveTo>
                <a:pt x="0" y="21027"/>
              </a:moveTo>
              <a:lnTo>
                <a:pt x="1621612" y="210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3678920" y="3302001"/>
        <a:ext cx="81080" cy="81080"/>
      </dsp:txXfrm>
    </dsp:sp>
    <dsp:sp modelId="{75D0694C-EF55-4505-B9B1-5A93C52C066A}">
      <dsp:nvSpPr>
        <dsp:cNvPr id="0" name=""/>
        <dsp:cNvSpPr/>
      </dsp:nvSpPr>
      <dsp:spPr>
        <a:xfrm>
          <a:off x="4225873" y="3648564"/>
          <a:ext cx="5498931" cy="6543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3200" b="1" kern="1200" dirty="0" smtClean="0"/>
            <a:t>第</a:t>
          </a:r>
          <a:r>
            <a:rPr lang="en-US" altLang="zh-CN" sz="3200" b="1" kern="1200" dirty="0" smtClean="0"/>
            <a:t>5</a:t>
          </a:r>
          <a:r>
            <a:rPr lang="zh-CN" sz="3200" b="1" kern="1200" dirty="0" smtClean="0"/>
            <a:t>章</a:t>
          </a:r>
          <a:r>
            <a:rPr lang="zh-CN" altLang="en-US" sz="3200" b="1" kern="1200" dirty="0" smtClean="0"/>
            <a:t>　网络安全</a:t>
          </a:r>
          <a:endParaRPr lang="zh-CN" altLang="en-US" sz="3200" kern="1200" dirty="0"/>
        </a:p>
      </dsp:txBody>
      <dsp:txXfrm>
        <a:off x="4245039" y="3667730"/>
        <a:ext cx="5460599" cy="616041"/>
      </dsp:txXfrm>
    </dsp:sp>
    <dsp:sp modelId="{F69E8832-D0FE-4155-8BF3-36F2313126A4}">
      <dsp:nvSpPr>
        <dsp:cNvPr id="0" name=""/>
        <dsp:cNvSpPr/>
      </dsp:nvSpPr>
      <dsp:spPr>
        <a:xfrm rot="3861949">
          <a:off x="2548899" y="3743653"/>
          <a:ext cx="2341121" cy="42055"/>
        </a:xfrm>
        <a:custGeom>
          <a:avLst/>
          <a:gdLst/>
          <a:ahLst/>
          <a:cxnLst/>
          <a:rect l="0" t="0" r="0" b="0"/>
          <a:pathLst>
            <a:path>
              <a:moveTo>
                <a:pt x="0" y="21027"/>
              </a:moveTo>
              <a:lnTo>
                <a:pt x="2341121" y="210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800" kern="1200"/>
        </a:p>
      </dsp:txBody>
      <dsp:txXfrm>
        <a:off x="3660932" y="3706153"/>
        <a:ext cx="117056" cy="117056"/>
      </dsp:txXfrm>
    </dsp:sp>
    <dsp:sp modelId="{9139FC85-65CF-4CC1-A90E-466581361727}">
      <dsp:nvSpPr>
        <dsp:cNvPr id="0" name=""/>
        <dsp:cNvSpPr/>
      </dsp:nvSpPr>
      <dsp:spPr>
        <a:xfrm>
          <a:off x="4225873" y="4492842"/>
          <a:ext cx="5498931" cy="6543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b="1" kern="1200" dirty="0" smtClean="0"/>
            <a:t>第</a:t>
          </a:r>
          <a:r>
            <a:rPr lang="en-US" altLang="zh-CN" sz="3200" b="1" kern="1200" dirty="0" smtClean="0"/>
            <a:t>6</a:t>
          </a:r>
          <a:r>
            <a:rPr lang="zh-CN" altLang="en-US" sz="3200" b="1" kern="1200" dirty="0" smtClean="0"/>
            <a:t>章　网络新技术</a:t>
          </a:r>
          <a:endParaRPr lang="zh-CN" altLang="en-US" sz="3200" b="1" kern="1200" dirty="0"/>
        </a:p>
      </dsp:txBody>
      <dsp:txXfrm>
        <a:off x="4245039" y="4512008"/>
        <a:ext cx="5460599" cy="6160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#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endSty" val="noArr"/>
                        <dgm:param type="begPts" val="midR"/>
                        <dgm:param type="endPts" val="midL"/>
                      </dgm:alg>
                    </dgm:if>
                    <dgm:else name="Name14">
                      <dgm:alg type="conn">
                        <dgm:param type="dim" val="1D"/>
                        <dgm:param type="endSty" val="noArr"/>
                        <dgm:param type="begPts" val="midL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D4C64B-8929-4A24-86DF-182F757FAA8C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84C01-B9C2-4E72-A1E2-8532F89810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2158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FF49E8-4E33-4348-A4CF-4F3C3F017E33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675EEA-C375-435C-B448-CE1A853E5A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074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6A62E-78DF-4BBF-B9ED-45CBB28DBB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9365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829087-9B48-4020-A53F-D99920FFD3D2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2465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829087-9B48-4020-A53F-D99920FFD3D2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25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487246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829087-9B48-4020-A53F-D99920FFD3D2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26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4872465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829087-9B48-4020-A53F-D99920FFD3D2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27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487246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829087-9B48-4020-A53F-D99920FFD3D2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28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4872465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75EEA-C375-435C-B448-CE1A853E5AD6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2716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06A62E-78DF-4BBF-B9ED-45CBB28DBB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75EEA-C375-435C-B448-CE1A853E5AD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2668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75EEA-C375-435C-B448-CE1A853E5AD6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75EEA-C375-435C-B448-CE1A853E5AD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464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75EEA-C375-435C-B448-CE1A853E5AD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2877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75EEA-C375-435C-B448-CE1A853E5AD6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06A62E-78DF-4BBF-B9ED-45CBB28DBB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829087-9B48-4020-A53F-D99920FFD3D2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21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829087-9B48-4020-A53F-D99920FFD3D2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C65ED-621E-4555-B6CF-F417822E6624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9BF1-4CB1-434A-A020-AA154D8FF1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C65ED-621E-4555-B6CF-F417822E6624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9BF1-4CB1-434A-A020-AA154D8FF1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C65ED-621E-4555-B6CF-F417822E6624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9BF1-4CB1-434A-A020-AA154D8FF1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xlsbYlh3u8lNQnyxTa@@sd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 userDrawn="1"/>
        </p:nvGrpSpPr>
        <p:grpSpPr>
          <a:xfrm>
            <a:off x="0" y="2"/>
            <a:ext cx="12192000" cy="6858000"/>
            <a:chOff x="0" y="2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1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1" y="-2666999"/>
              <a:ext cx="6857998" cy="12192000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0" y="2"/>
              <a:ext cx="12192000" cy="6858000"/>
            </a:xfrm>
            <a:prstGeom prst="rect">
              <a:avLst/>
            </a:prstGeom>
            <a:solidFill>
              <a:schemeClr val="bg1">
                <a:alpha val="6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egoe UI Light 8"/>
                <a:ea typeface="微软雅黑 Light"/>
                <a:cs typeface="+mn-cs"/>
              </a:endParaRPr>
            </a:p>
          </p:txBody>
        </p:sp>
      </p:grpSp>
      <p:pic>
        <p:nvPicPr>
          <p:cNvPr id="10" name="图片 9" descr="图片包含 动物, 运输, 无脊椎动物, 卫星&#10;&#10;已生成极高可信度的说明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627" y="204880"/>
            <a:ext cx="1694835" cy="10059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 userDrawn="1"/>
        </p:nvGrpSpPr>
        <p:grpSpPr>
          <a:xfrm>
            <a:off x="0" y="2"/>
            <a:ext cx="12192000" cy="6858000"/>
            <a:chOff x="0" y="2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1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1" y="-2666999"/>
              <a:ext cx="6857998" cy="12192000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0" y="2"/>
              <a:ext cx="12192000" cy="6858000"/>
            </a:xfrm>
            <a:prstGeom prst="rect">
              <a:avLst/>
            </a:prstGeom>
            <a:solidFill>
              <a:schemeClr val="bg1">
                <a:alpha val="6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egoe UI Light 8"/>
                <a:ea typeface="微软雅黑 Light"/>
                <a:cs typeface="+mn-cs"/>
              </a:endParaRPr>
            </a:p>
          </p:txBody>
        </p:sp>
      </p:grpSp>
      <p:sp>
        <p:nvSpPr>
          <p:cNvPr id="5" name="内容占位符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 userDrawn="1"/>
        </p:nvGrpSpPr>
        <p:grpSpPr>
          <a:xfrm>
            <a:off x="0" y="2"/>
            <a:ext cx="12192000" cy="6858000"/>
            <a:chOff x="0" y="2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1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1" y="-2666999"/>
              <a:ext cx="6857998" cy="12192000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0" y="2"/>
              <a:ext cx="12192000" cy="6858000"/>
            </a:xfrm>
            <a:prstGeom prst="rect">
              <a:avLst/>
            </a:prstGeom>
            <a:solidFill>
              <a:schemeClr val="bg1">
                <a:alpha val="6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egoe UI Light 8"/>
                <a:ea typeface="微软雅黑 Light"/>
                <a:cs typeface="+mn-cs"/>
              </a:endParaRPr>
            </a:p>
          </p:txBody>
        </p:sp>
      </p:grpSp>
      <p:sp>
        <p:nvSpPr>
          <p:cNvPr id="5" name="内容占位符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xlsbYlh3u8lNQnyxTa@@sd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"/>
          <p:cNvSpPr txBox="1"/>
          <p:nvPr userDrawn="1"/>
        </p:nvSpPr>
        <p:spPr>
          <a:xfrm>
            <a:off x="2107093" y="1456905"/>
            <a:ext cx="7415107" cy="2954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版权声明</a:t>
            </a:r>
          </a:p>
          <a:p>
            <a:pPr algn="just" defTabSz="457200">
              <a:lnSpc>
                <a:spcPct val="150000"/>
              </a:lnSpc>
            </a:pP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457200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感谢您下载觅知网平台上提供的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作品，为了您和觅知网以及原创作者的利益，请勿复制、传播、销售，否则将承担法律责任！觅知网将对作品进行维权，按照传播下载次数进行十倍的索取赔偿！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457200">
              <a:lnSpc>
                <a:spcPct val="150000"/>
              </a:lnSpc>
            </a:pP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457200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在觅知网出售的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模板是免版税类（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RF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Royalty-Free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）正版受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中国人民共和国著作法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世界版权公约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的保护，作品的所有权、版权和著作权归觅知网所有，您下载的是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模板素材的使用权。</a:t>
            </a:r>
          </a:p>
          <a:p>
            <a:pPr algn="just" defTabSz="457200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不得将觅知网的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</a:p>
        </p:txBody>
      </p:sp>
      <p:sp>
        <p:nvSpPr>
          <p:cNvPr id="11" name="文本框 8"/>
          <p:cNvSpPr txBox="1"/>
          <p:nvPr userDrawn="1"/>
        </p:nvSpPr>
        <p:spPr>
          <a:xfrm>
            <a:off x="2107093" y="4767994"/>
            <a:ext cx="7294443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57200"/>
            <a:r>
              <a:rPr lang="zh-CN" altLang="en-US" b="1" dirty="0">
                <a:solidFill>
                  <a:schemeClr val="bg1"/>
                </a:solidFill>
              </a:rPr>
              <a:t>更多精品</a:t>
            </a:r>
            <a:r>
              <a:rPr lang="en-US" altLang="zh-CN" b="1" dirty="0">
                <a:solidFill>
                  <a:schemeClr val="bg1"/>
                </a:solidFill>
              </a:rPr>
              <a:t>PPT</a:t>
            </a:r>
            <a:r>
              <a:rPr lang="zh-CN" altLang="en-US" b="1" dirty="0">
                <a:solidFill>
                  <a:schemeClr val="bg1"/>
                </a:solidFill>
              </a:rPr>
              <a:t>模板：</a:t>
            </a:r>
            <a:r>
              <a:rPr lang="en-US" altLang="zh-CN" b="1" dirty="0">
                <a:solidFill>
                  <a:schemeClr val="bg1"/>
                </a:solidFill>
              </a:rPr>
              <a:t>http://www.51miz.com/ppt/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B037A6A4-5D0E-41F3-9C6A-4EDE3BCD7D47}"/>
              </a:ext>
            </a:extLst>
          </p:cNvPr>
          <p:cNvGrpSpPr/>
          <p:nvPr userDrawn="1"/>
        </p:nvGrpSpPr>
        <p:grpSpPr>
          <a:xfrm>
            <a:off x="0" y="2"/>
            <a:ext cx="12192000" cy="6858000"/>
            <a:chOff x="0" y="2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7A221CB6-CEAB-4814-8CB0-B8B762470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1" y="-2666999"/>
              <a:ext cx="6857998" cy="12192000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="" xmlns:a16="http://schemas.microsoft.com/office/drawing/2014/main" id="{37C9C7F8-D38D-4DE3-A82E-18DE2A6C4C05}"/>
                </a:ext>
              </a:extLst>
            </p:cNvPr>
            <p:cNvSpPr/>
            <p:nvPr/>
          </p:nvSpPr>
          <p:spPr>
            <a:xfrm>
              <a:off x="0" y="2"/>
              <a:ext cx="12192000" cy="6858000"/>
            </a:xfrm>
            <a:prstGeom prst="rect">
              <a:avLst/>
            </a:prstGeom>
            <a:solidFill>
              <a:schemeClr val="bg1">
                <a:alpha val="6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egoe UI Light 8"/>
                <a:ea typeface="微软雅黑 Ligh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0820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517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C65ED-621E-4555-B6CF-F417822E6624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9BF1-4CB1-434A-A020-AA154D8FF1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95A7-C5DF-4180-B6CE-AD279863669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0164A-D509-4402-AFC7-1C044C3A8D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6062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95A7-C5DF-4180-B6CE-AD279863669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0164A-D509-4402-AFC7-1C044C3A8D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787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95A7-C5DF-4180-B6CE-AD279863669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0164A-D509-4402-AFC7-1C044C3A8D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9049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95A7-C5DF-4180-B6CE-AD279863669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0164A-D509-4402-AFC7-1C044C3A8D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8633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95A7-C5DF-4180-B6CE-AD279863669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0164A-D509-4402-AFC7-1C044C3A8D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5174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95A7-C5DF-4180-B6CE-AD279863669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0164A-D509-4402-AFC7-1C044C3A8D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2824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95A7-C5DF-4180-B6CE-AD279863669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0164A-D509-4402-AFC7-1C044C3A8D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6157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95A7-C5DF-4180-B6CE-AD279863669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0164A-D509-4402-AFC7-1C044C3A8D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9878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95A7-C5DF-4180-B6CE-AD279863669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0164A-D509-4402-AFC7-1C044C3A8D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8182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95A7-C5DF-4180-B6CE-AD279863669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0164A-D509-4402-AFC7-1C044C3A8D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925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C65ED-621E-4555-B6CF-F417822E6624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9BF1-4CB1-434A-A020-AA154D8FF1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11B84-1E5C-4FC5-BC05-C7A743CF2F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20BFF-482E-494F-8DA2-7FFD5CC08E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240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C65ED-621E-4555-B6CF-F417822E6624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9BF1-4CB1-434A-A020-AA154D8FF1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C65ED-621E-4555-B6CF-F417822E6624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9BF1-4CB1-434A-A020-AA154D8FF1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C65ED-621E-4555-B6CF-F417822E6624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9BF1-4CB1-434A-A020-AA154D8FF1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C65ED-621E-4555-B6CF-F417822E6624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9BF1-4CB1-434A-A020-AA154D8FF1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C65ED-621E-4555-B6CF-F417822E6624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9BF1-4CB1-434A-A020-AA154D8FF1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C65ED-621E-4555-B6CF-F417822E6624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9BF1-4CB1-434A-A020-AA154D8FF1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C65ED-621E-4555-B6CF-F417822E6624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99BF1-4CB1-434A-A020-AA154D8FF1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5" r:id="rId14"/>
    <p:sldLayoutId id="2147483668" r:id="rId15"/>
    <p:sldLayoutId id="2147483669" r:id="rId16"/>
    <p:sldLayoutId id="2147483670" r:id="rId17"/>
    <p:sldLayoutId id="2147483671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395A7-C5DF-4180-B6CE-AD279863669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164A-D509-4402-AFC7-1C044C3A8D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2F2F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2792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NUL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1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slide" Target="slide29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NUL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uchn.cn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D 模型 5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881602" y="-4087101"/>
            <a:ext cx="27955203" cy="27267277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1768" y="-4148068"/>
            <a:ext cx="28081136" cy="2738920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" t="5742" r="7868" b="16981"/>
          <a:stretch>
            <a:fillRect/>
          </a:stretch>
        </p:blipFill>
        <p:spPr>
          <a:xfrm>
            <a:off x="-417444" y="-144407"/>
            <a:ext cx="12209931" cy="7002407"/>
          </a:xfrm>
          <a:prstGeom prst="rect">
            <a:avLst/>
          </a:prstGeom>
        </p:spPr>
      </p:pic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2743243" y="1855269"/>
            <a:ext cx="6924973" cy="205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ts val="8000"/>
              </a:lnSpc>
            </a:pPr>
            <a:r>
              <a:rPr lang="en-US" altLang="zh-CN" sz="5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5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网络实用技术基础</a:t>
            </a:r>
            <a:r>
              <a:rPr lang="en-US" altLang="zh-CN" sz="5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</a:p>
          <a:p>
            <a:pPr algn="ctr">
              <a:lnSpc>
                <a:spcPts val="8000"/>
              </a:lnSpc>
            </a:pPr>
            <a:r>
              <a:rPr lang="zh-CN" altLang="en-US" sz="4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</a:t>
            </a:r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教学实施</a:t>
            </a:r>
            <a:r>
              <a:rPr lang="zh-CN" altLang="en-US" sz="4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方案</a:t>
            </a:r>
            <a:endParaRPr lang="en-US" altLang="zh-CN" sz="48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6387" y="4916384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chemeClr val="bg1"/>
                </a:solidFill>
              </a:rPr>
              <a:t>主讲教师：薛东红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/>
          <p:cNvGrpSpPr/>
          <p:nvPr/>
        </p:nvGrpSpPr>
        <p:grpSpPr>
          <a:xfrm>
            <a:off x="354534" y="492584"/>
            <a:ext cx="10884535" cy="5576653"/>
            <a:chOff x="268809" y="483059"/>
            <a:chExt cx="10884535" cy="5576653"/>
          </a:xfrm>
        </p:grpSpPr>
        <p:sp>
          <p:nvSpPr>
            <p:cNvPr id="53" name="弧形 52"/>
            <p:cNvSpPr/>
            <p:nvPr/>
          </p:nvSpPr>
          <p:spPr>
            <a:xfrm>
              <a:off x="268809" y="1233714"/>
              <a:ext cx="4826003" cy="4825998"/>
            </a:xfrm>
            <a:prstGeom prst="arc">
              <a:avLst>
                <a:gd name="adj1" fmla="val 19269488"/>
                <a:gd name="adj2" fmla="val 2526931"/>
              </a:avLst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TextBox 15">
              <a:hlinkClick r:id="rId2" action="ppaction://hlinksldjump"/>
            </p:cNvPr>
            <p:cNvSpPr txBox="1"/>
            <p:nvPr/>
          </p:nvSpPr>
          <p:spPr>
            <a:xfrm>
              <a:off x="6121604" y="1995629"/>
              <a:ext cx="503174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>
                <a:lnSpc>
                  <a:spcPts val="2400"/>
                </a:lnSpc>
                <a:spcBef>
                  <a:spcPts val="1200"/>
                </a:spcBef>
              </a:pPr>
              <a:r>
                <a:rPr lang="zh-CN" altLang="zh-CN" sz="2000" b="1" dirty="0" smtClean="0"/>
                <a:t>掌握</a:t>
              </a:r>
              <a:r>
                <a:rPr lang="zh-CN" altLang="en-US" sz="2000" b="1" dirty="0" smtClean="0"/>
                <a:t>网络</a:t>
              </a:r>
              <a:r>
                <a:rPr lang="zh-CN" altLang="en-US" sz="2000" b="1" dirty="0"/>
                <a:t>互联的原理和</a:t>
              </a:r>
              <a:r>
                <a:rPr lang="en-US" altLang="zh-CN" sz="2000" b="1" dirty="0"/>
                <a:t>IP</a:t>
              </a:r>
              <a:r>
                <a:rPr lang="zh-CN" altLang="en-US" sz="2000" b="1" dirty="0" smtClean="0"/>
                <a:t>协议</a:t>
              </a:r>
              <a:endPara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55" name="Freeform 5"/>
            <p:cNvSpPr/>
            <p:nvPr/>
          </p:nvSpPr>
          <p:spPr bwMode="auto">
            <a:xfrm rot="5400000">
              <a:off x="1421811" y="2386713"/>
              <a:ext cx="2520000" cy="2520000"/>
            </a:xfrm>
            <a:prstGeom prst="ellipse">
              <a:avLst/>
            </a:prstGeom>
            <a:solidFill>
              <a:schemeClr val="accent1"/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615">
                <a:solidFill>
                  <a:prstClr val="black"/>
                </a:solidFill>
              </a:endParaRPr>
            </a:p>
          </p:txBody>
        </p:sp>
        <p:sp>
          <p:nvSpPr>
            <p:cNvPr id="56" name="TextBox 19"/>
            <p:cNvSpPr txBox="1"/>
            <p:nvPr/>
          </p:nvSpPr>
          <p:spPr>
            <a:xfrm>
              <a:off x="2052505" y="2969606"/>
              <a:ext cx="1258615" cy="13542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/>
              <a:r>
                <a:rPr lang="zh-CN" altLang="en-US" sz="4400" b="1" dirty="0" smtClean="0">
                  <a:solidFill>
                    <a:prstClr val="white"/>
                  </a:solidFill>
                </a:rPr>
                <a:t>学</a:t>
              </a:r>
              <a:r>
                <a:rPr lang="zh-CN" altLang="en-US" sz="4400" b="1" dirty="0">
                  <a:solidFill>
                    <a:prstClr val="white"/>
                  </a:solidFill>
                </a:rPr>
                <a:t>习</a:t>
              </a:r>
              <a:r>
                <a:rPr lang="zh-CN" altLang="en-US" sz="4400" b="1" dirty="0" smtClean="0">
                  <a:solidFill>
                    <a:prstClr val="white"/>
                  </a:solidFill>
                </a:rPr>
                <a:t>目标</a:t>
              </a:r>
              <a:endParaRPr lang="zh-CN" altLang="en-US" sz="4400" dirty="0">
                <a:solidFill>
                  <a:prstClr val="white"/>
                </a:solidFill>
              </a:endParaRPr>
            </a:p>
          </p:txBody>
        </p:sp>
        <p:sp>
          <p:nvSpPr>
            <p:cNvPr id="57" name="Freeform 5"/>
            <p:cNvSpPr/>
            <p:nvPr/>
          </p:nvSpPr>
          <p:spPr bwMode="auto">
            <a:xfrm rot="5400000">
              <a:off x="1241811" y="2206713"/>
              <a:ext cx="2880000" cy="2880000"/>
            </a:xfrm>
            <a:prstGeom prst="ellipse">
              <a:avLst/>
            </a:prstGeom>
            <a:noFill/>
            <a:ln w="19050" cap="flat">
              <a:solidFill>
                <a:schemeClr val="tx2"/>
              </a:solidFill>
              <a:prstDash val="sysDot"/>
              <a:miter lim="800000"/>
            </a:ln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615">
                <a:solidFill>
                  <a:prstClr val="black"/>
                </a:solidFill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4346466" y="1915169"/>
              <a:ext cx="513377" cy="51337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 smtClean="0">
                  <a:solidFill>
                    <a:prstClr val="white"/>
                  </a:solidFill>
                  <a:latin typeface="Bebas Neue Bold" panose="020B0606020202050201" pitchFamily="34" charset="0"/>
                  <a:ea typeface="微软雅黑" panose="020B0503020204020204" pitchFamily="34" charset="-122"/>
                </a:rPr>
                <a:t>1</a:t>
              </a:r>
              <a:endParaRPr lang="zh-CN" altLang="en-US" sz="2400" b="1" dirty="0">
                <a:solidFill>
                  <a:prstClr val="white"/>
                </a:solidFill>
                <a:latin typeface="Bebas Neue Bold" panose="020B0606020202050201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59" name="椭圆 58"/>
            <p:cNvSpPr/>
            <p:nvPr/>
          </p:nvSpPr>
          <p:spPr>
            <a:xfrm>
              <a:off x="4822181" y="3390028"/>
              <a:ext cx="513377" cy="51337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prstClr val="white"/>
                  </a:solidFill>
                  <a:latin typeface="Bebas Neue Bold" panose="020B0606020202050201" pitchFamily="34" charset="0"/>
                  <a:ea typeface="微软雅黑" panose="020B0503020204020204" pitchFamily="34" charset="-122"/>
                </a:rPr>
                <a:t>2</a:t>
              </a:r>
              <a:endParaRPr lang="zh-CN" altLang="en-US" sz="2400" b="1" dirty="0">
                <a:solidFill>
                  <a:prstClr val="white"/>
                </a:solidFill>
                <a:latin typeface="Bebas Neue Bold" panose="020B0606020202050201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4346466" y="4908803"/>
              <a:ext cx="513377" cy="51337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prstClr val="white"/>
                  </a:solidFill>
                  <a:latin typeface="Bebas Neue Bold" panose="020B0606020202050201" pitchFamily="34" charset="0"/>
                  <a:ea typeface="微软雅黑" panose="020B0503020204020204" pitchFamily="34" charset="-122"/>
                </a:rPr>
                <a:t>3</a:t>
              </a:r>
              <a:endParaRPr lang="zh-CN" altLang="en-US" sz="2400" b="1" dirty="0">
                <a:solidFill>
                  <a:prstClr val="white"/>
                </a:solidFill>
                <a:latin typeface="Bebas Neue Bold" panose="020B0606020202050201" pitchFamily="34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61" name="组合 60"/>
            <p:cNvGrpSpPr/>
            <p:nvPr/>
          </p:nvGrpSpPr>
          <p:grpSpPr>
            <a:xfrm>
              <a:off x="4859843" y="1959086"/>
              <a:ext cx="1262075" cy="425542"/>
              <a:chOff x="3513818" y="1963801"/>
              <a:chExt cx="1051729" cy="354618"/>
            </a:xfrm>
          </p:grpSpPr>
          <p:cxnSp>
            <p:nvCxnSpPr>
              <p:cNvPr id="74" name="直接连接符 73"/>
              <p:cNvCxnSpPr/>
              <p:nvPr/>
            </p:nvCxnSpPr>
            <p:spPr>
              <a:xfrm>
                <a:off x="3513818" y="2141110"/>
                <a:ext cx="1051729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接连接符 74"/>
              <p:cNvCxnSpPr/>
              <p:nvPr/>
            </p:nvCxnSpPr>
            <p:spPr>
              <a:xfrm>
                <a:off x="4565547" y="1963801"/>
                <a:ext cx="0" cy="354618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TextBox 41"/>
            <p:cNvSpPr txBox="1"/>
            <p:nvPr/>
          </p:nvSpPr>
          <p:spPr>
            <a:xfrm>
              <a:off x="6122239" y="3517539"/>
              <a:ext cx="4881245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2200"/>
                </a:lnSpc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>
                <a:lnSpc>
                  <a:spcPts val="2400"/>
                </a:lnSpc>
                <a:spcBef>
                  <a:spcPts val="1200"/>
                </a:spcBef>
              </a:pPr>
              <a:r>
                <a:rPr lang="zh-CN" altLang="en-US" sz="2000" b="1" dirty="0" smtClean="0"/>
                <a:t>理解</a:t>
              </a:r>
              <a:r>
                <a:rPr lang="zh-CN" altLang="en-US" sz="2000" b="1" dirty="0"/>
                <a:t>互联网的接入技术和</a:t>
              </a:r>
              <a:r>
                <a:rPr lang="zh-CN" altLang="en-US" sz="2000" b="1" dirty="0" smtClean="0"/>
                <a:t>方法</a:t>
              </a:r>
              <a:endParaRPr lang="zh-CN" altLang="en-US" sz="2000" b="1" dirty="0"/>
            </a:p>
          </p:txBody>
        </p:sp>
        <p:sp>
          <p:nvSpPr>
            <p:cNvPr id="63" name="TextBox 42">
              <a:hlinkClick r:id="rId3" action="ppaction://hlinksldjump"/>
            </p:cNvPr>
            <p:cNvSpPr txBox="1"/>
            <p:nvPr/>
          </p:nvSpPr>
          <p:spPr>
            <a:xfrm>
              <a:off x="6122239" y="5044899"/>
              <a:ext cx="4805045" cy="2821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2200"/>
                </a:lnSpc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2000" b="1" dirty="0" smtClean="0"/>
                <a:t>理</a:t>
              </a:r>
              <a:r>
                <a:rPr lang="zh-CN" altLang="zh-CN" sz="2000" b="1" dirty="0" smtClean="0"/>
                <a:t>解</a:t>
              </a:r>
              <a:r>
                <a:rPr lang="en-US" altLang="zh-CN" sz="2000" b="1" dirty="0" smtClean="0"/>
                <a:t>UDP</a:t>
              </a:r>
              <a:r>
                <a:rPr lang="zh-CN" altLang="en-US" sz="2000" b="1" dirty="0"/>
                <a:t>与</a:t>
              </a:r>
              <a:r>
                <a:rPr lang="en-US" altLang="zh-CN" sz="2000" b="1" dirty="0"/>
                <a:t>TCP</a:t>
              </a:r>
              <a:r>
                <a:rPr lang="zh-CN" altLang="en-US" sz="2000" b="1" dirty="0"/>
                <a:t>的</a:t>
              </a:r>
              <a:r>
                <a:rPr lang="zh-CN" altLang="en-US" sz="2000" b="1" dirty="0" smtClean="0"/>
                <a:t>原理</a:t>
              </a:r>
              <a:endParaRPr lang="zh-CN" altLang="en-US" sz="2000" b="1" dirty="0"/>
            </a:p>
          </p:txBody>
        </p:sp>
        <p:grpSp>
          <p:nvGrpSpPr>
            <p:cNvPr id="64" name="组合 63"/>
            <p:cNvGrpSpPr/>
            <p:nvPr/>
          </p:nvGrpSpPr>
          <p:grpSpPr>
            <a:xfrm>
              <a:off x="5341047" y="3433942"/>
              <a:ext cx="780871" cy="425542"/>
              <a:chOff x="3513818" y="1963801"/>
              <a:chExt cx="1051729" cy="354618"/>
            </a:xfrm>
          </p:grpSpPr>
          <p:cxnSp>
            <p:nvCxnSpPr>
              <p:cNvPr id="72" name="直接连接符 71"/>
              <p:cNvCxnSpPr/>
              <p:nvPr/>
            </p:nvCxnSpPr>
            <p:spPr>
              <a:xfrm>
                <a:off x="3513818" y="2141110"/>
                <a:ext cx="1051729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接连接符 72"/>
              <p:cNvCxnSpPr/>
              <p:nvPr/>
            </p:nvCxnSpPr>
            <p:spPr>
              <a:xfrm>
                <a:off x="4565547" y="1963801"/>
                <a:ext cx="0" cy="354618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组合 64"/>
            <p:cNvGrpSpPr/>
            <p:nvPr/>
          </p:nvGrpSpPr>
          <p:grpSpPr>
            <a:xfrm>
              <a:off x="4859843" y="4952717"/>
              <a:ext cx="1262075" cy="425542"/>
              <a:chOff x="3513818" y="1963801"/>
              <a:chExt cx="1051729" cy="354618"/>
            </a:xfrm>
          </p:grpSpPr>
          <p:cxnSp>
            <p:nvCxnSpPr>
              <p:cNvPr id="70" name="直接连接符 69"/>
              <p:cNvCxnSpPr/>
              <p:nvPr/>
            </p:nvCxnSpPr>
            <p:spPr>
              <a:xfrm>
                <a:off x="3513818" y="2141110"/>
                <a:ext cx="1051729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70"/>
              <p:cNvCxnSpPr/>
              <p:nvPr/>
            </p:nvCxnSpPr>
            <p:spPr>
              <a:xfrm>
                <a:off x="4565547" y="1963801"/>
                <a:ext cx="0" cy="354618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组合 65"/>
            <p:cNvGrpSpPr/>
            <p:nvPr/>
          </p:nvGrpSpPr>
          <p:grpSpPr>
            <a:xfrm>
              <a:off x="4346465" y="834120"/>
              <a:ext cx="6346635" cy="522784"/>
              <a:chOff x="5273839" y="323466"/>
              <a:chExt cx="4664216" cy="522784"/>
            </a:xfrm>
          </p:grpSpPr>
          <p:sp>
            <p:nvSpPr>
              <p:cNvPr id="68" name="圆角矩形 67"/>
              <p:cNvSpPr/>
              <p:nvPr/>
            </p:nvSpPr>
            <p:spPr>
              <a:xfrm>
                <a:off x="5477282" y="323466"/>
                <a:ext cx="4246301" cy="505310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9" name="圆角矩形 4"/>
              <p:cNvSpPr/>
              <p:nvPr/>
            </p:nvSpPr>
            <p:spPr>
              <a:xfrm>
                <a:off x="5273839" y="370540"/>
                <a:ext cx="4664216" cy="47571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795" tIns="10795" rIns="10795" bIns="10795" numCol="1" spcCol="1270" anchor="ctr" anchorCtr="0">
                <a:noAutofit/>
              </a:bodyPr>
              <a:lstStyle/>
              <a:p>
                <a:r>
                  <a:rPr lang="en-US" altLang="zh-CN" sz="2800" b="1" dirty="0" smtClean="0"/>
                  <a:t>             </a:t>
                </a:r>
                <a:r>
                  <a:rPr lang="zh-CN" altLang="zh-CN" sz="2800" b="1" dirty="0" smtClean="0"/>
                  <a:t>第</a:t>
                </a:r>
                <a:r>
                  <a:rPr lang="en-US" altLang="zh-CN" sz="2800" b="1" dirty="0"/>
                  <a:t>3</a:t>
                </a:r>
                <a:r>
                  <a:rPr lang="zh-CN" altLang="zh-CN" sz="2800" b="1" dirty="0" smtClean="0"/>
                  <a:t>章 </a:t>
                </a:r>
                <a:r>
                  <a:rPr lang="zh-CN" altLang="en-US" sz="2800" b="1" dirty="0" smtClean="0"/>
                  <a:t>　网间互联技术</a:t>
                </a:r>
                <a:endParaRPr lang="zh-CN" altLang="en-US" sz="2800" dirty="0"/>
              </a:p>
            </p:txBody>
          </p:sp>
        </p:grpSp>
        <p:sp>
          <p:nvSpPr>
            <p:cNvPr id="67" name="矩形 66"/>
            <p:cNvSpPr/>
            <p:nvPr/>
          </p:nvSpPr>
          <p:spPr>
            <a:xfrm>
              <a:off x="1034508" y="483059"/>
              <a:ext cx="302358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latin typeface="微软雅黑 Light"/>
                </a:rPr>
                <a:t>（三）</a:t>
              </a:r>
              <a:r>
                <a:rPr lang="zh-CN" alt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 Light"/>
                </a:rPr>
                <a:t>教学内容及要求：</a:t>
              </a:r>
            </a:p>
          </p:txBody>
        </p:sp>
      </p:grpSp>
      <p:sp>
        <p:nvSpPr>
          <p:cNvPr id="3" name="矩形 2"/>
          <p:cNvSpPr/>
          <p:nvPr/>
        </p:nvSpPr>
        <p:spPr>
          <a:xfrm>
            <a:off x="4415091" y="324433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/>
              <a:t>。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676329" y="503705"/>
            <a:ext cx="10429449" cy="5139670"/>
            <a:chOff x="676329" y="503705"/>
            <a:chExt cx="10429449" cy="5139670"/>
          </a:xfrm>
        </p:grpSpPr>
        <p:sp>
          <p:nvSpPr>
            <p:cNvPr id="3" name="标题 1">
              <a:hlinkClick r:id="rId2" action="ppaction://hlinksldjump"/>
            </p:cNvPr>
            <p:cNvSpPr txBox="1"/>
            <p:nvPr/>
          </p:nvSpPr>
          <p:spPr>
            <a:xfrm>
              <a:off x="1195259" y="503705"/>
              <a:ext cx="2566228" cy="413610"/>
            </a:xfrm>
            <a:prstGeom prst="rect">
              <a:avLst/>
            </a:prstGeom>
          </p:spPr>
          <p:txBody>
            <a:bodyPr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2400" b="1" dirty="0" smtClean="0">
                  <a:hlinkClick r:id="rId2" action="ppaction://hlinksldjump"/>
                </a:rPr>
                <a:t>ＩＰ地址与域名</a:t>
              </a:r>
            </a:p>
          </p:txBody>
        </p:sp>
        <p:sp>
          <p:nvSpPr>
            <p:cNvPr id="4" name="TextBox 10"/>
            <p:cNvSpPr txBox="1"/>
            <p:nvPr/>
          </p:nvSpPr>
          <p:spPr>
            <a:xfrm>
              <a:off x="8446961" y="2221116"/>
              <a:ext cx="2488331" cy="15388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ct val="150000"/>
                </a:lnSpc>
                <a:defRPr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>
                <a:lnSpc>
                  <a:spcPts val="3000"/>
                </a:lnSpc>
              </a:pPr>
              <a:r>
                <a:rPr lang="zh-CN" altLang="en-US" dirty="0" smtClean="0"/>
                <a:t>　　</a:t>
              </a:r>
              <a:r>
                <a:rPr lang="zh-CN" altLang="zh-CN" dirty="0" smtClean="0"/>
                <a:t>域名</a:t>
              </a:r>
              <a:r>
                <a:rPr lang="zh-CN" altLang="zh-CN" dirty="0"/>
                <a:t>是</a:t>
              </a:r>
              <a:r>
                <a:rPr lang="en-US" altLang="zh-CN" dirty="0"/>
                <a:t>Internet</a:t>
              </a:r>
              <a:r>
                <a:rPr lang="zh-CN" altLang="zh-CN" dirty="0"/>
                <a:t>中为每台主机所取的一个具有一定含义又便于记忆的名字。</a:t>
              </a:r>
              <a:endPara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" name="TextBox 17"/>
            <p:cNvSpPr txBox="1"/>
            <p:nvPr/>
          </p:nvSpPr>
          <p:spPr>
            <a:xfrm>
              <a:off x="676329" y="1455909"/>
              <a:ext cx="2942283" cy="34624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ct val="150000"/>
                </a:lnSpc>
                <a:defRPr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>
                <a:lnSpc>
                  <a:spcPts val="3000"/>
                </a:lnSpc>
              </a:pPr>
              <a:r>
                <a:rPr lang="zh-CN" altLang="en-US" sz="1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　　为了使</a:t>
              </a:r>
              <a:r>
                <a:rPr lang="en-US" altLang="zh-CN" sz="1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Internet</a:t>
              </a:r>
              <a:r>
                <a:rPr lang="zh-CN" altLang="en-US" sz="1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上信息的传输成为可能，每台连接到</a:t>
              </a:r>
              <a:r>
                <a:rPr lang="en-US" altLang="zh-CN" sz="1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Internet</a:t>
              </a:r>
              <a:r>
                <a:rPr lang="zh-CN" altLang="en-US" sz="1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上的计算机都必须由授权单位指定一个惟一的地址，我们称之为ＩＰ地址。ＩＰ地址由</a:t>
              </a:r>
              <a:r>
                <a:rPr lang="en-US" altLang="zh-CN" sz="1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32</a:t>
              </a:r>
              <a:r>
                <a:rPr lang="zh-CN" altLang="en-US" sz="1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位（</a:t>
              </a:r>
              <a:r>
                <a:rPr lang="en-US" altLang="zh-CN" sz="1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bit</a:t>
              </a:r>
              <a:r>
                <a:rPr lang="zh-CN" altLang="en-US" sz="1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）二进制数值组成，占</a:t>
              </a:r>
              <a:r>
                <a:rPr lang="en-US" altLang="zh-CN" sz="1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4</a:t>
              </a:r>
              <a:r>
                <a:rPr lang="zh-CN" altLang="en-US" sz="1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个字节。为了方便书写，通常采用“点分十进制”来表示。</a:t>
              </a:r>
              <a:endPara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4115458" y="2014764"/>
              <a:ext cx="1883152" cy="1883150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矩形 6"/>
            <p:cNvSpPr>
              <a:spLocks noChangeArrowheads="1"/>
            </p:cNvSpPr>
            <p:nvPr/>
          </p:nvSpPr>
          <p:spPr bwMode="auto">
            <a:xfrm>
              <a:off x="4526369" y="2420974"/>
              <a:ext cx="1400297" cy="107073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just">
                <a:lnSpc>
                  <a:spcPct val="80000"/>
                </a:lnSpc>
              </a:pPr>
              <a:r>
                <a:rPr lang="en-US" altLang="zh-CN" sz="2800" b="1" dirty="0">
                  <a:solidFill>
                    <a:srgbClr val="00FFFF"/>
                  </a:solidFill>
                </a:rPr>
                <a:t>IP</a:t>
              </a:r>
              <a:r>
                <a:rPr lang="zh-CN" altLang="en-US" sz="2800" b="1" dirty="0" smtClean="0">
                  <a:solidFill>
                    <a:srgbClr val="00FFFF"/>
                  </a:solidFill>
                </a:rPr>
                <a:t>地址</a:t>
              </a:r>
              <a:endParaRPr lang="zh-CN" altLang="en-US" sz="2800" b="1" dirty="0">
                <a:solidFill>
                  <a:srgbClr val="00FFFF"/>
                </a:solidFill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6196475" y="2014764"/>
              <a:ext cx="1883152" cy="1883150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" name="矩形 8"/>
            <p:cNvSpPr>
              <a:spLocks noChangeArrowheads="1"/>
            </p:cNvSpPr>
            <p:nvPr/>
          </p:nvSpPr>
          <p:spPr bwMode="auto">
            <a:xfrm>
              <a:off x="6554502" y="2402941"/>
              <a:ext cx="1167098" cy="110679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zh-CN" altLang="en-US" sz="2800" b="1" dirty="0" smtClean="0">
                  <a:solidFill>
                    <a:srgbClr val="00FFFF"/>
                  </a:solidFill>
                </a:rPr>
                <a:t>域名</a:t>
              </a:r>
              <a:endParaRPr lang="zh-CN" altLang="en-US" sz="2800" b="1" dirty="0">
                <a:solidFill>
                  <a:srgbClr val="00FFFF"/>
                </a:solidFill>
              </a:endParaRPr>
            </a:p>
          </p:txBody>
        </p:sp>
        <p:sp>
          <p:nvSpPr>
            <p:cNvPr id="10" name="右箭头 9"/>
            <p:cNvSpPr/>
            <p:nvPr/>
          </p:nvSpPr>
          <p:spPr>
            <a:xfrm>
              <a:off x="7825015" y="2684670"/>
              <a:ext cx="621946" cy="543338"/>
            </a:xfrm>
            <a:prstGeom prst="rightArrow">
              <a:avLst>
                <a:gd name="adj1" fmla="val 71053"/>
                <a:gd name="adj2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右箭头 10"/>
            <p:cNvSpPr/>
            <p:nvPr/>
          </p:nvSpPr>
          <p:spPr>
            <a:xfrm flipH="1">
              <a:off x="3761015" y="2684670"/>
              <a:ext cx="621946" cy="543338"/>
            </a:xfrm>
            <a:prstGeom prst="rightArrow">
              <a:avLst>
                <a:gd name="adj1" fmla="val 71053"/>
                <a:gd name="adj2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2435973" y="1030537"/>
              <a:ext cx="7521004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2487898" y="5303116"/>
              <a:ext cx="7521004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146494" y="4407064"/>
              <a:ext cx="64976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382961" y="4407064"/>
              <a:ext cx="58736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ＩＰ地址与域名的对应关系：</a:t>
              </a:r>
              <a:endParaRPr lang="zh-CN" alt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61015" y="4912269"/>
              <a:ext cx="24873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/>
                <a:t>202.205.161.2</a:t>
              </a:r>
              <a:endParaRPr lang="zh-CN" altLang="en-US" sz="24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242528" y="4897535"/>
              <a:ext cx="26919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u="sng" dirty="0" smtClean="0"/>
                <a:t>www</a:t>
              </a:r>
              <a:r>
                <a:rPr lang="en-US" altLang="zh-CN" sz="2400" dirty="0" smtClean="0"/>
                <a:t>.</a:t>
              </a:r>
              <a:r>
                <a:rPr lang="en-US" altLang="zh-CN" sz="2400" u="sng" dirty="0" smtClean="0"/>
                <a:t>crtvu</a:t>
              </a:r>
              <a:r>
                <a:rPr lang="en-US" altLang="zh-CN" sz="2400" dirty="0" smtClean="0"/>
                <a:t>.</a:t>
              </a:r>
              <a:r>
                <a:rPr lang="en-US" altLang="zh-CN" sz="2400" u="sng" dirty="0" smtClean="0"/>
                <a:t>edu</a:t>
              </a:r>
              <a:r>
                <a:rPr lang="en-US" altLang="zh-CN" sz="2400" dirty="0" smtClean="0"/>
                <a:t>.</a:t>
              </a:r>
              <a:r>
                <a:rPr lang="en-US" altLang="zh-CN" sz="2400" u="sng" dirty="0" smtClean="0"/>
                <a:t>cn</a:t>
              </a:r>
              <a:endParaRPr lang="zh-CN" altLang="en-US" sz="2400" u="sng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074453" y="4930309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/>
                <a:t>中央广播电视大学</a:t>
              </a:r>
              <a:endParaRPr lang="zh-CN" altLang="en-US" dirty="0"/>
            </a:p>
          </p:txBody>
        </p:sp>
        <p:cxnSp>
          <p:nvCxnSpPr>
            <p:cNvPr id="13" name="直接箭头连接符 12"/>
            <p:cNvCxnSpPr/>
            <p:nvPr/>
          </p:nvCxnSpPr>
          <p:spPr>
            <a:xfrm>
              <a:off x="8482240" y="5229049"/>
              <a:ext cx="0" cy="18466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8341769" y="5381765"/>
              <a:ext cx="57254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/>
                <a:t>中国</a:t>
              </a:r>
              <a:endParaRPr lang="zh-CN" altLang="en-US" sz="1100" dirty="0"/>
            </a:p>
          </p:txBody>
        </p:sp>
        <p:cxnSp>
          <p:nvCxnSpPr>
            <p:cNvPr id="23" name="直接箭头连接符 22"/>
            <p:cNvCxnSpPr/>
            <p:nvPr/>
          </p:nvCxnSpPr>
          <p:spPr>
            <a:xfrm>
              <a:off x="8067675" y="5267149"/>
              <a:ext cx="19050" cy="18466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7662003" y="5363545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 smtClean="0"/>
                <a:t>教育部门</a:t>
              </a:r>
              <a:endParaRPr lang="zh-CN" altLang="en-US" sz="1200" dirty="0"/>
            </a:p>
          </p:txBody>
        </p:sp>
        <p:cxnSp>
          <p:nvCxnSpPr>
            <p:cNvPr id="28" name="直接箭头连接符 27"/>
            <p:cNvCxnSpPr/>
            <p:nvPr/>
          </p:nvCxnSpPr>
          <p:spPr>
            <a:xfrm>
              <a:off x="7419975" y="5257624"/>
              <a:ext cx="0" cy="18466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7048500" y="5368694"/>
              <a:ext cx="7489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100" dirty="0" smtClean="0"/>
                <a:t>中央电大</a:t>
              </a:r>
              <a:endParaRPr lang="zh-CN" altLang="en-US" sz="1100" dirty="0"/>
            </a:p>
          </p:txBody>
        </p:sp>
        <p:cxnSp>
          <p:nvCxnSpPr>
            <p:cNvPr id="31" name="直接箭头连接符 30"/>
            <p:cNvCxnSpPr/>
            <p:nvPr/>
          </p:nvCxnSpPr>
          <p:spPr>
            <a:xfrm>
              <a:off x="6667500" y="5257624"/>
              <a:ext cx="0" cy="18466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6116352" y="5379220"/>
              <a:ext cx="103105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100" dirty="0" smtClean="0"/>
                <a:t>ＷＷＷ服务器</a:t>
              </a:r>
              <a:endParaRPr lang="zh-CN" altLang="en-US" sz="11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弧形 2"/>
          <p:cNvSpPr/>
          <p:nvPr/>
        </p:nvSpPr>
        <p:spPr>
          <a:xfrm>
            <a:off x="-280035" y="1243330"/>
            <a:ext cx="5365750" cy="5323840"/>
          </a:xfrm>
          <a:prstGeom prst="arc">
            <a:avLst>
              <a:gd name="adj1" fmla="val 19269488"/>
              <a:gd name="adj2" fmla="val 2526931"/>
            </a:avLst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TextBox 15">
            <a:hlinkClick r:id="rId2" action="ppaction://hlinksldjump"/>
          </p:cNvPr>
          <p:cNvSpPr txBox="1"/>
          <p:nvPr/>
        </p:nvSpPr>
        <p:spPr>
          <a:xfrm>
            <a:off x="6112510" y="2005330"/>
            <a:ext cx="480377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ts val="2400"/>
              </a:lnSpc>
              <a:spcBef>
                <a:spcPts val="1200"/>
              </a:spcBef>
            </a:pPr>
            <a:r>
              <a:rPr lang="zh-CN" altLang="en-US" sz="2000" b="1" dirty="0" smtClean="0"/>
              <a:t>理解</a:t>
            </a:r>
            <a:r>
              <a:rPr lang="en-US" altLang="zh-CN" sz="2000" b="1" dirty="0"/>
              <a:t>FTP</a:t>
            </a:r>
            <a:r>
              <a:rPr lang="zh-CN" altLang="en-US" sz="2000" b="1" dirty="0"/>
              <a:t>工作原理</a:t>
            </a:r>
            <a:r>
              <a:rPr lang="zh-CN" altLang="en-US" sz="2000" b="1" dirty="0" smtClean="0"/>
              <a:t>。</a:t>
            </a:r>
            <a:endParaRPr lang="en-US" altLang="zh-CN" sz="20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reeform 5"/>
          <p:cNvSpPr/>
          <p:nvPr/>
        </p:nvSpPr>
        <p:spPr bwMode="auto">
          <a:xfrm rot="5400000">
            <a:off x="1141095" y="2385695"/>
            <a:ext cx="2780030" cy="2801620"/>
          </a:xfrm>
          <a:prstGeom prst="ellipse">
            <a:avLst/>
          </a:prstGeom>
          <a:solidFill>
            <a:schemeClr val="accent1"/>
          </a:solidFill>
          <a:ln w="9525" cap="flat">
            <a:noFill/>
            <a:prstDash val="solid"/>
            <a:miter lim="800000"/>
          </a:ln>
        </p:spPr>
        <p:txBody>
          <a:bodyPr vert="horz" wrap="square" lIns="109728" tIns="54864" rIns="109728" bIns="54864" numCol="1" anchor="t" anchorCtr="0" compatLnSpc="1"/>
          <a:lstStyle/>
          <a:p>
            <a:endParaRPr lang="zh-CN" altLang="en-US" sz="2615">
              <a:solidFill>
                <a:prstClr val="black"/>
              </a:solidFill>
            </a:endParaRPr>
          </a:p>
        </p:txBody>
      </p:sp>
      <p:sp>
        <p:nvSpPr>
          <p:cNvPr id="6" name="TextBox 19"/>
          <p:cNvSpPr txBox="1"/>
          <p:nvPr/>
        </p:nvSpPr>
        <p:spPr>
          <a:xfrm>
            <a:off x="1902460" y="2979420"/>
            <a:ext cx="1399540" cy="13544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4400" b="1" dirty="0" smtClean="0">
                <a:solidFill>
                  <a:prstClr val="white"/>
                </a:solidFill>
              </a:rPr>
              <a:t>学</a:t>
            </a:r>
            <a:r>
              <a:rPr lang="zh-CN" altLang="en-US" sz="4400" b="1" dirty="0">
                <a:solidFill>
                  <a:prstClr val="white"/>
                </a:solidFill>
              </a:rPr>
              <a:t>习</a:t>
            </a:r>
            <a:r>
              <a:rPr lang="zh-CN" altLang="en-US" sz="4400" b="1" dirty="0" smtClean="0">
                <a:solidFill>
                  <a:prstClr val="white"/>
                </a:solidFill>
              </a:rPr>
              <a:t>目标</a:t>
            </a:r>
            <a:endParaRPr lang="zh-CN" altLang="en-US" sz="4400" dirty="0">
              <a:solidFill>
                <a:prstClr val="white"/>
              </a:solidFill>
            </a:endParaRPr>
          </a:p>
        </p:txBody>
      </p:sp>
      <p:sp>
        <p:nvSpPr>
          <p:cNvPr id="7" name="Freeform 5"/>
          <p:cNvSpPr/>
          <p:nvPr/>
        </p:nvSpPr>
        <p:spPr bwMode="auto">
          <a:xfrm rot="5400000">
            <a:off x="922655" y="2204085"/>
            <a:ext cx="3177540" cy="3201670"/>
          </a:xfrm>
          <a:prstGeom prst="ellipse">
            <a:avLst/>
          </a:prstGeom>
          <a:noFill/>
          <a:ln w="19050" cap="flat">
            <a:solidFill>
              <a:schemeClr val="tx2"/>
            </a:solidFill>
            <a:prstDash val="sysDot"/>
            <a:miter lim="800000"/>
          </a:ln>
        </p:spPr>
        <p:txBody>
          <a:bodyPr vert="horz" wrap="square" lIns="109728" tIns="54864" rIns="109728" bIns="54864" numCol="1" anchor="t" anchorCtr="0" compatLnSpc="1"/>
          <a:lstStyle/>
          <a:p>
            <a:endParaRPr lang="zh-CN" altLang="en-US" sz="2615">
              <a:solidFill>
                <a:prstClr val="black"/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4279265" y="1924685"/>
            <a:ext cx="570865" cy="56642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prstClr val="white"/>
                </a:solidFill>
                <a:latin typeface="Bebas Neue Bold" panose="020B0606020202050201" pitchFamily="34" charset="0"/>
                <a:ea typeface="微软雅黑" panose="020B0503020204020204" pitchFamily="34" charset="-122"/>
              </a:rPr>
              <a:t>1</a:t>
            </a:r>
            <a:endParaRPr lang="zh-CN" altLang="en-US" sz="2400" b="1" dirty="0">
              <a:solidFill>
                <a:prstClr val="white"/>
              </a:solidFill>
              <a:latin typeface="Bebas Neue Bold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4755515" y="3399790"/>
            <a:ext cx="570865" cy="56642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prstClr val="white"/>
                </a:solidFill>
                <a:latin typeface="Bebas Neue Bold" panose="020B0606020202050201" pitchFamily="34" charset="0"/>
                <a:ea typeface="微软雅黑" panose="020B0503020204020204" pitchFamily="34" charset="-122"/>
              </a:rPr>
              <a:t>2</a:t>
            </a:r>
            <a:endParaRPr lang="zh-CN" altLang="en-US" sz="2400" b="1" dirty="0">
              <a:solidFill>
                <a:prstClr val="white"/>
              </a:solidFill>
              <a:latin typeface="Bebas Neue Bold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4184650" y="5148580"/>
            <a:ext cx="570865" cy="56642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prstClr val="white"/>
                </a:solidFill>
                <a:latin typeface="Bebas Neue Bold" panose="020B0606020202050201" pitchFamily="34" charset="0"/>
                <a:ea typeface="微软雅黑" panose="020B0503020204020204" pitchFamily="34" charset="-122"/>
              </a:rPr>
              <a:t>3</a:t>
            </a:r>
            <a:endParaRPr lang="zh-CN" altLang="en-US" sz="2400" b="1" dirty="0">
              <a:solidFill>
                <a:prstClr val="white"/>
              </a:solidFill>
              <a:latin typeface="Bebas Neue Bold" panose="020B0606020202050201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709160" y="1968500"/>
            <a:ext cx="1403350" cy="469265"/>
            <a:chOff x="3513818" y="1963801"/>
            <a:chExt cx="1051729" cy="354618"/>
          </a:xfrm>
        </p:grpSpPr>
        <p:cxnSp>
          <p:nvCxnSpPr>
            <p:cNvPr id="25" name="直接连接符 24"/>
            <p:cNvCxnSpPr/>
            <p:nvPr/>
          </p:nvCxnSpPr>
          <p:spPr>
            <a:xfrm>
              <a:off x="3513818" y="2140630"/>
              <a:ext cx="105172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4565547" y="1963801"/>
              <a:ext cx="0" cy="35461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41"/>
          <p:cNvSpPr txBox="1"/>
          <p:nvPr/>
        </p:nvSpPr>
        <p:spPr>
          <a:xfrm>
            <a:off x="6111875" y="3514090"/>
            <a:ext cx="464947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22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ts val="2400"/>
              </a:lnSpc>
              <a:spcBef>
                <a:spcPts val="1200"/>
              </a:spcBef>
            </a:pPr>
            <a:r>
              <a:rPr lang="zh-CN" altLang="en-US" sz="2000" b="1" dirty="0" smtClean="0"/>
              <a:t>理解</a:t>
            </a:r>
            <a:r>
              <a:rPr lang="en-US" altLang="zh-CN" sz="2000" b="1" dirty="0"/>
              <a:t>E-mail</a:t>
            </a:r>
            <a:r>
              <a:rPr lang="zh-CN" altLang="en-US" sz="2000" b="1" dirty="0"/>
              <a:t>工作原理</a:t>
            </a:r>
            <a:r>
              <a:rPr lang="zh-CN" altLang="en-US" sz="2000" b="1" dirty="0" smtClean="0"/>
              <a:t>。</a:t>
            </a:r>
            <a:endParaRPr lang="en-US" altLang="zh-CN" sz="20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3" name="TextBox 42">
            <a:hlinkClick r:id="rId3" action="ppaction://hlinksldjump"/>
          </p:cNvPr>
          <p:cNvSpPr txBox="1"/>
          <p:nvPr/>
        </p:nvSpPr>
        <p:spPr>
          <a:xfrm>
            <a:off x="6111875" y="5055870"/>
            <a:ext cx="4803775" cy="2821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22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b="1" dirty="0" smtClean="0"/>
              <a:t>理解</a:t>
            </a:r>
            <a:r>
              <a:rPr lang="en-US" altLang="zh-CN" sz="2000" b="1" dirty="0"/>
              <a:t>WEB</a:t>
            </a:r>
            <a:r>
              <a:rPr lang="zh-CN" altLang="en-US" sz="2000" b="1" dirty="0"/>
              <a:t>工作原理</a:t>
            </a:r>
            <a:r>
              <a:rPr lang="zh-CN" altLang="en-US" sz="2000" b="1" dirty="0" smtClean="0"/>
              <a:t>。</a:t>
            </a:r>
            <a:endParaRPr lang="zh-CN" altLang="zh-CN" sz="2000" b="1" dirty="0"/>
          </a:p>
        </p:txBody>
      </p:sp>
      <p:cxnSp>
        <p:nvCxnSpPr>
          <p:cNvPr id="23" name="直接连接符 22"/>
          <p:cNvCxnSpPr/>
          <p:nvPr/>
        </p:nvCxnSpPr>
        <p:spPr>
          <a:xfrm>
            <a:off x="5244465" y="3667760"/>
            <a:ext cx="86804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6112510" y="3432810"/>
            <a:ext cx="0" cy="46926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/>
          <p:cNvGrpSpPr/>
          <p:nvPr/>
        </p:nvGrpSpPr>
        <p:grpSpPr>
          <a:xfrm>
            <a:off x="4709160" y="4962525"/>
            <a:ext cx="1403350" cy="469265"/>
            <a:chOff x="3513818" y="1963801"/>
            <a:chExt cx="1051729" cy="354618"/>
          </a:xfrm>
        </p:grpSpPr>
        <p:cxnSp>
          <p:nvCxnSpPr>
            <p:cNvPr id="21" name="直接连接符 20"/>
            <p:cNvCxnSpPr/>
            <p:nvPr/>
          </p:nvCxnSpPr>
          <p:spPr>
            <a:xfrm>
              <a:off x="3513818" y="2141110"/>
              <a:ext cx="105172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4565547" y="1963801"/>
              <a:ext cx="0" cy="35461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3947795" y="733425"/>
            <a:ext cx="6443980" cy="609600"/>
            <a:chOff x="5477282" y="182676"/>
            <a:chExt cx="4259633" cy="552572"/>
          </a:xfrm>
        </p:grpSpPr>
        <p:sp>
          <p:nvSpPr>
            <p:cNvPr id="19" name="圆角矩形 18"/>
            <p:cNvSpPr/>
            <p:nvPr/>
          </p:nvSpPr>
          <p:spPr>
            <a:xfrm>
              <a:off x="5477282" y="183612"/>
              <a:ext cx="4246301" cy="50531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圆角矩形 4"/>
            <p:cNvSpPr/>
            <p:nvPr/>
          </p:nvSpPr>
          <p:spPr>
            <a:xfrm>
              <a:off x="5493287" y="182676"/>
              <a:ext cx="4243628" cy="5525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795" tIns="10795" rIns="10795" bIns="10795" numCol="1" spcCol="1270" anchor="ctr" anchorCtr="0">
              <a:noAutofit/>
            </a:bodyPr>
            <a:lstStyle/>
            <a:p>
              <a:pPr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800" b="1" dirty="0" smtClean="0">
                  <a:solidFill>
                    <a:prstClr val="white"/>
                  </a:solidFill>
                </a:rPr>
                <a:t>第</a:t>
              </a:r>
              <a:r>
                <a:rPr lang="en-US" altLang="zh-CN" sz="2800" b="1" dirty="0" smtClean="0">
                  <a:solidFill>
                    <a:prstClr val="white"/>
                  </a:solidFill>
                </a:rPr>
                <a:t>4</a:t>
              </a:r>
              <a:r>
                <a:rPr lang="zh-CN" altLang="en-US" sz="2800" b="1" dirty="0" smtClean="0">
                  <a:solidFill>
                    <a:prstClr val="white"/>
                  </a:solidFill>
                </a:rPr>
                <a:t>章　网络应用服务</a:t>
              </a:r>
              <a:endParaRPr lang="zh-CN" altLang="en-US" sz="2800" dirty="0">
                <a:solidFill>
                  <a:prstClr val="white"/>
                </a:solidFill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7991475" y="263525"/>
            <a:ext cx="463550" cy="369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/>
              <a:t>　</a:t>
            </a:r>
            <a:endParaRPr lang="en-US" altLang="zh-CN" b="1" dirty="0" smtClean="0"/>
          </a:p>
        </p:txBody>
      </p:sp>
      <p:sp>
        <p:nvSpPr>
          <p:cNvPr id="18" name="矩形 17"/>
          <p:cNvSpPr/>
          <p:nvPr/>
        </p:nvSpPr>
        <p:spPr>
          <a:xfrm>
            <a:off x="956310" y="506730"/>
            <a:ext cx="3361690" cy="400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微软雅黑 Light"/>
              </a:rPr>
              <a:t>（三）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/>
              </a:rPr>
              <a:t>教学内容及要求：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9"/>
          <p:cNvSpPr>
            <a:spLocks noChangeArrowheads="1"/>
          </p:cNvSpPr>
          <p:nvPr/>
        </p:nvSpPr>
        <p:spPr bwMode="auto">
          <a:xfrm>
            <a:off x="1513205" y="1099820"/>
            <a:ext cx="9385300" cy="455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indent="387350" fontAlgn="auto">
              <a:lnSpc>
                <a:spcPct val="150000"/>
              </a:lnSpc>
              <a:spcBef>
                <a:spcPts val="0"/>
              </a:spcBef>
              <a:buClr>
                <a:srgbClr val="006600"/>
              </a:buClr>
              <a:buSzPct val="80000"/>
              <a:buFont typeface="Wingdings" panose="05000000000000000000" pitchFamily="2" charset="2"/>
              <a:buNone/>
            </a:pPr>
            <a:r>
              <a:rPr lang="zh-CN" altLang="en-US" sz="2800" b="1" dirty="0">
                <a:latin typeface="宋体" panose="02010600030101010101" pitchFamily="2" charset="-122"/>
              </a:rPr>
              <a:t>所谓</a:t>
            </a:r>
            <a:r>
              <a:rPr lang="zh-CN" altLang="en-US" sz="2800" b="1" dirty="0">
                <a:solidFill>
                  <a:srgbClr val="008000"/>
                </a:solidFill>
                <a:latin typeface="宋体" panose="02010600030101010101" pitchFamily="2" charset="-122"/>
              </a:rPr>
              <a:t>文件传输</a:t>
            </a:r>
            <a:r>
              <a:rPr lang="zh-CN" altLang="en-US" sz="2800" b="1" dirty="0">
                <a:latin typeface="宋体" panose="02010600030101010101" pitchFamily="2" charset="-122"/>
              </a:rPr>
              <a:t>，就是指通过网络将文件从一台计算机传送到另一台计算机上。实现网络上计算机之间的文件复制。</a:t>
            </a:r>
          </a:p>
          <a:p>
            <a:pPr indent="387350" fontAlgn="auto">
              <a:lnSpc>
                <a:spcPct val="150000"/>
              </a:lnSpc>
              <a:spcBef>
                <a:spcPts val="0"/>
              </a:spcBef>
              <a:buClr>
                <a:srgbClr val="006600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zh-CN" sz="2800" b="1" dirty="0">
                <a:latin typeface="宋体" panose="02010600030101010101" pitchFamily="2" charset="-122"/>
              </a:rPr>
              <a:t>FTP</a:t>
            </a:r>
            <a:r>
              <a:rPr lang="zh-CN" altLang="en-US" sz="2800" b="1" dirty="0">
                <a:latin typeface="宋体" panose="02010600030101010101" pitchFamily="2" charset="-122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</a:rPr>
              <a:t>File Transfer Protocol</a:t>
            </a:r>
            <a:r>
              <a:rPr lang="zh-CN" altLang="en-US" sz="2800" b="1" dirty="0">
                <a:latin typeface="宋体" panose="02010600030101010101" pitchFamily="2" charset="-122"/>
              </a:rPr>
              <a:t>）</a:t>
            </a:r>
          </a:p>
          <a:p>
            <a:pPr indent="387350" fontAlgn="auto">
              <a:lnSpc>
                <a:spcPct val="150000"/>
              </a:lnSpc>
              <a:spcBef>
                <a:spcPts val="0"/>
              </a:spcBef>
              <a:buClr>
                <a:srgbClr val="006600"/>
              </a:buClr>
              <a:buSzPct val="80000"/>
              <a:buFont typeface="Wingdings" panose="05000000000000000000" pitchFamily="2" charset="2"/>
              <a:buNone/>
            </a:pPr>
            <a:r>
              <a:rPr lang="zh-CN" altLang="en-US" sz="2800" b="1" dirty="0">
                <a:solidFill>
                  <a:srgbClr val="008000"/>
                </a:solidFill>
                <a:latin typeface="宋体" panose="02010600030101010101" pitchFamily="2" charset="-122"/>
                <a:hlinkClick r:id="rId2" action="ppaction://hlinksldjump"/>
              </a:rPr>
              <a:t>文件传输协议。</a:t>
            </a:r>
            <a:endParaRPr lang="zh-CN" altLang="en-US" sz="2800" b="1" dirty="0">
              <a:solidFill>
                <a:srgbClr val="008000"/>
              </a:solidFill>
              <a:latin typeface="宋体" panose="02010600030101010101" pitchFamily="2" charset="-122"/>
            </a:endParaRPr>
          </a:p>
          <a:p>
            <a:pPr indent="387350" fontAlgn="auto">
              <a:lnSpc>
                <a:spcPct val="150000"/>
              </a:lnSpc>
              <a:spcBef>
                <a:spcPts val="0"/>
              </a:spcBef>
              <a:buClr>
                <a:srgbClr val="006600"/>
              </a:buClr>
              <a:buSzPct val="80000"/>
              <a:buFont typeface="Wingdings" panose="05000000000000000000" pitchFamily="2" charset="2"/>
              <a:buNone/>
            </a:pPr>
            <a:r>
              <a:rPr lang="zh-CN" altLang="en-US" sz="2800" b="1" dirty="0">
                <a:latin typeface="宋体" panose="02010600030101010101" pitchFamily="2" charset="-122"/>
              </a:rPr>
              <a:t>是</a:t>
            </a:r>
            <a:r>
              <a:rPr lang="en-US" altLang="zh-CN" sz="2800" b="1" dirty="0">
                <a:latin typeface="宋体" panose="02010600030101010101" pitchFamily="2" charset="-122"/>
              </a:rPr>
              <a:t>TCP/IP</a:t>
            </a:r>
            <a:r>
              <a:rPr lang="zh-CN" altLang="en-US" sz="2800" b="1" dirty="0">
                <a:latin typeface="宋体" panose="02010600030101010101" pitchFamily="2" charset="-122"/>
              </a:rPr>
              <a:t>协议集的一个应用层协议。</a:t>
            </a:r>
          </a:p>
          <a:p>
            <a:pPr indent="387350" fontAlgn="auto">
              <a:lnSpc>
                <a:spcPct val="150000"/>
              </a:lnSpc>
              <a:spcBef>
                <a:spcPts val="0"/>
              </a:spcBef>
              <a:buClr>
                <a:srgbClr val="006600"/>
              </a:buClr>
              <a:buSzPct val="80000"/>
              <a:buFont typeface="Wingdings" panose="05000000000000000000" pitchFamily="2" charset="2"/>
              <a:buNone/>
            </a:pPr>
            <a:r>
              <a:rPr lang="zh-CN" altLang="en-US" sz="2800" b="1" dirty="0">
                <a:solidFill>
                  <a:srgbClr val="008000"/>
                </a:solidFill>
                <a:latin typeface="宋体" panose="02010600030101010101" pitchFamily="2" charset="-122"/>
              </a:rPr>
              <a:t>上载（</a:t>
            </a:r>
            <a:r>
              <a:rPr lang="en-US" altLang="zh-CN" sz="2800" b="1" dirty="0">
                <a:solidFill>
                  <a:srgbClr val="008000"/>
                </a:solidFill>
                <a:latin typeface="宋体" panose="02010600030101010101" pitchFamily="2" charset="-122"/>
              </a:rPr>
              <a:t>upload</a:t>
            </a:r>
            <a:r>
              <a:rPr lang="zh-CN" altLang="en-US" sz="2800" b="1" dirty="0">
                <a:solidFill>
                  <a:srgbClr val="008000"/>
                </a:solidFill>
                <a:latin typeface="宋体" panose="02010600030101010101" pitchFamily="2" charset="-122"/>
              </a:rPr>
              <a:t>）：</a:t>
            </a:r>
            <a:r>
              <a:rPr lang="zh-CN" altLang="en-US" sz="2800" b="1" dirty="0">
                <a:latin typeface="宋体" panose="02010600030101010101" pitchFamily="2" charset="-122"/>
              </a:rPr>
              <a:t>将本地机的文件复制到远程机上。</a:t>
            </a:r>
          </a:p>
          <a:p>
            <a:pPr indent="387350" fontAlgn="auto">
              <a:lnSpc>
                <a:spcPct val="150000"/>
              </a:lnSpc>
              <a:spcBef>
                <a:spcPts val="0"/>
              </a:spcBef>
              <a:buClr>
                <a:srgbClr val="006600"/>
              </a:buClr>
              <a:buSzPct val="80000"/>
              <a:buFont typeface="Wingdings" panose="05000000000000000000" pitchFamily="2" charset="2"/>
              <a:buNone/>
            </a:pPr>
            <a:r>
              <a:rPr lang="zh-CN" altLang="en-US" sz="2800" b="1" dirty="0">
                <a:solidFill>
                  <a:srgbClr val="008000"/>
                </a:solidFill>
                <a:latin typeface="宋体" panose="02010600030101010101" pitchFamily="2" charset="-122"/>
              </a:rPr>
              <a:t>下载（</a:t>
            </a:r>
            <a:r>
              <a:rPr lang="en-US" altLang="zh-CN" sz="2800" b="1" dirty="0">
                <a:solidFill>
                  <a:srgbClr val="008000"/>
                </a:solidFill>
                <a:latin typeface="宋体" panose="02010600030101010101" pitchFamily="2" charset="-122"/>
              </a:rPr>
              <a:t>download</a:t>
            </a:r>
            <a:r>
              <a:rPr lang="zh-CN" altLang="en-US" sz="2800" b="1" dirty="0">
                <a:solidFill>
                  <a:srgbClr val="008000"/>
                </a:solidFill>
                <a:latin typeface="宋体" panose="02010600030101010101" pitchFamily="2" charset="-122"/>
              </a:rPr>
              <a:t>）：</a:t>
            </a:r>
            <a:r>
              <a:rPr lang="zh-CN" altLang="en-US" sz="2800" b="1" dirty="0">
                <a:latin typeface="宋体" panose="02010600030101010101" pitchFamily="2" charset="-122"/>
              </a:rPr>
              <a:t>从远程机上获取文件。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914525" y="581025"/>
            <a:ext cx="9140190" cy="5610225"/>
            <a:chOff x="2924175" y="581025"/>
            <a:chExt cx="9140190" cy="5610225"/>
          </a:xfrm>
        </p:grpSpPr>
        <p:grpSp>
          <p:nvGrpSpPr>
            <p:cNvPr id="2" name="组合 1"/>
            <p:cNvGrpSpPr/>
            <p:nvPr/>
          </p:nvGrpSpPr>
          <p:grpSpPr>
            <a:xfrm>
              <a:off x="2924175" y="581025"/>
              <a:ext cx="5957888" cy="5610225"/>
              <a:chOff x="1752600" y="609600"/>
              <a:chExt cx="5486400" cy="5486400"/>
            </a:xfrm>
          </p:grpSpPr>
          <p:sp>
            <p:nvSpPr>
              <p:cNvPr id="3" name="Rectangle 2"/>
              <p:cNvSpPr>
                <a:spLocks noGrp="1" noChangeArrowheads="1"/>
              </p:cNvSpPr>
              <p:nvPr>
                <p:ph type="body" idx="4294967295"/>
              </p:nvPr>
            </p:nvSpPr>
            <p:spPr bwMode="auto">
              <a:xfrm>
                <a:off x="2514527" y="609600"/>
                <a:ext cx="4676231" cy="927751"/>
              </a:xfr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/>
              </a:bodyPr>
              <a:lstStyle/>
              <a:p>
                <a:pPr marL="0" indent="0" algn="just" eaLnBrk="1" hangingPunct="1">
                  <a:lnSpc>
                    <a:spcPct val="130000"/>
                  </a:lnSpc>
                  <a:buFontTx/>
                  <a:buNone/>
                </a:pPr>
                <a:r>
                  <a:rPr lang="en-US" altLang="zh-CN" sz="2800" b="1" dirty="0" smtClean="0">
                    <a:ea typeface="楷体_GB2312" pitchFamily="49" charset="-122"/>
                    <a:hlinkClick r:id="rId3" action="ppaction://hlinksldjump"/>
                  </a:rPr>
                  <a:t>△</a:t>
                </a:r>
                <a:r>
                  <a:rPr lang="zh-CN" altLang="en-US" sz="2800" b="1" dirty="0" smtClean="0">
                    <a:ea typeface="楷体_GB2312" pitchFamily="49" charset="-122"/>
                    <a:hlinkClick r:id="rId3" action="ppaction://hlinksldjump"/>
                  </a:rPr>
                  <a:t>电子邮件的地址格式</a:t>
                </a:r>
                <a:endParaRPr lang="zh-CN" altLang="en-US" sz="2800" b="1" dirty="0" smtClean="0">
                  <a:ea typeface="楷体_GB2312" pitchFamily="49" charset="-122"/>
                </a:endParaRPr>
              </a:p>
              <a:p>
                <a:pPr marL="0" indent="0" algn="just" eaLnBrk="1" hangingPunct="1">
                  <a:lnSpc>
                    <a:spcPct val="130000"/>
                  </a:lnSpc>
                  <a:buFontTx/>
                  <a:buNone/>
                </a:pPr>
                <a:endParaRPr lang="zh-CN" altLang="en-US" sz="2800" b="1" dirty="0" smtClean="0">
                  <a:ea typeface="楷体_GB2312" pitchFamily="49" charset="-122"/>
                </a:endParaRPr>
              </a:p>
            </p:txBody>
          </p:sp>
          <p:sp>
            <p:nvSpPr>
              <p:cNvPr id="4" name="Rectangle 3"/>
              <p:cNvSpPr>
                <a:spLocks noChangeArrowheads="1"/>
              </p:cNvSpPr>
              <p:nvPr/>
            </p:nvSpPr>
            <p:spPr bwMode="auto">
              <a:xfrm>
                <a:off x="2590800" y="3505200"/>
                <a:ext cx="1828800" cy="533400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r>
                  <a:rPr lang="zh-CN" altLang="en-US" sz="2800" b="1" dirty="0"/>
                  <a:t>用户标识符</a:t>
                </a:r>
              </a:p>
            </p:txBody>
          </p:sp>
          <p:sp>
            <p:nvSpPr>
              <p:cNvPr id="5" name="Rectangle 4"/>
              <p:cNvSpPr>
                <a:spLocks noChangeArrowheads="1"/>
              </p:cNvSpPr>
              <p:nvPr/>
            </p:nvSpPr>
            <p:spPr bwMode="auto">
              <a:xfrm>
                <a:off x="4648200" y="3581400"/>
                <a:ext cx="533400" cy="457200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r>
                  <a:rPr lang="en-US" altLang="zh-CN" sz="2800" b="1"/>
                  <a:t>@</a:t>
                </a:r>
              </a:p>
            </p:txBody>
          </p:sp>
          <p:sp>
            <p:nvSpPr>
              <p:cNvPr id="6" name="Rectangle 5"/>
              <p:cNvSpPr>
                <a:spLocks noChangeArrowheads="1"/>
              </p:cNvSpPr>
              <p:nvPr/>
            </p:nvSpPr>
            <p:spPr bwMode="auto">
              <a:xfrm>
                <a:off x="5410200" y="3505200"/>
                <a:ext cx="914400" cy="533400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r>
                  <a:rPr lang="zh-CN" altLang="en-US" sz="2800" b="1"/>
                  <a:t>域名</a:t>
                </a:r>
              </a:p>
            </p:txBody>
          </p:sp>
          <p:sp>
            <p:nvSpPr>
              <p:cNvPr id="7" name="AutoShape 6"/>
              <p:cNvSpPr>
                <a:spLocks noChangeArrowheads="1"/>
              </p:cNvSpPr>
              <p:nvPr/>
            </p:nvSpPr>
            <p:spPr bwMode="auto">
              <a:xfrm>
                <a:off x="1752600" y="4343400"/>
                <a:ext cx="2209800" cy="838200"/>
              </a:xfrm>
              <a:prstGeom prst="wedgeRoundRectCallout">
                <a:avLst>
                  <a:gd name="adj1" fmla="val 31250"/>
                  <a:gd name="adj2" fmla="val -85986"/>
                  <a:gd name="adj3" fmla="val 16667"/>
                </a:avLst>
              </a:prstGeom>
              <a:solidFill>
                <a:srgbClr val="FFFD9D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zh-CN" altLang="en-US" b="1" dirty="0">
                    <a:solidFill>
                      <a:srgbClr val="FF0000"/>
                    </a:solidFill>
                    <a:ea typeface="幼圆" panose="02010509060101010101" pitchFamily="49" charset="-122"/>
                  </a:rPr>
                  <a:t>用户注册时使用的用户名</a:t>
                </a:r>
              </a:p>
            </p:txBody>
          </p:sp>
          <p:sp>
            <p:nvSpPr>
              <p:cNvPr id="8" name="AutoShape 7"/>
              <p:cNvSpPr>
                <a:spLocks noChangeArrowheads="1"/>
              </p:cNvSpPr>
              <p:nvPr/>
            </p:nvSpPr>
            <p:spPr bwMode="auto">
              <a:xfrm>
                <a:off x="5410200" y="4343400"/>
                <a:ext cx="1828800" cy="838200"/>
              </a:xfrm>
              <a:prstGeom prst="wedgeRoundRectCallout">
                <a:avLst>
                  <a:gd name="adj1" fmla="val -22657"/>
                  <a:gd name="adj2" fmla="val -85986"/>
                  <a:gd name="adj3" fmla="val 16667"/>
                </a:avLst>
              </a:prstGeom>
              <a:solidFill>
                <a:srgbClr val="FFFD9D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zh-CN" altLang="en-US" b="1">
                    <a:solidFill>
                      <a:srgbClr val="FF0000"/>
                    </a:solidFill>
                    <a:ea typeface="幼圆" panose="02010509060101010101" pitchFamily="49" charset="-122"/>
                  </a:rPr>
                  <a:t>邮件服务器的域名</a:t>
                </a:r>
              </a:p>
            </p:txBody>
          </p:sp>
          <p:sp>
            <p:nvSpPr>
              <p:cNvPr id="9" name="AutoShape 8"/>
              <p:cNvSpPr>
                <a:spLocks noChangeArrowheads="1"/>
              </p:cNvSpPr>
              <p:nvPr/>
            </p:nvSpPr>
            <p:spPr bwMode="auto">
              <a:xfrm>
                <a:off x="3657600" y="5257800"/>
                <a:ext cx="1981200" cy="838200"/>
              </a:xfrm>
              <a:prstGeom prst="wedgeRoundRectCallout">
                <a:avLst>
                  <a:gd name="adj1" fmla="val 16347"/>
                  <a:gd name="adj2" fmla="val -192616"/>
                  <a:gd name="adj3" fmla="val 16667"/>
                </a:avLst>
              </a:prstGeom>
              <a:solidFill>
                <a:srgbClr val="FFFD9D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en-US" altLang="zh-CN" b="1">
                    <a:solidFill>
                      <a:srgbClr val="FF0000"/>
                    </a:solidFill>
                    <a:ea typeface="幼圆" panose="02010509060101010101" pitchFamily="49" charset="-122"/>
                  </a:rPr>
                  <a:t>“at”</a:t>
                </a:r>
                <a:r>
                  <a:rPr lang="zh-CN" altLang="en-US" b="1">
                    <a:solidFill>
                      <a:srgbClr val="FF0000"/>
                    </a:solidFill>
                    <a:ea typeface="幼圆" panose="02010509060101010101" pitchFamily="49" charset="-122"/>
                  </a:rPr>
                  <a:t>符号，“在”的意思</a:t>
                </a:r>
              </a:p>
            </p:txBody>
          </p:sp>
        </p:grpSp>
        <p:sp>
          <p:nvSpPr>
            <p:cNvPr id="11" name="椭圆形标注 10"/>
            <p:cNvSpPr/>
            <p:nvPr/>
          </p:nvSpPr>
          <p:spPr>
            <a:xfrm>
              <a:off x="9172575" y="923925"/>
              <a:ext cx="2891790" cy="3696970"/>
            </a:xfrm>
            <a:prstGeom prst="wedgeEllipseCallout">
              <a:avLst>
                <a:gd name="adj1" fmla="val -16164"/>
                <a:gd name="adj2" fmla="val 6001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用户在</a:t>
              </a:r>
              <a:r>
                <a:rPr lang="en-US" altLang="zh-CN" dirty="0" smtClean="0"/>
                <a:t>Internet</a:t>
              </a:r>
              <a:r>
                <a:rPr lang="zh-CN" altLang="en-US" dirty="0" smtClean="0"/>
                <a:t>上发送Ｅ</a:t>
              </a:r>
              <a:r>
                <a:rPr lang="en-US" altLang="zh-CN" dirty="0" smtClean="0"/>
                <a:t>-</a:t>
              </a:r>
              <a:r>
                <a:rPr lang="zh-CN" altLang="en-US" dirty="0" smtClean="0"/>
                <a:t>Ｍ</a:t>
              </a:r>
              <a:r>
                <a:rPr lang="en-US" altLang="zh-CN" dirty="0" smtClean="0"/>
                <a:t>ail</a:t>
              </a:r>
              <a:r>
                <a:rPr lang="zh-CN" altLang="en-US" dirty="0" smtClean="0"/>
                <a:t>是通过ＳＭＴＰ</a:t>
              </a:r>
              <a:r>
                <a:rPr lang="en-US" altLang="zh-CN" dirty="0" smtClean="0"/>
                <a:t>(</a:t>
              </a:r>
              <a:r>
                <a:rPr lang="zh-CN" altLang="en-US" dirty="0" smtClean="0"/>
                <a:t>邮件传送协议）来实现的，而Ｅ</a:t>
              </a:r>
              <a:r>
                <a:rPr lang="en-US" altLang="zh-CN" dirty="0" smtClean="0"/>
                <a:t>-Mail</a:t>
              </a:r>
              <a:r>
                <a:rPr lang="zh-CN" altLang="en-US" dirty="0" smtClean="0"/>
                <a:t>的用户从邮件服务器中收取Ｅ</a:t>
              </a:r>
              <a:r>
                <a:rPr lang="en-US" altLang="zh-CN" dirty="0"/>
                <a:t>-</a:t>
              </a:r>
              <a:r>
                <a:rPr lang="en-US" altLang="zh-CN" dirty="0" smtClean="0"/>
                <a:t>Mail</a:t>
              </a:r>
              <a:r>
                <a:rPr lang="zh-CN" altLang="en-US" dirty="0" smtClean="0"/>
                <a:t>是通过ＰＯＰ３（邮局协议）来完成的。</a:t>
              </a:r>
              <a:endParaRPr lang="zh-CN" altLang="en-US" dirty="0"/>
            </a:p>
          </p:txBody>
        </p:sp>
        <p:pic>
          <p:nvPicPr>
            <p:cNvPr id="1030" name="Picture 6" descr="C:\Users\Administrator\AppData\Local\Microsoft\Windows\Temporary Internet Files\Content.IE5\HNEXK33G\220px-(at).svg[1]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29836" y="923924"/>
              <a:ext cx="666751" cy="475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6464" y="4223534"/>
              <a:ext cx="418053" cy="2339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文本框 12"/>
          <p:cNvSpPr txBox="1"/>
          <p:nvPr/>
        </p:nvSpPr>
        <p:spPr>
          <a:xfrm>
            <a:off x="2649855" y="1664970"/>
            <a:ext cx="4542155" cy="177279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eaLnBrk="1" hangingPunct="1">
              <a:lnSpc>
                <a:spcPct val="130000"/>
              </a:lnSpc>
              <a:buFontTx/>
              <a:buNone/>
            </a:pPr>
            <a:r>
              <a:rPr lang="zh-CN" altLang="en-US" sz="2800" b="1" dirty="0" smtClean="0">
                <a:ea typeface="楷体_GB2312" pitchFamily="49" charset="-122"/>
                <a:sym typeface="+mn-ea"/>
              </a:rPr>
              <a:t>例如：</a:t>
            </a:r>
            <a:r>
              <a:rPr lang="en-US" altLang="zh-CN" sz="2800" b="1" dirty="0" smtClean="0">
                <a:ea typeface="楷体_GB2312" pitchFamily="49" charset="-122"/>
                <a:sym typeface="+mn-ea"/>
              </a:rPr>
              <a:t>teacher@crtvu.edu.cn</a:t>
            </a:r>
            <a:endParaRPr lang="en-US" altLang="zh-CN" sz="2800" b="1" dirty="0" smtClean="0">
              <a:ea typeface="楷体_GB2312" pitchFamily="49" charset="-122"/>
            </a:endParaRPr>
          </a:p>
          <a:p>
            <a:pPr marL="0" indent="0" algn="just" eaLnBrk="1" hangingPunct="1">
              <a:lnSpc>
                <a:spcPct val="130000"/>
              </a:lnSpc>
              <a:buFontTx/>
              <a:buNone/>
            </a:pPr>
            <a:r>
              <a:rPr lang="zh-CN" altLang="en-US" sz="2800" b="1" dirty="0" smtClean="0">
                <a:ea typeface="楷体_GB2312" pitchFamily="49" charset="-122"/>
                <a:sym typeface="+mn-ea"/>
              </a:rPr>
              <a:t>由两部分组成：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351502" y="762000"/>
            <a:ext cx="8077200" cy="5543550"/>
            <a:chOff x="533400" y="762000"/>
            <a:chExt cx="8077200" cy="5543550"/>
          </a:xfrm>
        </p:grpSpPr>
        <p:sp>
          <p:nvSpPr>
            <p:cNvPr id="3" name="Rectangle 2"/>
            <p:cNvSpPr>
              <a:spLocks noChangeArrowheads="1"/>
            </p:cNvSpPr>
            <p:nvPr/>
          </p:nvSpPr>
          <p:spPr bwMode="auto">
            <a:xfrm>
              <a:off x="533400" y="762000"/>
              <a:ext cx="8077200" cy="2743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288925" indent="-288925" algn="just">
                <a:spcBef>
                  <a:spcPct val="20000"/>
                </a:spcBef>
                <a:buSzPct val="80000"/>
                <a:buFontTx/>
                <a:buBlip>
                  <a:blip r:embed="rId2"/>
                </a:buBlip>
              </a:pPr>
              <a:r>
                <a:rPr lang="zh-CN" altLang="en-US" sz="2800" b="1" dirty="0"/>
                <a:t>客户</a:t>
              </a:r>
              <a:r>
                <a:rPr lang="en-US" altLang="zh-CN" sz="2800" b="1" dirty="0"/>
                <a:t>/</a:t>
              </a:r>
              <a:r>
                <a:rPr lang="zh-CN" altLang="en-US" sz="2800" b="1" dirty="0"/>
                <a:t>服务器模式（</a:t>
              </a:r>
              <a:r>
                <a:rPr lang="en-US" altLang="zh-CN" sz="2800" b="1" dirty="0"/>
                <a:t>C/S</a:t>
              </a:r>
              <a:r>
                <a:rPr lang="zh-CN" altLang="en-US" sz="2800" b="1" dirty="0"/>
                <a:t>模式）</a:t>
              </a:r>
            </a:p>
            <a:p>
              <a:pPr marL="288925" indent="-288925" algn="just">
                <a:spcBef>
                  <a:spcPct val="20000"/>
                </a:spcBef>
                <a:buSzPct val="80000"/>
              </a:pPr>
              <a:r>
                <a:rPr lang="zh-CN" altLang="en-US" b="1" dirty="0">
                  <a:solidFill>
                    <a:srgbClr val="CC0099"/>
                  </a:solidFill>
                  <a:latin typeface="宋体" panose="02010600030101010101" pitchFamily="2" charset="-122"/>
                </a:rPr>
                <a:t>		客户（</a:t>
              </a:r>
              <a:r>
                <a:rPr lang="en-US" altLang="zh-CN" b="1" dirty="0">
                  <a:solidFill>
                    <a:srgbClr val="CC0099"/>
                  </a:solidFill>
                  <a:latin typeface="宋体" panose="02010600030101010101" pitchFamily="2" charset="-122"/>
                </a:rPr>
                <a:t>Client</a:t>
              </a:r>
              <a:r>
                <a:rPr lang="zh-CN" altLang="en-US" b="1" dirty="0">
                  <a:solidFill>
                    <a:srgbClr val="CC0099"/>
                  </a:solidFill>
                  <a:latin typeface="宋体" panose="02010600030101010101" pitchFamily="2" charset="-122"/>
                </a:rPr>
                <a:t>）：</a:t>
              </a:r>
              <a:r>
                <a:rPr lang="zh-CN" altLang="en-US" b="1" dirty="0">
                  <a:latin typeface="宋体" panose="02010600030101010101" pitchFamily="2" charset="-122"/>
                </a:rPr>
                <a:t>是指向服务器发出请求并等待响应的程序，是服务使用者。</a:t>
              </a:r>
            </a:p>
            <a:p>
              <a:pPr marL="288925" indent="-288925" algn="just">
                <a:spcBef>
                  <a:spcPct val="20000"/>
                </a:spcBef>
                <a:buSzPct val="80000"/>
              </a:pPr>
              <a:r>
                <a:rPr lang="zh-CN" altLang="en-US" b="1" dirty="0">
                  <a:solidFill>
                    <a:srgbClr val="CC0099"/>
                  </a:solidFill>
                  <a:latin typeface="宋体" panose="02010600030101010101" pitchFamily="2" charset="-122"/>
                </a:rPr>
                <a:t>		服务器（</a:t>
              </a:r>
              <a:r>
                <a:rPr lang="en-US" altLang="zh-CN" b="1" dirty="0">
                  <a:solidFill>
                    <a:srgbClr val="CC0099"/>
                  </a:solidFill>
                  <a:latin typeface="宋体" panose="02010600030101010101" pitchFamily="2" charset="-122"/>
                </a:rPr>
                <a:t>Server</a:t>
              </a:r>
              <a:r>
                <a:rPr lang="zh-CN" altLang="en-US" b="1" dirty="0">
                  <a:solidFill>
                    <a:srgbClr val="CC0099"/>
                  </a:solidFill>
                  <a:latin typeface="宋体" panose="02010600030101010101" pitchFamily="2" charset="-122"/>
                </a:rPr>
                <a:t>）：</a:t>
              </a:r>
              <a:r>
                <a:rPr lang="zh-CN" altLang="en-US" b="1" dirty="0">
                  <a:latin typeface="宋体" panose="02010600030101010101" pitchFamily="2" charset="-122"/>
                </a:rPr>
                <a:t>是指网络上可提供服务的任何程序，是服务的提供者。</a:t>
              </a:r>
            </a:p>
            <a:p>
              <a:pPr marL="288925" indent="-288925" algn="just">
                <a:spcBef>
                  <a:spcPct val="20000"/>
                </a:spcBef>
                <a:buSzPct val="80000"/>
              </a:pPr>
              <a:r>
                <a:rPr lang="zh-CN" altLang="en-US" b="1" dirty="0">
                  <a:solidFill>
                    <a:srgbClr val="CC0099"/>
                  </a:solidFill>
                  <a:latin typeface="宋体" panose="02010600030101010101" pitchFamily="2" charset="-122"/>
                </a:rPr>
                <a:t>		</a:t>
              </a:r>
              <a:r>
                <a:rPr lang="en-US" altLang="zh-CN" b="1" dirty="0">
                  <a:solidFill>
                    <a:srgbClr val="CC0099"/>
                  </a:solidFill>
                  <a:latin typeface="宋体" panose="02010600030101010101" pitchFamily="2" charset="-122"/>
                </a:rPr>
                <a:t>C/S</a:t>
              </a:r>
              <a:r>
                <a:rPr lang="zh-CN" altLang="en-US" b="1" dirty="0">
                  <a:solidFill>
                    <a:srgbClr val="CC0099"/>
                  </a:solidFill>
                  <a:latin typeface="宋体" panose="02010600030101010101" pitchFamily="2" charset="-122"/>
                </a:rPr>
                <a:t>模式的交互过程：</a:t>
              </a:r>
            </a:p>
          </p:txBody>
        </p:sp>
        <p:sp>
          <p:nvSpPr>
            <p:cNvPr id="4" name="Cloud"/>
            <p:cNvSpPr>
              <a:spLocks noChangeAspect="1" noEditPoints="1" noChangeArrowheads="1"/>
            </p:cNvSpPr>
            <p:nvPr/>
          </p:nvSpPr>
          <p:spPr bwMode="auto">
            <a:xfrm>
              <a:off x="2009775" y="3257550"/>
              <a:ext cx="5029200" cy="3048000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zh-CN" altLang="zh-CN"/>
            </a:p>
          </p:txBody>
        </p:sp>
        <p:grpSp>
          <p:nvGrpSpPr>
            <p:cNvPr id="5" name="Group 4"/>
            <p:cNvGrpSpPr/>
            <p:nvPr/>
          </p:nvGrpSpPr>
          <p:grpSpPr bwMode="auto">
            <a:xfrm>
              <a:off x="742950" y="4400550"/>
              <a:ext cx="987425" cy="1466850"/>
              <a:chOff x="468" y="2772"/>
              <a:chExt cx="622" cy="924"/>
            </a:xfrm>
          </p:grpSpPr>
          <p:sp>
            <p:nvSpPr>
              <p:cNvPr id="14" name="computr1"/>
              <p:cNvSpPr>
                <a:spLocks noEditPoints="1" noChangeArrowheads="1"/>
              </p:cNvSpPr>
              <p:nvPr/>
            </p:nvSpPr>
            <p:spPr bwMode="auto">
              <a:xfrm>
                <a:off x="468" y="2772"/>
                <a:ext cx="576" cy="576"/>
              </a:xfrm>
              <a:custGeom>
                <a:avLst/>
                <a:gdLst>
                  <a:gd name="T0" fmla="*/ 19535 w 21600"/>
                  <a:gd name="T1" fmla="*/ 0 h 21600"/>
                  <a:gd name="T2" fmla="*/ 10800 w 21600"/>
                  <a:gd name="T3" fmla="*/ 0 h 21600"/>
                  <a:gd name="T4" fmla="*/ 2065 w 21600"/>
                  <a:gd name="T5" fmla="*/ 0 h 21600"/>
                  <a:gd name="T6" fmla="*/ 0 w 21600"/>
                  <a:gd name="T7" fmla="*/ 15388 h 21600"/>
                  <a:gd name="T8" fmla="*/ 0 w 21600"/>
                  <a:gd name="T9" fmla="*/ 21600 h 21600"/>
                  <a:gd name="T10" fmla="*/ 10800 w 21600"/>
                  <a:gd name="T11" fmla="*/ 21600 h 21600"/>
                  <a:gd name="T12" fmla="*/ 21600 w 21600"/>
                  <a:gd name="T13" fmla="*/ 21600 h 21600"/>
                  <a:gd name="T14" fmla="*/ 21600 w 21600"/>
                  <a:gd name="T15" fmla="*/ 15388 h 21600"/>
                  <a:gd name="T16" fmla="*/ 19535 w 21600"/>
                  <a:gd name="T17" fmla="*/ 13553 h 21600"/>
                  <a:gd name="T18" fmla="*/ 2065 w 21600"/>
                  <a:gd name="T19" fmla="*/ 13553 h 21600"/>
                  <a:gd name="T20" fmla="*/ 2065 w 21600"/>
                  <a:gd name="T21" fmla="*/ 6776 h 21600"/>
                  <a:gd name="T22" fmla="*/ 19535 w 21600"/>
                  <a:gd name="T23" fmla="*/ 6776 h 21600"/>
                  <a:gd name="T24" fmla="*/ 0 w 21600"/>
                  <a:gd name="T25" fmla="*/ 18494 h 21600"/>
                  <a:gd name="T26" fmla="*/ 21600 w 21600"/>
                  <a:gd name="T27" fmla="*/ 18494 h 21600"/>
                  <a:gd name="T28" fmla="*/ 4923 w 21600"/>
                  <a:gd name="T29" fmla="*/ 2541 h 21600"/>
                  <a:gd name="T30" fmla="*/ 16756 w 21600"/>
                  <a:gd name="T31" fmla="*/ 1115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T28" t="T29" r="T30" b="T31"/>
                <a:pathLst>
                  <a:path w="21600" h="21600" extrusionOk="0">
                    <a:moveTo>
                      <a:pt x="16994" y="15388"/>
                    </a:moveTo>
                    <a:lnTo>
                      <a:pt x="16994" y="13553"/>
                    </a:lnTo>
                    <a:lnTo>
                      <a:pt x="19535" y="13553"/>
                    </a:lnTo>
                    <a:lnTo>
                      <a:pt x="19535" y="10729"/>
                    </a:lnTo>
                    <a:lnTo>
                      <a:pt x="19535" y="6776"/>
                    </a:lnTo>
                    <a:lnTo>
                      <a:pt x="19535" y="0"/>
                    </a:lnTo>
                    <a:lnTo>
                      <a:pt x="10800" y="0"/>
                    </a:lnTo>
                    <a:lnTo>
                      <a:pt x="2065" y="0"/>
                    </a:lnTo>
                    <a:lnTo>
                      <a:pt x="2065" y="6776"/>
                    </a:lnTo>
                    <a:lnTo>
                      <a:pt x="2065" y="10729"/>
                    </a:lnTo>
                    <a:lnTo>
                      <a:pt x="2065" y="13553"/>
                    </a:lnTo>
                    <a:lnTo>
                      <a:pt x="4606" y="13553"/>
                    </a:lnTo>
                    <a:lnTo>
                      <a:pt x="4606" y="15388"/>
                    </a:lnTo>
                    <a:lnTo>
                      <a:pt x="0" y="15388"/>
                    </a:lnTo>
                    <a:lnTo>
                      <a:pt x="0" y="21600"/>
                    </a:lnTo>
                    <a:lnTo>
                      <a:pt x="10800" y="21600"/>
                    </a:lnTo>
                    <a:lnTo>
                      <a:pt x="21600" y="21600"/>
                    </a:lnTo>
                    <a:lnTo>
                      <a:pt x="21600" y="15388"/>
                    </a:lnTo>
                    <a:lnTo>
                      <a:pt x="16994" y="15388"/>
                    </a:lnTo>
                    <a:close/>
                  </a:path>
                  <a:path w="21600" h="21600" extrusionOk="0">
                    <a:moveTo>
                      <a:pt x="4606" y="15388"/>
                    </a:moveTo>
                    <a:lnTo>
                      <a:pt x="4606" y="13553"/>
                    </a:lnTo>
                    <a:lnTo>
                      <a:pt x="16994" y="13553"/>
                    </a:lnTo>
                    <a:lnTo>
                      <a:pt x="16994" y="15388"/>
                    </a:lnTo>
                    <a:lnTo>
                      <a:pt x="4606" y="15388"/>
                    </a:lnTo>
                  </a:path>
                  <a:path w="21600" h="21600" extrusionOk="0">
                    <a:moveTo>
                      <a:pt x="4606" y="11294"/>
                    </a:moveTo>
                    <a:lnTo>
                      <a:pt x="4606" y="2259"/>
                    </a:lnTo>
                    <a:lnTo>
                      <a:pt x="16994" y="2259"/>
                    </a:lnTo>
                    <a:lnTo>
                      <a:pt x="16994" y="11294"/>
                    </a:lnTo>
                    <a:lnTo>
                      <a:pt x="4606" y="11294"/>
                    </a:lnTo>
                    <a:moveTo>
                      <a:pt x="13976" y="17082"/>
                    </a:moveTo>
                    <a:lnTo>
                      <a:pt x="13976" y="16376"/>
                    </a:lnTo>
                    <a:lnTo>
                      <a:pt x="20171" y="16376"/>
                    </a:lnTo>
                    <a:lnTo>
                      <a:pt x="20171" y="17082"/>
                    </a:lnTo>
                    <a:lnTo>
                      <a:pt x="13976" y="17082"/>
                    </a:lnTo>
                  </a:path>
                </a:pathLst>
              </a:custGeom>
              <a:solidFill>
                <a:srgbClr val="FFFFCC"/>
              </a:solidFill>
              <a:ln w="9525">
                <a:solidFill>
                  <a:srgbClr val="000000"/>
                </a:solidFill>
                <a:miter lim="800000"/>
              </a:ln>
              <a:effectLst>
                <a:outerShdw dist="107763" dir="189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" name="Text Box 6"/>
              <p:cNvSpPr txBox="1">
                <a:spLocks noChangeArrowheads="1"/>
              </p:cNvSpPr>
              <p:nvPr/>
            </p:nvSpPr>
            <p:spPr bwMode="auto">
              <a:xfrm>
                <a:off x="768" y="3504"/>
                <a:ext cx="32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 anchorCtr="1">
                <a:spAutoFit/>
              </a:bodyPr>
              <a:lstStyle/>
              <a:p>
                <a:r>
                  <a:rPr lang="zh-CN" altLang="en-US" sz="2000" b="1">
                    <a:solidFill>
                      <a:srgbClr val="000000"/>
                    </a:solidFill>
                  </a:rPr>
                  <a:t>客户</a:t>
                </a:r>
              </a:p>
            </p:txBody>
          </p:sp>
        </p:grpSp>
        <p:grpSp>
          <p:nvGrpSpPr>
            <p:cNvPr id="6" name="Group 7"/>
            <p:cNvGrpSpPr/>
            <p:nvPr/>
          </p:nvGrpSpPr>
          <p:grpSpPr bwMode="auto">
            <a:xfrm>
              <a:off x="7239000" y="3714750"/>
              <a:ext cx="1066800" cy="2457450"/>
              <a:chOff x="4560" y="2340"/>
              <a:chExt cx="672" cy="1548"/>
            </a:xfrm>
          </p:grpSpPr>
          <p:sp>
            <p:nvSpPr>
              <p:cNvPr id="12" name="tower"/>
              <p:cNvSpPr>
                <a:spLocks noEditPoints="1" noChangeArrowheads="1"/>
              </p:cNvSpPr>
              <p:nvPr/>
            </p:nvSpPr>
            <p:spPr bwMode="auto">
              <a:xfrm>
                <a:off x="4662" y="2340"/>
                <a:ext cx="570" cy="1140"/>
              </a:xfrm>
              <a:custGeom>
                <a:avLst/>
                <a:gdLst>
                  <a:gd name="T0" fmla="*/ 0 w 21600"/>
                  <a:gd name="T1" fmla="*/ 2184 h 21600"/>
                  <a:gd name="T2" fmla="*/ 6664 w 21600"/>
                  <a:gd name="T3" fmla="*/ 0 h 21600"/>
                  <a:gd name="T4" fmla="*/ 10800 w 21600"/>
                  <a:gd name="T5" fmla="*/ 0 h 21600"/>
                  <a:gd name="T6" fmla="*/ 21600 w 21600"/>
                  <a:gd name="T7" fmla="*/ 0 h 21600"/>
                  <a:gd name="T8" fmla="*/ 21600 w 21600"/>
                  <a:gd name="T9" fmla="*/ 11649 h 21600"/>
                  <a:gd name="T10" fmla="*/ 21600 w 21600"/>
                  <a:gd name="T11" fmla="*/ 19416 h 21600"/>
                  <a:gd name="T12" fmla="*/ 15166 w 21600"/>
                  <a:gd name="T13" fmla="*/ 21600 h 21600"/>
                  <a:gd name="T14" fmla="*/ 10570 w 21600"/>
                  <a:gd name="T15" fmla="*/ 21600 h 21600"/>
                  <a:gd name="T16" fmla="*/ 0 w 21600"/>
                  <a:gd name="T17" fmla="*/ 21600 h 21600"/>
                  <a:gd name="T18" fmla="*/ 0 w 21600"/>
                  <a:gd name="T19" fmla="*/ 11528 h 21600"/>
                  <a:gd name="T20" fmla="*/ 459 w 21600"/>
                  <a:gd name="T21" fmla="*/ 22540 h 21600"/>
                  <a:gd name="T22" fmla="*/ 21485 w 21600"/>
                  <a:gd name="T23" fmla="*/ 270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 extrusionOk="0">
                    <a:moveTo>
                      <a:pt x="0" y="2184"/>
                    </a:moveTo>
                    <a:lnTo>
                      <a:pt x="6664" y="0"/>
                    </a:lnTo>
                    <a:lnTo>
                      <a:pt x="10800" y="0"/>
                    </a:lnTo>
                    <a:lnTo>
                      <a:pt x="21600" y="0"/>
                    </a:lnTo>
                    <a:lnTo>
                      <a:pt x="21600" y="11649"/>
                    </a:lnTo>
                    <a:lnTo>
                      <a:pt x="21600" y="19416"/>
                    </a:lnTo>
                    <a:lnTo>
                      <a:pt x="15166" y="21600"/>
                    </a:lnTo>
                    <a:lnTo>
                      <a:pt x="10570" y="21600"/>
                    </a:lnTo>
                    <a:lnTo>
                      <a:pt x="0" y="21600"/>
                    </a:lnTo>
                    <a:lnTo>
                      <a:pt x="0" y="11528"/>
                    </a:lnTo>
                    <a:lnTo>
                      <a:pt x="0" y="2184"/>
                    </a:lnTo>
                    <a:close/>
                  </a:path>
                  <a:path w="21600" h="21600" extrusionOk="0">
                    <a:moveTo>
                      <a:pt x="0" y="2184"/>
                    </a:moveTo>
                    <a:lnTo>
                      <a:pt x="0" y="2184"/>
                    </a:lnTo>
                    <a:lnTo>
                      <a:pt x="14706" y="2184"/>
                    </a:lnTo>
                    <a:lnTo>
                      <a:pt x="21600" y="0"/>
                    </a:lnTo>
                    <a:moveTo>
                      <a:pt x="0" y="2184"/>
                    </a:moveTo>
                    <a:lnTo>
                      <a:pt x="14706" y="2184"/>
                    </a:lnTo>
                    <a:lnTo>
                      <a:pt x="14706" y="5339"/>
                    </a:lnTo>
                    <a:lnTo>
                      <a:pt x="14706" y="17474"/>
                    </a:lnTo>
                    <a:lnTo>
                      <a:pt x="14706" y="21600"/>
                    </a:lnTo>
                    <a:moveTo>
                      <a:pt x="1149" y="3034"/>
                    </a:moveTo>
                    <a:lnTo>
                      <a:pt x="13328" y="3034"/>
                    </a:lnTo>
                    <a:lnTo>
                      <a:pt x="13328" y="3519"/>
                    </a:lnTo>
                    <a:lnTo>
                      <a:pt x="1149" y="3519"/>
                    </a:lnTo>
                    <a:lnTo>
                      <a:pt x="1149" y="3034"/>
                    </a:lnTo>
                    <a:moveTo>
                      <a:pt x="1149" y="4490"/>
                    </a:moveTo>
                    <a:lnTo>
                      <a:pt x="13328" y="4490"/>
                    </a:lnTo>
                    <a:lnTo>
                      <a:pt x="13328" y="4854"/>
                    </a:lnTo>
                    <a:lnTo>
                      <a:pt x="1149" y="4854"/>
                    </a:lnTo>
                    <a:lnTo>
                      <a:pt x="1149" y="4490"/>
                    </a:lnTo>
                    <a:moveTo>
                      <a:pt x="1149" y="5946"/>
                    </a:moveTo>
                    <a:lnTo>
                      <a:pt x="13328" y="5946"/>
                    </a:lnTo>
                    <a:lnTo>
                      <a:pt x="13328" y="6310"/>
                    </a:lnTo>
                    <a:lnTo>
                      <a:pt x="1149" y="6310"/>
                    </a:lnTo>
                    <a:lnTo>
                      <a:pt x="1149" y="5946"/>
                    </a:lnTo>
                  </a:path>
                </a:pathLst>
              </a:custGeom>
              <a:solidFill>
                <a:srgbClr val="FFFFCC"/>
              </a:solidFill>
              <a:ln w="9525">
                <a:solidFill>
                  <a:srgbClr val="000000"/>
                </a:solidFill>
                <a:miter lim="800000"/>
              </a:ln>
              <a:effectLst>
                <a:outerShdw dist="107763" dir="189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" name="Text Box 9"/>
              <p:cNvSpPr txBox="1">
                <a:spLocks noChangeArrowheads="1"/>
              </p:cNvSpPr>
              <p:nvPr/>
            </p:nvSpPr>
            <p:spPr bwMode="auto">
              <a:xfrm>
                <a:off x="4560" y="3696"/>
                <a:ext cx="52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 anchorCtr="1">
                <a:spAutoFit/>
              </a:bodyPr>
              <a:lstStyle/>
              <a:p>
                <a:r>
                  <a:rPr lang="zh-CN" altLang="en-US" sz="2000" b="1">
                    <a:solidFill>
                      <a:srgbClr val="000000"/>
                    </a:solidFill>
                  </a:rPr>
                  <a:t>服务器</a:t>
                </a:r>
              </a:p>
            </p:txBody>
          </p:sp>
        </p:grpSp>
        <p:sp>
          <p:nvSpPr>
            <p:cNvPr id="7" name="AutoShape 10"/>
            <p:cNvSpPr>
              <a:spLocks noChangeArrowheads="1"/>
            </p:cNvSpPr>
            <p:nvPr/>
          </p:nvSpPr>
          <p:spPr bwMode="auto">
            <a:xfrm>
              <a:off x="2933700" y="3571875"/>
              <a:ext cx="3124200" cy="457200"/>
            </a:xfrm>
            <a:prstGeom prst="rightArrow">
              <a:avLst>
                <a:gd name="adj1" fmla="val 67361"/>
                <a:gd name="adj2" fmla="val 7500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zh-CN" altLang="en-US" sz="1800" dirty="0"/>
                <a:t>客户请求建立连接</a:t>
              </a:r>
            </a:p>
          </p:txBody>
        </p:sp>
        <p:sp>
          <p:nvSpPr>
            <p:cNvPr id="8" name="AutoShape 11"/>
            <p:cNvSpPr>
              <a:spLocks noChangeArrowheads="1"/>
            </p:cNvSpPr>
            <p:nvPr/>
          </p:nvSpPr>
          <p:spPr bwMode="auto">
            <a:xfrm flipH="1">
              <a:off x="2895600" y="4086225"/>
              <a:ext cx="3124200" cy="457200"/>
            </a:xfrm>
            <a:prstGeom prst="rightArrow">
              <a:avLst>
                <a:gd name="adj1" fmla="val 67361"/>
                <a:gd name="adj2" fmla="val 7500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zh-CN" altLang="en-US" sz="1800" dirty="0"/>
                <a:t>服务器确认建立连接</a:t>
              </a:r>
            </a:p>
          </p:txBody>
        </p:sp>
        <p:sp>
          <p:nvSpPr>
            <p:cNvPr id="9" name="AutoShape 12"/>
            <p:cNvSpPr>
              <a:spLocks noChangeArrowheads="1"/>
            </p:cNvSpPr>
            <p:nvPr/>
          </p:nvSpPr>
          <p:spPr bwMode="auto">
            <a:xfrm>
              <a:off x="2981325" y="4552950"/>
              <a:ext cx="3124200" cy="457200"/>
            </a:xfrm>
            <a:prstGeom prst="rightArrow">
              <a:avLst>
                <a:gd name="adj1" fmla="val 67361"/>
                <a:gd name="adj2" fmla="val 7500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zh-CN" altLang="en-US" sz="1800" dirty="0"/>
                <a:t>客户发出服务请求</a:t>
              </a:r>
            </a:p>
          </p:txBody>
        </p:sp>
        <p:sp>
          <p:nvSpPr>
            <p:cNvPr id="10" name="AutoShape 13"/>
            <p:cNvSpPr>
              <a:spLocks noChangeArrowheads="1"/>
            </p:cNvSpPr>
            <p:nvPr/>
          </p:nvSpPr>
          <p:spPr bwMode="auto">
            <a:xfrm flipH="1">
              <a:off x="2952750" y="5057775"/>
              <a:ext cx="3124200" cy="457200"/>
            </a:xfrm>
            <a:prstGeom prst="rightArrow">
              <a:avLst>
                <a:gd name="adj1" fmla="val 67361"/>
                <a:gd name="adj2" fmla="val 7500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zh-CN" altLang="en-US" sz="1800" dirty="0"/>
                <a:t>服务器返回含数据的应答</a:t>
              </a:r>
            </a:p>
          </p:txBody>
        </p:sp>
        <p:sp>
          <p:nvSpPr>
            <p:cNvPr id="11" name="AutoShape 14"/>
            <p:cNvSpPr>
              <a:spLocks noChangeArrowheads="1"/>
            </p:cNvSpPr>
            <p:nvPr/>
          </p:nvSpPr>
          <p:spPr bwMode="auto">
            <a:xfrm flipH="1">
              <a:off x="3000375" y="5572125"/>
              <a:ext cx="3124200" cy="457200"/>
            </a:xfrm>
            <a:prstGeom prst="rightArrow">
              <a:avLst>
                <a:gd name="adj1" fmla="val 67361"/>
                <a:gd name="adj2" fmla="val 7500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zh-CN" altLang="en-US" sz="1800" dirty="0"/>
                <a:t>服务器连接结束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68809" y="507935"/>
            <a:ext cx="11047095" cy="5551777"/>
            <a:chOff x="268809" y="507935"/>
            <a:chExt cx="11047095" cy="5551777"/>
          </a:xfrm>
        </p:grpSpPr>
        <p:sp>
          <p:nvSpPr>
            <p:cNvPr id="4" name="弧形 3"/>
            <p:cNvSpPr/>
            <p:nvPr/>
          </p:nvSpPr>
          <p:spPr>
            <a:xfrm>
              <a:off x="268809" y="1233714"/>
              <a:ext cx="4826003" cy="4825998"/>
            </a:xfrm>
            <a:prstGeom prst="arc">
              <a:avLst>
                <a:gd name="adj1" fmla="val 19269488"/>
                <a:gd name="adj2" fmla="val 2526931"/>
              </a:avLst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" name="TextBox 15">
              <a:hlinkClick r:id="rId2" action="ppaction://hlinksldjump"/>
            </p:cNvPr>
            <p:cNvSpPr txBox="1"/>
            <p:nvPr/>
          </p:nvSpPr>
          <p:spPr>
            <a:xfrm>
              <a:off x="6122874" y="1995740"/>
              <a:ext cx="5193030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>
                <a:lnSpc>
                  <a:spcPts val="2400"/>
                </a:lnSpc>
                <a:spcBef>
                  <a:spcPts val="1200"/>
                </a:spcBef>
              </a:pPr>
              <a:r>
                <a:rPr lang="zh-CN" altLang="zh-CN" sz="2000" b="1" dirty="0" smtClean="0"/>
                <a:t>掌握</a:t>
              </a:r>
              <a:r>
                <a:rPr lang="zh-CN" altLang="en-US" sz="2000" b="1" dirty="0" smtClean="0"/>
                <a:t>网络</a:t>
              </a:r>
              <a:r>
                <a:rPr lang="zh-CN" altLang="en-US" sz="2000" b="1" dirty="0"/>
                <a:t>安全的概念、特征，了解常见的网络安全威胁</a:t>
              </a:r>
              <a:r>
                <a:rPr lang="zh-CN" altLang="en-US" sz="2000" b="1" dirty="0" smtClean="0"/>
                <a:t>。</a:t>
              </a:r>
              <a:endParaRPr lang="zh-CN" altLang="en-US" sz="2000" b="1" dirty="0"/>
            </a:p>
          </p:txBody>
        </p:sp>
        <p:sp>
          <p:nvSpPr>
            <p:cNvPr id="6" name="Freeform 5"/>
            <p:cNvSpPr/>
            <p:nvPr/>
          </p:nvSpPr>
          <p:spPr bwMode="auto">
            <a:xfrm rot="5400000">
              <a:off x="1421811" y="2386713"/>
              <a:ext cx="2520000" cy="2520000"/>
            </a:xfrm>
            <a:prstGeom prst="ellipse">
              <a:avLst/>
            </a:prstGeom>
            <a:solidFill>
              <a:schemeClr val="accent1"/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615">
                <a:solidFill>
                  <a:prstClr val="black"/>
                </a:solidFill>
              </a:endParaRPr>
            </a:p>
          </p:txBody>
        </p:sp>
        <p:sp>
          <p:nvSpPr>
            <p:cNvPr id="7" name="TextBox 19"/>
            <p:cNvSpPr txBox="1"/>
            <p:nvPr/>
          </p:nvSpPr>
          <p:spPr>
            <a:xfrm>
              <a:off x="2052505" y="2969606"/>
              <a:ext cx="1258615" cy="13542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/>
              <a:r>
                <a:rPr lang="zh-CN" altLang="en-US" sz="4400" b="1" dirty="0" smtClean="0">
                  <a:solidFill>
                    <a:prstClr val="white"/>
                  </a:solidFill>
                </a:rPr>
                <a:t>学</a:t>
              </a:r>
              <a:r>
                <a:rPr lang="zh-CN" altLang="en-US" sz="4400" b="1" dirty="0">
                  <a:solidFill>
                    <a:prstClr val="white"/>
                  </a:solidFill>
                </a:rPr>
                <a:t>习</a:t>
              </a:r>
              <a:r>
                <a:rPr lang="zh-CN" altLang="en-US" sz="4400" b="1" dirty="0" smtClean="0">
                  <a:solidFill>
                    <a:prstClr val="white"/>
                  </a:solidFill>
                </a:rPr>
                <a:t>目标</a:t>
              </a:r>
              <a:endParaRPr lang="zh-CN" altLang="en-US" sz="4400" dirty="0">
                <a:solidFill>
                  <a:prstClr val="white"/>
                </a:solidFill>
              </a:endParaRPr>
            </a:p>
          </p:txBody>
        </p:sp>
        <p:sp>
          <p:nvSpPr>
            <p:cNvPr id="8" name="Freeform 5"/>
            <p:cNvSpPr/>
            <p:nvPr/>
          </p:nvSpPr>
          <p:spPr bwMode="auto">
            <a:xfrm rot="5400000">
              <a:off x="1241811" y="2206713"/>
              <a:ext cx="2880000" cy="2880000"/>
            </a:xfrm>
            <a:prstGeom prst="ellipse">
              <a:avLst/>
            </a:prstGeom>
            <a:noFill/>
            <a:ln w="19050" cap="flat">
              <a:solidFill>
                <a:schemeClr val="tx2"/>
              </a:solidFill>
              <a:prstDash val="sysDot"/>
              <a:miter lim="800000"/>
            </a:ln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615">
                <a:solidFill>
                  <a:prstClr val="black"/>
                </a:solidFill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4346466" y="1915169"/>
              <a:ext cx="513377" cy="51337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 smtClean="0">
                  <a:solidFill>
                    <a:prstClr val="white"/>
                  </a:solidFill>
                  <a:latin typeface="Bebas Neue Bold" panose="020B0606020202050201" pitchFamily="34" charset="0"/>
                  <a:ea typeface="微软雅黑" panose="020B0503020204020204" pitchFamily="34" charset="-122"/>
                </a:rPr>
                <a:t>1</a:t>
              </a:r>
              <a:endParaRPr lang="zh-CN" altLang="en-US" sz="2400" b="1" dirty="0">
                <a:solidFill>
                  <a:prstClr val="white"/>
                </a:solidFill>
                <a:latin typeface="Bebas Neue Bold" panose="020B0606020202050201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4822181" y="3390028"/>
              <a:ext cx="513377" cy="51337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prstClr val="white"/>
                  </a:solidFill>
                  <a:latin typeface="Bebas Neue Bold" panose="020B0606020202050201" pitchFamily="34" charset="0"/>
                  <a:ea typeface="微软雅黑" panose="020B0503020204020204" pitchFamily="34" charset="-122"/>
                </a:rPr>
                <a:t>2</a:t>
              </a:r>
              <a:endParaRPr lang="zh-CN" altLang="en-US" sz="2400" b="1" dirty="0">
                <a:solidFill>
                  <a:prstClr val="white"/>
                </a:solidFill>
                <a:latin typeface="Bebas Neue Bold" panose="020B0606020202050201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4346466" y="4908803"/>
              <a:ext cx="513377" cy="51337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prstClr val="white"/>
                  </a:solidFill>
                  <a:latin typeface="Bebas Neue Bold" panose="020B0606020202050201" pitchFamily="34" charset="0"/>
                  <a:ea typeface="微软雅黑" panose="020B0503020204020204" pitchFamily="34" charset="-122"/>
                </a:rPr>
                <a:t>3</a:t>
              </a:r>
              <a:endParaRPr lang="zh-CN" altLang="en-US" sz="2400" b="1" dirty="0">
                <a:solidFill>
                  <a:prstClr val="white"/>
                </a:solidFill>
                <a:latin typeface="Bebas Neue Bold" panose="020B0606020202050201" pitchFamily="34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4859843" y="1959086"/>
              <a:ext cx="1262075" cy="425542"/>
              <a:chOff x="3513818" y="1963801"/>
              <a:chExt cx="1051729" cy="354618"/>
            </a:xfrm>
          </p:grpSpPr>
          <p:cxnSp>
            <p:nvCxnSpPr>
              <p:cNvPr id="25" name="直接连接符 24"/>
              <p:cNvCxnSpPr/>
              <p:nvPr/>
            </p:nvCxnSpPr>
            <p:spPr>
              <a:xfrm>
                <a:off x="3513818" y="2141110"/>
                <a:ext cx="1051729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4565547" y="1963801"/>
                <a:ext cx="0" cy="354618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41"/>
            <p:cNvSpPr txBox="1"/>
            <p:nvPr/>
          </p:nvSpPr>
          <p:spPr>
            <a:xfrm>
              <a:off x="6122874" y="3494975"/>
              <a:ext cx="5078095" cy="7694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2200"/>
                </a:lnSpc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>
                <a:lnSpc>
                  <a:spcPts val="2400"/>
                </a:lnSpc>
                <a:spcBef>
                  <a:spcPts val="1200"/>
                </a:spcBef>
              </a:pPr>
              <a:r>
                <a:rPr lang="zh-CN" altLang="en-US" sz="2000" b="1" dirty="0"/>
                <a:t>理解常用的网络攻击与防御技术。</a:t>
              </a:r>
            </a:p>
            <a:p>
              <a:pPr>
                <a:lnSpc>
                  <a:spcPts val="2400"/>
                </a:lnSpc>
                <a:spcBef>
                  <a:spcPts val="1200"/>
                </a:spcBef>
              </a:pPr>
              <a:endParaRPr lang="en-US" altLang="zh-CN" sz="20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sp>
          <p:nvSpPr>
            <p:cNvPr id="14" name="TextBox 42">
              <a:hlinkClick r:id="rId3" action="ppaction://hlinksldjump"/>
            </p:cNvPr>
            <p:cNvSpPr txBox="1"/>
            <p:nvPr/>
          </p:nvSpPr>
          <p:spPr>
            <a:xfrm>
              <a:off x="6121918" y="5024423"/>
              <a:ext cx="4979035" cy="2821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2200"/>
                </a:lnSpc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2000" b="1" dirty="0" smtClean="0"/>
                <a:t>理解</a:t>
              </a:r>
              <a:r>
                <a:rPr lang="zh-CN" altLang="en-US" sz="2000" b="1" dirty="0"/>
                <a:t>数字签名的基本原理</a:t>
              </a:r>
              <a:endParaRPr lang="zh-CN" altLang="zh-CN" sz="2000" b="1" dirty="0"/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5341047" y="3433942"/>
              <a:ext cx="780871" cy="425542"/>
              <a:chOff x="3513818" y="1963801"/>
              <a:chExt cx="1051729" cy="354618"/>
            </a:xfrm>
          </p:grpSpPr>
          <p:cxnSp>
            <p:nvCxnSpPr>
              <p:cNvPr id="23" name="直接连接符 22"/>
              <p:cNvCxnSpPr/>
              <p:nvPr/>
            </p:nvCxnSpPr>
            <p:spPr>
              <a:xfrm>
                <a:off x="3513818" y="2141110"/>
                <a:ext cx="1051729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/>
            </p:nvCxnSpPr>
            <p:spPr>
              <a:xfrm>
                <a:off x="4565547" y="1963801"/>
                <a:ext cx="0" cy="354618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合 15"/>
            <p:cNvGrpSpPr/>
            <p:nvPr/>
          </p:nvGrpSpPr>
          <p:grpSpPr>
            <a:xfrm>
              <a:off x="4859843" y="4952717"/>
              <a:ext cx="1262075" cy="425542"/>
              <a:chOff x="3513818" y="1963801"/>
              <a:chExt cx="1051729" cy="354618"/>
            </a:xfrm>
          </p:grpSpPr>
          <p:cxnSp>
            <p:nvCxnSpPr>
              <p:cNvPr id="21" name="直接连接符 20"/>
              <p:cNvCxnSpPr/>
              <p:nvPr/>
            </p:nvCxnSpPr>
            <p:spPr>
              <a:xfrm>
                <a:off x="3513818" y="2141110"/>
                <a:ext cx="1051729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>
                <a:off x="4565547" y="1963801"/>
                <a:ext cx="0" cy="354618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组合 16"/>
            <p:cNvGrpSpPr/>
            <p:nvPr/>
          </p:nvGrpSpPr>
          <p:grpSpPr>
            <a:xfrm>
              <a:off x="4603155" y="724934"/>
              <a:ext cx="5777976" cy="505310"/>
              <a:chOff x="5477282" y="183612"/>
              <a:chExt cx="4246301" cy="505310"/>
            </a:xfrm>
          </p:grpSpPr>
          <p:sp>
            <p:nvSpPr>
              <p:cNvPr id="19" name="圆角矩形 18"/>
              <p:cNvSpPr/>
              <p:nvPr/>
            </p:nvSpPr>
            <p:spPr>
              <a:xfrm>
                <a:off x="5477282" y="183612"/>
                <a:ext cx="4246301" cy="505310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0" name="圆角矩形 4"/>
              <p:cNvSpPr/>
              <p:nvPr/>
            </p:nvSpPr>
            <p:spPr>
              <a:xfrm>
                <a:off x="5492082" y="198412"/>
                <a:ext cx="4216701" cy="47571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795" tIns="10795" rIns="10795" bIns="10795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CN" altLang="en-US" sz="2800" b="1" dirty="0" smtClean="0">
                    <a:solidFill>
                      <a:prstClr val="white"/>
                    </a:solidFill>
                  </a:rPr>
                  <a:t>第</a:t>
                </a:r>
                <a:r>
                  <a:rPr lang="en-US" altLang="zh-CN" sz="2800" b="1" dirty="0" smtClean="0">
                    <a:solidFill>
                      <a:prstClr val="white"/>
                    </a:solidFill>
                  </a:rPr>
                  <a:t>5</a:t>
                </a:r>
                <a:r>
                  <a:rPr lang="zh-CN" altLang="en-US" sz="2800" b="1" dirty="0" smtClean="0">
                    <a:solidFill>
                      <a:prstClr val="white"/>
                    </a:solidFill>
                  </a:rPr>
                  <a:t>章</a:t>
                </a:r>
                <a:r>
                  <a:rPr lang="en-US" sz="2800" b="1" dirty="0" smtClean="0">
                    <a:solidFill>
                      <a:prstClr val="white"/>
                    </a:solidFill>
                  </a:rPr>
                  <a:t> </a:t>
                </a:r>
                <a:r>
                  <a:rPr lang="zh-CN" altLang="en-US" sz="2800" b="1" dirty="0" smtClean="0">
                    <a:solidFill>
                      <a:prstClr val="white"/>
                    </a:solidFill>
                  </a:rPr>
                  <a:t>网络安全</a:t>
                </a:r>
                <a:endParaRPr lang="zh-CN" altLang="en-US" sz="280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8" name="矩形 17"/>
            <p:cNvSpPr/>
            <p:nvPr/>
          </p:nvSpPr>
          <p:spPr>
            <a:xfrm>
              <a:off x="932538" y="507935"/>
              <a:ext cx="302358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latin typeface="微软雅黑 Light"/>
                </a:rPr>
                <a:t>（三）</a:t>
              </a:r>
              <a:r>
                <a:rPr lang="zh-CN" alt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 Light"/>
                </a:rPr>
                <a:t>教学内容及要求：</a:t>
              </a:r>
            </a:p>
          </p:txBody>
        </p:sp>
      </p:grpSp>
      <p:sp>
        <p:nvSpPr>
          <p:cNvPr id="28" name="矩形 27"/>
          <p:cNvSpPr/>
          <p:nvPr/>
        </p:nvSpPr>
        <p:spPr>
          <a:xfrm>
            <a:off x="4618672" y="324433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/>
              <a:t>。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流程图: 延期 2"/>
          <p:cNvSpPr/>
          <p:nvPr/>
        </p:nvSpPr>
        <p:spPr>
          <a:xfrm>
            <a:off x="1404620" y="1081405"/>
            <a:ext cx="3974902" cy="431800"/>
          </a:xfrm>
          <a:prstGeom prst="flowChartDelay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TextBox 2"/>
          <p:cNvSpPr txBox="1"/>
          <p:nvPr/>
        </p:nvSpPr>
        <p:spPr>
          <a:xfrm>
            <a:off x="1485900" y="1096010"/>
            <a:ext cx="3371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网络安全的概念与特征</a:t>
            </a:r>
            <a:endParaRPr lang="zh-CN" altLang="en-US" sz="24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8" name="椭圆 23"/>
          <p:cNvSpPr>
            <a:spLocks noChangeArrowheads="1"/>
          </p:cNvSpPr>
          <p:nvPr/>
        </p:nvSpPr>
        <p:spPr bwMode="auto">
          <a:xfrm>
            <a:off x="10661318" y="4064792"/>
            <a:ext cx="377825" cy="37782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TextBox 57"/>
          <p:cNvSpPr txBox="1">
            <a:spLocks noChangeArrowheads="1"/>
          </p:cNvSpPr>
          <p:nvPr/>
        </p:nvSpPr>
        <p:spPr bwMode="auto">
          <a:xfrm>
            <a:off x="1485900" y="1947545"/>
            <a:ext cx="4982845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000" b="1" dirty="0">
                <a:solidFill>
                  <a:srgbClr val="CC0066"/>
                </a:solidFill>
                <a:latin typeface="黑体" panose="02010600030101010101" pitchFamily="49" charset="-122"/>
                <a:ea typeface="黑体" panose="02010600030101010101" pitchFamily="49" charset="-122"/>
                <a:sym typeface="+mn-ea"/>
              </a:rPr>
              <a:t>1</a:t>
            </a:r>
            <a:r>
              <a:rPr lang="zh-CN" altLang="en-US" sz="2000" b="1" dirty="0" smtClean="0">
                <a:solidFill>
                  <a:srgbClr val="CC0066"/>
                </a:solidFill>
                <a:latin typeface="黑体" panose="02010600030101010101" pitchFamily="49" charset="-122"/>
                <a:ea typeface="黑体" panose="02010600030101010101" pitchFamily="49" charset="-122"/>
                <a:sym typeface="+mn-ea"/>
              </a:rPr>
              <a:t>、</a:t>
            </a:r>
            <a:r>
              <a:rPr lang="zh-CN" altLang="en-US" sz="2000" b="1" dirty="0" smtClean="0">
                <a:solidFill>
                  <a:srgbClr val="CC0066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网络</a:t>
            </a:r>
            <a:r>
              <a:rPr lang="zh-CN" altLang="en-US" sz="2000" b="1" dirty="0">
                <a:solidFill>
                  <a:srgbClr val="CC0066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安全的内涵</a:t>
            </a:r>
            <a:r>
              <a:rPr lang="zh-CN" altLang="en-US" sz="2000" b="1" dirty="0" smtClean="0">
                <a:solidFill>
                  <a:srgbClr val="CC0066"/>
                </a:solidFill>
                <a:latin typeface="黑体" panose="02010600030101010101" pitchFamily="49" charset="-122"/>
                <a:ea typeface="黑体" panose="02010600030101010101" pitchFamily="49" charset="-122"/>
                <a:sym typeface="+mn-ea"/>
              </a:rPr>
              <a:t>：</a:t>
            </a:r>
            <a:endParaRPr lang="zh-CN" altLang="en-US" sz="2000" b="1" dirty="0">
              <a:solidFill>
                <a:srgbClr val="CC0066"/>
              </a:solidFill>
              <a:latin typeface="黑体" panose="02010600030101010101" pitchFamily="49" charset="-122"/>
              <a:ea typeface="黑体" panose="02010600030101010101" pitchFamily="49" charset="-122"/>
              <a:sym typeface="+mn-ea"/>
            </a:endParaRPr>
          </a:p>
          <a:p>
            <a:r>
              <a:rPr lang="zh-CN" altLang="en-US" sz="2000" b="1" dirty="0">
                <a:solidFill>
                  <a:srgbClr val="CC0066"/>
                </a:solidFill>
                <a:latin typeface="黑体" panose="02010600030101010101" pitchFamily="49" charset="-122"/>
                <a:ea typeface="黑体" panose="02010600030101010101" pitchFamily="49" charset="-122"/>
                <a:sym typeface="+mn-ea"/>
              </a:rPr>
              <a:t>    </a:t>
            </a:r>
          </a:p>
          <a:p>
            <a:r>
              <a:rPr lang="zh-CN" altLang="en-US" dirty="0"/>
              <a:t>保障网络安全就是在分布式网络环境中，对信息载体和信息的处理、传输、存储、访问提供安全保护，以防止数据和信息内容遭到破坏、更改、泄露，避免网络服务中断、拒绝服务或数据被非授权使用和篡改等严重后果。网络安全的内涵与要保护的对象有关，主要是避免未授权用户非法访问在网络上传输或存储的信息，网络安全的本质是网络上的信息安全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zh-CN" altLang="en-US" dirty="0"/>
          </a:p>
          <a:p>
            <a:r>
              <a:rPr lang="zh-CN" altLang="en-US" sz="2000" dirty="0"/>
              <a:t>网络安全具有</a:t>
            </a:r>
            <a:r>
              <a:rPr lang="en-US" altLang="zh-CN" sz="2000" dirty="0"/>
              <a:t>[</a:t>
            </a:r>
            <a:r>
              <a:rPr lang="zh-CN" altLang="en-US" sz="2000" dirty="0"/>
              <a:t>保密性</a:t>
            </a:r>
            <a:r>
              <a:rPr lang="en-US" altLang="zh-CN" sz="2000" dirty="0"/>
              <a:t>]</a:t>
            </a:r>
            <a:r>
              <a:rPr lang="zh-CN" altLang="en-US" sz="2000" dirty="0"/>
              <a:t>、</a:t>
            </a:r>
            <a:r>
              <a:rPr lang="en-US" altLang="zh-CN" sz="2000" dirty="0"/>
              <a:t>[</a:t>
            </a:r>
            <a:r>
              <a:rPr lang="zh-CN" altLang="en-US" sz="2000" dirty="0"/>
              <a:t>完整性</a:t>
            </a:r>
            <a:r>
              <a:rPr lang="en-US" altLang="zh-CN" sz="2000" dirty="0"/>
              <a:t>]</a:t>
            </a:r>
            <a:r>
              <a:rPr lang="zh-CN" altLang="en-US" sz="2000" dirty="0"/>
              <a:t>、</a:t>
            </a:r>
            <a:r>
              <a:rPr lang="en-US" altLang="zh-CN" sz="2000" dirty="0"/>
              <a:t>[</a:t>
            </a:r>
            <a:r>
              <a:rPr lang="zh-CN" altLang="en-US" sz="2000" dirty="0" smtClean="0"/>
              <a:t>可用性</a:t>
            </a:r>
            <a:r>
              <a:rPr lang="en-US" altLang="zh-CN" sz="2000" dirty="0" smtClean="0"/>
              <a:t>]</a:t>
            </a:r>
            <a:r>
              <a:rPr lang="zh-CN" altLang="en-US" sz="2000" dirty="0"/>
              <a:t>、</a:t>
            </a:r>
            <a:r>
              <a:rPr lang="en-US" altLang="zh-CN" sz="2000" dirty="0"/>
              <a:t>[</a:t>
            </a:r>
            <a:r>
              <a:rPr lang="zh-CN" altLang="en-US" sz="2000" dirty="0"/>
              <a:t>可靠性</a:t>
            </a:r>
            <a:r>
              <a:rPr lang="en-US" altLang="zh-CN" sz="2000" dirty="0"/>
              <a:t>]</a:t>
            </a:r>
            <a:r>
              <a:rPr lang="zh-CN" altLang="en-US" sz="2000" dirty="0"/>
              <a:t>和</a:t>
            </a:r>
            <a:r>
              <a:rPr lang="en-US" altLang="zh-CN" sz="2000" dirty="0"/>
              <a:t>[</a:t>
            </a:r>
            <a:r>
              <a:rPr lang="zh-CN" altLang="en-US" sz="2000" dirty="0"/>
              <a:t>不可抵赖性</a:t>
            </a:r>
            <a:r>
              <a:rPr lang="en-US" altLang="zh-CN" sz="2000" dirty="0"/>
              <a:t>]</a:t>
            </a:r>
            <a:r>
              <a:rPr lang="zh-CN" altLang="en-US" sz="2000" dirty="0"/>
              <a:t>等特性。</a:t>
            </a:r>
          </a:p>
          <a:p>
            <a:endParaRPr lang="zh-CN" altLang="en-US" sz="2000" b="1" dirty="0">
              <a:solidFill>
                <a:srgbClr val="CC0066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endParaRPr lang="en-US" altLang="zh-CN" sz="2000" dirty="0">
              <a:solidFill>
                <a:srgbClr val="43525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6663993" y="1562892"/>
            <a:ext cx="2614613" cy="2614613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10327920" y="2535395"/>
            <a:ext cx="1173956" cy="1173956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8384247" y="4425551"/>
            <a:ext cx="1782366" cy="1782366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TextBox 57"/>
          <p:cNvSpPr txBox="1">
            <a:spLocks noChangeArrowheads="1"/>
          </p:cNvSpPr>
          <p:nvPr/>
        </p:nvSpPr>
        <p:spPr bwMode="auto">
          <a:xfrm>
            <a:off x="1508739" y="5149575"/>
            <a:ext cx="425513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000" b="1" dirty="0">
                <a:solidFill>
                  <a:srgbClr val="CC0066"/>
                </a:solidFill>
                <a:latin typeface="黑体" panose="02010600030101010101" pitchFamily="49" charset="-122"/>
                <a:ea typeface="黑体" panose="02010600030101010101" pitchFamily="49" charset="-122"/>
                <a:sym typeface="+mn-ea"/>
              </a:rPr>
              <a:t>2</a:t>
            </a:r>
            <a:r>
              <a:rPr lang="zh-CN" altLang="en-US" sz="2000" b="1" dirty="0" smtClean="0">
                <a:solidFill>
                  <a:srgbClr val="CC0066"/>
                </a:solidFill>
                <a:latin typeface="黑体" panose="02010600030101010101" pitchFamily="49" charset="-122"/>
                <a:ea typeface="黑体" panose="02010600030101010101" pitchFamily="49" charset="-122"/>
                <a:sym typeface="+mn-ea"/>
              </a:rPr>
              <a:t>、网络安全的特点：</a:t>
            </a:r>
            <a:endParaRPr lang="en-US" altLang="zh-CN" sz="2000" b="1" dirty="0" smtClean="0">
              <a:solidFill>
                <a:srgbClr val="CC0066"/>
              </a:solidFill>
              <a:latin typeface="黑体" panose="02010600030101010101" pitchFamily="49" charset="-122"/>
              <a:ea typeface="黑体" panose="02010600030101010101" pitchFamily="49" charset="-122"/>
              <a:sym typeface="+mn-ea"/>
            </a:endParaRPr>
          </a:p>
          <a:p>
            <a:endParaRPr lang="zh-CN" altLang="en-US" sz="2000" b="1" dirty="0">
              <a:solidFill>
                <a:srgbClr val="CC0066"/>
              </a:solidFill>
              <a:latin typeface="黑体" panose="02010600030101010101" pitchFamily="49" charset="-122"/>
              <a:ea typeface="黑体" panose="02010600030101010101" pitchFamily="49" charset="-122"/>
              <a:sym typeface="+mn-ea"/>
            </a:endParaRPr>
          </a:p>
          <a:p>
            <a:endParaRPr lang="zh-CN" altLang="en-US" sz="2000" dirty="0"/>
          </a:p>
          <a:p>
            <a:endParaRPr lang="en-US" altLang="zh-CN" sz="2000" dirty="0">
              <a:solidFill>
                <a:srgbClr val="43525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9515778" y="1622265"/>
            <a:ext cx="804863" cy="804862"/>
            <a:chOff x="6911008" y="2094705"/>
            <a:chExt cx="804863" cy="804862"/>
          </a:xfrm>
        </p:grpSpPr>
        <p:sp>
          <p:nvSpPr>
            <p:cNvPr id="10" name="椭圆 25"/>
            <p:cNvSpPr>
              <a:spLocks noChangeArrowheads="1"/>
            </p:cNvSpPr>
            <p:nvPr/>
          </p:nvSpPr>
          <p:spPr bwMode="auto">
            <a:xfrm>
              <a:off x="6911008" y="2094705"/>
              <a:ext cx="804863" cy="80486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7032452" y="2341194"/>
              <a:ext cx="561973" cy="426245"/>
              <a:chOff x="4610102" y="4388644"/>
              <a:chExt cx="561973" cy="426245"/>
            </a:xfrm>
          </p:grpSpPr>
          <p:sp>
            <p:nvSpPr>
              <p:cNvPr id="26" name="Freeform 181"/>
              <p:cNvSpPr>
                <a:spLocks noEditPoints="1"/>
              </p:cNvSpPr>
              <p:nvPr/>
            </p:nvSpPr>
            <p:spPr bwMode="auto">
              <a:xfrm>
                <a:off x="4610102" y="4480324"/>
                <a:ext cx="375047" cy="334565"/>
              </a:xfrm>
              <a:custGeom>
                <a:avLst/>
                <a:gdLst>
                  <a:gd name="T0" fmla="*/ 2147483647 w 147"/>
                  <a:gd name="T1" fmla="*/ 0 h 131"/>
                  <a:gd name="T2" fmla="*/ 0 w 147"/>
                  <a:gd name="T3" fmla="*/ 2147483647 h 131"/>
                  <a:gd name="T4" fmla="*/ 2147483647 w 147"/>
                  <a:gd name="T5" fmla="*/ 2147483647 h 131"/>
                  <a:gd name="T6" fmla="*/ 2147483647 w 147"/>
                  <a:gd name="T7" fmla="*/ 2147483647 h 131"/>
                  <a:gd name="T8" fmla="*/ 2147483647 w 147"/>
                  <a:gd name="T9" fmla="*/ 2147483647 h 131"/>
                  <a:gd name="T10" fmla="*/ 2147483647 w 147"/>
                  <a:gd name="T11" fmla="*/ 2147483647 h 131"/>
                  <a:gd name="T12" fmla="*/ 2147483647 w 147"/>
                  <a:gd name="T13" fmla="*/ 0 h 131"/>
                  <a:gd name="T14" fmla="*/ 2147483647 w 147"/>
                  <a:gd name="T15" fmla="*/ 2147483647 h 131"/>
                  <a:gd name="T16" fmla="*/ 2147483647 w 147"/>
                  <a:gd name="T17" fmla="*/ 2147483647 h 131"/>
                  <a:gd name="T18" fmla="*/ 2147483647 w 147"/>
                  <a:gd name="T19" fmla="*/ 2147483647 h 131"/>
                  <a:gd name="T20" fmla="*/ 2147483647 w 147"/>
                  <a:gd name="T21" fmla="*/ 2147483647 h 131"/>
                  <a:gd name="T22" fmla="*/ 2147483647 w 147"/>
                  <a:gd name="T23" fmla="*/ 2147483647 h 131"/>
                  <a:gd name="T24" fmla="*/ 2147483647 w 147"/>
                  <a:gd name="T25" fmla="*/ 2147483647 h 131"/>
                  <a:gd name="T26" fmla="*/ 2147483647 w 147"/>
                  <a:gd name="T27" fmla="*/ 2147483647 h 131"/>
                  <a:gd name="T28" fmla="*/ 2147483647 w 147"/>
                  <a:gd name="T29" fmla="*/ 2147483647 h 131"/>
                  <a:gd name="T30" fmla="*/ 2147483647 w 147"/>
                  <a:gd name="T31" fmla="*/ 2147483647 h 131"/>
                  <a:gd name="T32" fmla="*/ 2147483647 w 147"/>
                  <a:gd name="T33" fmla="*/ 2147483647 h 131"/>
                  <a:gd name="T34" fmla="*/ 2147483647 w 147"/>
                  <a:gd name="T35" fmla="*/ 2147483647 h 131"/>
                  <a:gd name="T36" fmla="*/ 2147483647 w 147"/>
                  <a:gd name="T37" fmla="*/ 2147483647 h 131"/>
                  <a:gd name="T38" fmla="*/ 2147483647 w 147"/>
                  <a:gd name="T39" fmla="*/ 2147483647 h 131"/>
                  <a:gd name="T40" fmla="*/ 2147483647 w 147"/>
                  <a:gd name="T41" fmla="*/ 2147483647 h 131"/>
                  <a:gd name="T42" fmla="*/ 2147483647 w 147"/>
                  <a:gd name="T43" fmla="*/ 2147483647 h 131"/>
                  <a:gd name="T44" fmla="*/ 2147483647 w 147"/>
                  <a:gd name="T45" fmla="*/ 2147483647 h 131"/>
                  <a:gd name="T46" fmla="*/ 2147483647 w 147"/>
                  <a:gd name="T47" fmla="*/ 2147483647 h 131"/>
                  <a:gd name="T48" fmla="*/ 2147483647 w 147"/>
                  <a:gd name="T49" fmla="*/ 2147483647 h 131"/>
                  <a:gd name="T50" fmla="*/ 2147483647 w 147"/>
                  <a:gd name="T51" fmla="*/ 2147483647 h 131"/>
                  <a:gd name="T52" fmla="*/ 2147483647 w 147"/>
                  <a:gd name="T53" fmla="*/ 2147483647 h 131"/>
                  <a:gd name="T54" fmla="*/ 2147483647 w 147"/>
                  <a:gd name="T55" fmla="*/ 2147483647 h 131"/>
                  <a:gd name="T56" fmla="*/ 2147483647 w 147"/>
                  <a:gd name="T57" fmla="*/ 2147483647 h 131"/>
                  <a:gd name="T58" fmla="*/ 2147483647 w 147"/>
                  <a:gd name="T59" fmla="*/ 2147483647 h 131"/>
                  <a:gd name="T60" fmla="*/ 2147483647 w 147"/>
                  <a:gd name="T61" fmla="*/ 2147483647 h 131"/>
                  <a:gd name="T62" fmla="*/ 2147483647 w 147"/>
                  <a:gd name="T63" fmla="*/ 2147483647 h 131"/>
                  <a:gd name="T64" fmla="*/ 2147483647 w 147"/>
                  <a:gd name="T65" fmla="*/ 2147483647 h 131"/>
                  <a:gd name="T66" fmla="*/ 2147483647 w 147"/>
                  <a:gd name="T67" fmla="*/ 2147483647 h 131"/>
                  <a:gd name="T68" fmla="*/ 2147483647 w 147"/>
                  <a:gd name="T69" fmla="*/ 2147483647 h 131"/>
                  <a:gd name="T70" fmla="*/ 2147483647 w 147"/>
                  <a:gd name="T71" fmla="*/ 2147483647 h 13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47" h="131">
                    <a:moveTo>
                      <a:pt x="73" y="0"/>
                    </a:moveTo>
                    <a:cubicBezTo>
                      <a:pt x="33" y="0"/>
                      <a:pt x="0" y="22"/>
                      <a:pt x="0" y="48"/>
                    </a:cubicBezTo>
                    <a:cubicBezTo>
                      <a:pt x="0" y="69"/>
                      <a:pt x="21" y="87"/>
                      <a:pt x="50" y="93"/>
                    </a:cubicBezTo>
                    <a:cubicBezTo>
                      <a:pt x="49" y="103"/>
                      <a:pt x="44" y="121"/>
                      <a:pt x="21" y="128"/>
                    </a:cubicBezTo>
                    <a:cubicBezTo>
                      <a:pt x="21" y="128"/>
                      <a:pt x="62" y="131"/>
                      <a:pt x="94" y="94"/>
                    </a:cubicBezTo>
                    <a:cubicBezTo>
                      <a:pt x="125" y="88"/>
                      <a:pt x="147" y="70"/>
                      <a:pt x="147" y="48"/>
                    </a:cubicBezTo>
                    <a:cubicBezTo>
                      <a:pt x="147" y="22"/>
                      <a:pt x="114" y="0"/>
                      <a:pt x="73" y="0"/>
                    </a:cubicBezTo>
                    <a:close/>
                    <a:moveTo>
                      <a:pt x="75" y="88"/>
                    </a:moveTo>
                    <a:cubicBezTo>
                      <a:pt x="72" y="88"/>
                      <a:pt x="70" y="86"/>
                      <a:pt x="70" y="83"/>
                    </a:cubicBezTo>
                    <a:cubicBezTo>
                      <a:pt x="70" y="81"/>
                      <a:pt x="72" y="79"/>
                      <a:pt x="75" y="79"/>
                    </a:cubicBezTo>
                    <a:cubicBezTo>
                      <a:pt x="77" y="79"/>
                      <a:pt x="79" y="81"/>
                      <a:pt x="79" y="83"/>
                    </a:cubicBezTo>
                    <a:cubicBezTo>
                      <a:pt x="79" y="86"/>
                      <a:pt x="77" y="88"/>
                      <a:pt x="75" y="88"/>
                    </a:cubicBezTo>
                    <a:close/>
                    <a:moveTo>
                      <a:pt x="79" y="62"/>
                    </a:moveTo>
                    <a:cubicBezTo>
                      <a:pt x="79" y="71"/>
                      <a:pt x="79" y="71"/>
                      <a:pt x="79" y="71"/>
                    </a:cubicBezTo>
                    <a:cubicBezTo>
                      <a:pt x="79" y="74"/>
                      <a:pt x="77" y="76"/>
                      <a:pt x="75" y="76"/>
                    </a:cubicBezTo>
                    <a:cubicBezTo>
                      <a:pt x="72" y="76"/>
                      <a:pt x="70" y="74"/>
                      <a:pt x="70" y="71"/>
                    </a:cubicBezTo>
                    <a:cubicBezTo>
                      <a:pt x="70" y="59"/>
                      <a:pt x="70" y="59"/>
                      <a:pt x="70" y="59"/>
                    </a:cubicBezTo>
                    <a:cubicBezTo>
                      <a:pt x="70" y="56"/>
                      <a:pt x="72" y="54"/>
                      <a:pt x="75" y="54"/>
                    </a:cubicBezTo>
                    <a:cubicBezTo>
                      <a:pt x="75" y="54"/>
                      <a:pt x="75" y="54"/>
                      <a:pt x="75" y="54"/>
                    </a:cubicBezTo>
                    <a:cubicBezTo>
                      <a:pt x="75" y="54"/>
                      <a:pt x="75" y="54"/>
                      <a:pt x="75" y="54"/>
                    </a:cubicBezTo>
                    <a:cubicBezTo>
                      <a:pt x="82" y="54"/>
                      <a:pt x="87" y="49"/>
                      <a:pt x="87" y="42"/>
                    </a:cubicBezTo>
                    <a:cubicBezTo>
                      <a:pt x="87" y="36"/>
                      <a:pt x="82" y="30"/>
                      <a:pt x="75" y="30"/>
                    </a:cubicBezTo>
                    <a:cubicBezTo>
                      <a:pt x="68" y="30"/>
                      <a:pt x="63" y="36"/>
                      <a:pt x="63" y="42"/>
                    </a:cubicBezTo>
                    <a:cubicBezTo>
                      <a:pt x="63" y="44"/>
                      <a:pt x="63" y="45"/>
                      <a:pt x="64" y="47"/>
                    </a:cubicBezTo>
                    <a:cubicBezTo>
                      <a:pt x="64" y="47"/>
                      <a:pt x="64" y="47"/>
                      <a:pt x="64" y="47"/>
                    </a:cubicBezTo>
                    <a:cubicBezTo>
                      <a:pt x="64" y="47"/>
                      <a:pt x="64" y="47"/>
                      <a:pt x="64" y="47"/>
                    </a:cubicBezTo>
                    <a:cubicBezTo>
                      <a:pt x="64" y="47"/>
                      <a:pt x="64" y="48"/>
                      <a:pt x="64" y="49"/>
                    </a:cubicBezTo>
                    <a:cubicBezTo>
                      <a:pt x="64" y="51"/>
                      <a:pt x="62" y="53"/>
                      <a:pt x="60" y="53"/>
                    </a:cubicBezTo>
                    <a:cubicBezTo>
                      <a:pt x="58" y="53"/>
                      <a:pt x="56" y="52"/>
                      <a:pt x="56" y="5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5" y="50"/>
                      <a:pt x="55" y="50"/>
                      <a:pt x="55" y="50"/>
                    </a:cubicBezTo>
                    <a:cubicBezTo>
                      <a:pt x="54" y="47"/>
                      <a:pt x="54" y="45"/>
                      <a:pt x="54" y="42"/>
                    </a:cubicBezTo>
                    <a:cubicBezTo>
                      <a:pt x="54" y="31"/>
                      <a:pt x="63" y="22"/>
                      <a:pt x="75" y="22"/>
                    </a:cubicBezTo>
                    <a:cubicBezTo>
                      <a:pt x="87" y="22"/>
                      <a:pt x="96" y="31"/>
                      <a:pt x="96" y="42"/>
                    </a:cubicBezTo>
                    <a:cubicBezTo>
                      <a:pt x="96" y="52"/>
                      <a:pt x="89" y="61"/>
                      <a:pt x="79" y="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68579" tIns="34289" rIns="68579" bIns="34289"/>
              <a:lstStyle/>
              <a:p>
                <a:pPr marL="0" marR="0" lvl="0" indent="0" defTabSz="6858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Freeform 182"/>
              <p:cNvSpPr>
                <a:spLocks noEditPoints="1"/>
              </p:cNvSpPr>
              <p:nvPr/>
            </p:nvSpPr>
            <p:spPr bwMode="auto">
              <a:xfrm>
                <a:off x="4901803" y="4388644"/>
                <a:ext cx="270272" cy="242888"/>
              </a:xfrm>
              <a:custGeom>
                <a:avLst/>
                <a:gdLst>
                  <a:gd name="T0" fmla="*/ 2147483647 w 106"/>
                  <a:gd name="T1" fmla="*/ 2147483647 h 95"/>
                  <a:gd name="T2" fmla="*/ 2147483647 w 106"/>
                  <a:gd name="T3" fmla="*/ 0 h 95"/>
                  <a:gd name="T4" fmla="*/ 0 w 106"/>
                  <a:gd name="T5" fmla="*/ 2147483647 h 95"/>
                  <a:gd name="T6" fmla="*/ 2147483647 w 106"/>
                  <a:gd name="T7" fmla="*/ 2147483647 h 95"/>
                  <a:gd name="T8" fmla="*/ 2147483647 w 106"/>
                  <a:gd name="T9" fmla="*/ 2147483647 h 95"/>
                  <a:gd name="T10" fmla="*/ 2147483647 w 106"/>
                  <a:gd name="T11" fmla="*/ 2147483647 h 95"/>
                  <a:gd name="T12" fmla="*/ 2147483647 w 106"/>
                  <a:gd name="T13" fmla="*/ 2147483647 h 95"/>
                  <a:gd name="T14" fmla="*/ 2147483647 w 106"/>
                  <a:gd name="T15" fmla="*/ 2147483647 h 95"/>
                  <a:gd name="T16" fmla="*/ 2147483647 w 106"/>
                  <a:gd name="T17" fmla="*/ 2147483647 h 95"/>
                  <a:gd name="T18" fmla="*/ 2147483647 w 106"/>
                  <a:gd name="T19" fmla="*/ 2147483647 h 95"/>
                  <a:gd name="T20" fmla="*/ 2147483647 w 106"/>
                  <a:gd name="T21" fmla="*/ 2147483647 h 95"/>
                  <a:gd name="T22" fmla="*/ 2147483647 w 106"/>
                  <a:gd name="T23" fmla="*/ 2147483647 h 95"/>
                  <a:gd name="T24" fmla="*/ 2147483647 w 106"/>
                  <a:gd name="T25" fmla="*/ 2147483647 h 95"/>
                  <a:gd name="T26" fmla="*/ 2147483647 w 106"/>
                  <a:gd name="T27" fmla="*/ 2147483647 h 95"/>
                  <a:gd name="T28" fmla="*/ 2147483647 w 106"/>
                  <a:gd name="T29" fmla="*/ 2147483647 h 95"/>
                  <a:gd name="T30" fmla="*/ 2147483647 w 106"/>
                  <a:gd name="T31" fmla="*/ 2147483647 h 95"/>
                  <a:gd name="T32" fmla="*/ 2147483647 w 106"/>
                  <a:gd name="T33" fmla="*/ 2147483647 h 95"/>
                  <a:gd name="T34" fmla="*/ 2147483647 w 106"/>
                  <a:gd name="T35" fmla="*/ 2147483647 h 95"/>
                  <a:gd name="T36" fmla="*/ 2147483647 w 106"/>
                  <a:gd name="T37" fmla="*/ 2147483647 h 95"/>
                  <a:gd name="T38" fmla="*/ 2147483647 w 106"/>
                  <a:gd name="T39" fmla="*/ 2147483647 h 9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6" h="95">
                    <a:moveTo>
                      <a:pt x="106" y="35"/>
                    </a:moveTo>
                    <a:cubicBezTo>
                      <a:pt x="106" y="16"/>
                      <a:pt x="82" y="0"/>
                      <a:pt x="52" y="0"/>
                    </a:cubicBezTo>
                    <a:cubicBezTo>
                      <a:pt x="27" y="0"/>
                      <a:pt x="6" y="11"/>
                      <a:pt x="0" y="26"/>
                    </a:cubicBezTo>
                    <a:cubicBezTo>
                      <a:pt x="30" y="34"/>
                      <a:pt x="51" y="53"/>
                      <a:pt x="51" y="76"/>
                    </a:cubicBezTo>
                    <a:cubicBezTo>
                      <a:pt x="51" y="78"/>
                      <a:pt x="51" y="79"/>
                      <a:pt x="51" y="81"/>
                    </a:cubicBezTo>
                    <a:cubicBezTo>
                      <a:pt x="71" y="95"/>
                      <a:pt x="91" y="94"/>
                      <a:pt x="91" y="94"/>
                    </a:cubicBezTo>
                    <a:cubicBezTo>
                      <a:pt x="74" y="88"/>
                      <a:pt x="70" y="75"/>
                      <a:pt x="69" y="68"/>
                    </a:cubicBezTo>
                    <a:cubicBezTo>
                      <a:pt x="91" y="64"/>
                      <a:pt x="106" y="51"/>
                      <a:pt x="106" y="35"/>
                    </a:cubicBezTo>
                    <a:close/>
                    <a:moveTo>
                      <a:pt x="51" y="20"/>
                    </a:moveTo>
                    <a:cubicBezTo>
                      <a:pt x="51" y="18"/>
                      <a:pt x="54" y="15"/>
                      <a:pt x="56" y="15"/>
                    </a:cubicBezTo>
                    <a:cubicBezTo>
                      <a:pt x="59" y="15"/>
                      <a:pt x="61" y="18"/>
                      <a:pt x="61" y="20"/>
                    </a:cubicBezTo>
                    <a:cubicBezTo>
                      <a:pt x="61" y="39"/>
                      <a:pt x="61" y="39"/>
                      <a:pt x="61" y="39"/>
                    </a:cubicBezTo>
                    <a:cubicBezTo>
                      <a:pt x="61" y="41"/>
                      <a:pt x="59" y="44"/>
                      <a:pt x="56" y="44"/>
                    </a:cubicBezTo>
                    <a:cubicBezTo>
                      <a:pt x="54" y="44"/>
                      <a:pt x="51" y="41"/>
                      <a:pt x="51" y="39"/>
                    </a:cubicBezTo>
                    <a:lnTo>
                      <a:pt x="51" y="20"/>
                    </a:lnTo>
                    <a:close/>
                    <a:moveTo>
                      <a:pt x="56" y="56"/>
                    </a:moveTo>
                    <a:cubicBezTo>
                      <a:pt x="54" y="56"/>
                      <a:pt x="51" y="54"/>
                      <a:pt x="51" y="51"/>
                    </a:cubicBezTo>
                    <a:cubicBezTo>
                      <a:pt x="51" y="49"/>
                      <a:pt x="54" y="46"/>
                      <a:pt x="56" y="46"/>
                    </a:cubicBezTo>
                    <a:cubicBezTo>
                      <a:pt x="59" y="46"/>
                      <a:pt x="62" y="49"/>
                      <a:pt x="62" y="51"/>
                    </a:cubicBezTo>
                    <a:cubicBezTo>
                      <a:pt x="62" y="54"/>
                      <a:pt x="59" y="56"/>
                      <a:pt x="56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68579" tIns="34289" rIns="68579" bIns="34289"/>
              <a:lstStyle/>
              <a:p>
                <a:pPr marL="0" marR="0" lvl="0" indent="0" defTabSz="6858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34" name="组合 33"/>
          <p:cNvGrpSpPr/>
          <p:nvPr/>
        </p:nvGrpSpPr>
        <p:grpSpPr>
          <a:xfrm>
            <a:off x="9238918" y="3618705"/>
            <a:ext cx="755650" cy="754062"/>
            <a:chOff x="6723683" y="3618705"/>
            <a:chExt cx="755650" cy="754062"/>
          </a:xfrm>
        </p:grpSpPr>
        <p:sp>
          <p:nvSpPr>
            <p:cNvPr id="7" name="椭圆 22"/>
            <p:cNvSpPr>
              <a:spLocks noChangeArrowheads="1"/>
            </p:cNvSpPr>
            <p:nvPr/>
          </p:nvSpPr>
          <p:spPr bwMode="auto">
            <a:xfrm>
              <a:off x="6723683" y="3618705"/>
              <a:ext cx="755650" cy="75406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6913163" y="3832221"/>
              <a:ext cx="470298" cy="421483"/>
              <a:chOff x="8339137" y="4408885"/>
              <a:chExt cx="470298" cy="421483"/>
            </a:xfrm>
          </p:grpSpPr>
          <p:sp>
            <p:nvSpPr>
              <p:cNvPr id="29" name="Freeform 191"/>
              <p:cNvSpPr/>
              <p:nvPr/>
            </p:nvSpPr>
            <p:spPr bwMode="auto">
              <a:xfrm>
                <a:off x="8339137" y="4408885"/>
                <a:ext cx="280988" cy="242888"/>
              </a:xfrm>
              <a:custGeom>
                <a:avLst/>
                <a:gdLst>
                  <a:gd name="T0" fmla="*/ 2147483647 w 110"/>
                  <a:gd name="T1" fmla="*/ 2147483647 h 95"/>
                  <a:gd name="T2" fmla="*/ 2147483647 w 110"/>
                  <a:gd name="T3" fmla="*/ 2147483647 h 95"/>
                  <a:gd name="T4" fmla="*/ 2147483647 w 110"/>
                  <a:gd name="T5" fmla="*/ 2147483647 h 95"/>
                  <a:gd name="T6" fmla="*/ 2147483647 w 110"/>
                  <a:gd name="T7" fmla="*/ 0 h 95"/>
                  <a:gd name="T8" fmla="*/ 2147483647 w 110"/>
                  <a:gd name="T9" fmla="*/ 0 h 95"/>
                  <a:gd name="T10" fmla="*/ 2147483647 w 110"/>
                  <a:gd name="T11" fmla="*/ 2147483647 h 95"/>
                  <a:gd name="T12" fmla="*/ 0 w 110"/>
                  <a:gd name="T13" fmla="*/ 2147483647 h 95"/>
                  <a:gd name="T14" fmla="*/ 2147483647 w 110"/>
                  <a:gd name="T15" fmla="*/ 2147483647 h 95"/>
                  <a:gd name="T16" fmla="*/ 2147483647 w 110"/>
                  <a:gd name="T17" fmla="*/ 2147483647 h 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0" h="95">
                    <a:moveTo>
                      <a:pt x="92" y="29"/>
                    </a:moveTo>
                    <a:cubicBezTo>
                      <a:pt x="98" y="23"/>
                      <a:pt x="104" y="19"/>
                      <a:pt x="110" y="17"/>
                    </a:cubicBezTo>
                    <a:cubicBezTo>
                      <a:pt x="66" y="17"/>
                      <a:pt x="66" y="17"/>
                      <a:pt x="66" y="17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3" y="0"/>
                      <a:pt x="35" y="0"/>
                      <a:pt x="21" y="0"/>
                    </a:cubicBezTo>
                    <a:cubicBezTo>
                      <a:pt x="7" y="0"/>
                      <a:pt x="1" y="3"/>
                      <a:pt x="1" y="20"/>
                    </a:cubicBezTo>
                    <a:cubicBezTo>
                      <a:pt x="1" y="38"/>
                      <a:pt x="0" y="95"/>
                      <a:pt x="0" y="95"/>
                    </a:cubicBezTo>
                    <a:cubicBezTo>
                      <a:pt x="82" y="95"/>
                      <a:pt x="82" y="95"/>
                      <a:pt x="82" y="95"/>
                    </a:cubicBezTo>
                    <a:cubicBezTo>
                      <a:pt x="70" y="74"/>
                      <a:pt x="74" y="47"/>
                      <a:pt x="92" y="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68579" tIns="34289" rIns="68579" bIns="34289"/>
              <a:lstStyle/>
              <a:p>
                <a:pPr marL="0" marR="0" lvl="0" indent="0" defTabSz="6858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0" name="Freeform 192"/>
              <p:cNvSpPr>
                <a:spLocks noEditPoints="1"/>
              </p:cNvSpPr>
              <p:nvPr/>
            </p:nvSpPr>
            <p:spPr bwMode="auto">
              <a:xfrm>
                <a:off x="8551069" y="4457701"/>
                <a:ext cx="258366" cy="252413"/>
              </a:xfrm>
              <a:custGeom>
                <a:avLst/>
                <a:gdLst>
                  <a:gd name="T0" fmla="*/ 2147483647 w 101"/>
                  <a:gd name="T1" fmla="*/ 2147483647 h 99"/>
                  <a:gd name="T2" fmla="*/ 2147483647 w 101"/>
                  <a:gd name="T3" fmla="*/ 2147483647 h 99"/>
                  <a:gd name="T4" fmla="*/ 2147483647 w 101"/>
                  <a:gd name="T5" fmla="*/ 2147483647 h 99"/>
                  <a:gd name="T6" fmla="*/ 2147483647 w 101"/>
                  <a:gd name="T7" fmla="*/ 2147483647 h 99"/>
                  <a:gd name="T8" fmla="*/ 2147483647 w 101"/>
                  <a:gd name="T9" fmla="*/ 2147483647 h 99"/>
                  <a:gd name="T10" fmla="*/ 2147483647 w 101"/>
                  <a:gd name="T11" fmla="*/ 2147483647 h 99"/>
                  <a:gd name="T12" fmla="*/ 2147483647 w 101"/>
                  <a:gd name="T13" fmla="*/ 2147483647 h 99"/>
                  <a:gd name="T14" fmla="*/ 2147483647 w 101"/>
                  <a:gd name="T15" fmla="*/ 2147483647 h 99"/>
                  <a:gd name="T16" fmla="*/ 2147483647 w 101"/>
                  <a:gd name="T17" fmla="*/ 2147483647 h 99"/>
                  <a:gd name="T18" fmla="*/ 2147483647 w 101"/>
                  <a:gd name="T19" fmla="*/ 2147483647 h 9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1" h="99">
                    <a:moveTo>
                      <a:pt x="83" y="18"/>
                    </a:moveTo>
                    <a:cubicBezTo>
                      <a:pt x="65" y="0"/>
                      <a:pt x="36" y="0"/>
                      <a:pt x="18" y="18"/>
                    </a:cubicBezTo>
                    <a:cubicBezTo>
                      <a:pt x="0" y="35"/>
                      <a:pt x="0" y="63"/>
                      <a:pt x="18" y="81"/>
                    </a:cubicBezTo>
                    <a:cubicBezTo>
                      <a:pt x="36" y="99"/>
                      <a:pt x="65" y="99"/>
                      <a:pt x="83" y="81"/>
                    </a:cubicBezTo>
                    <a:cubicBezTo>
                      <a:pt x="101" y="63"/>
                      <a:pt x="101" y="35"/>
                      <a:pt x="83" y="18"/>
                    </a:cubicBezTo>
                    <a:close/>
                    <a:moveTo>
                      <a:pt x="28" y="71"/>
                    </a:moveTo>
                    <a:cubicBezTo>
                      <a:pt x="16" y="59"/>
                      <a:pt x="16" y="39"/>
                      <a:pt x="28" y="27"/>
                    </a:cubicBezTo>
                    <a:cubicBezTo>
                      <a:pt x="41" y="15"/>
                      <a:pt x="61" y="15"/>
                      <a:pt x="73" y="27"/>
                    </a:cubicBezTo>
                    <a:cubicBezTo>
                      <a:pt x="86" y="39"/>
                      <a:pt x="86" y="59"/>
                      <a:pt x="73" y="71"/>
                    </a:cubicBezTo>
                    <a:cubicBezTo>
                      <a:pt x="61" y="84"/>
                      <a:pt x="41" y="84"/>
                      <a:pt x="28" y="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68579" tIns="34289" rIns="68579" bIns="34289"/>
              <a:lstStyle/>
              <a:p>
                <a:pPr marL="0" marR="0" lvl="0" indent="0" defTabSz="6858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1" name="Freeform 193"/>
              <p:cNvSpPr>
                <a:spLocks noEditPoints="1"/>
              </p:cNvSpPr>
              <p:nvPr/>
            </p:nvSpPr>
            <p:spPr bwMode="auto">
              <a:xfrm>
                <a:off x="8426053" y="4669633"/>
                <a:ext cx="166688" cy="160735"/>
              </a:xfrm>
              <a:custGeom>
                <a:avLst/>
                <a:gdLst>
                  <a:gd name="T0" fmla="*/ 2147483647 w 65"/>
                  <a:gd name="T1" fmla="*/ 2147483647 h 63"/>
                  <a:gd name="T2" fmla="*/ 2147483647 w 65"/>
                  <a:gd name="T3" fmla="*/ 2147483647 h 63"/>
                  <a:gd name="T4" fmla="*/ 2147483647 w 65"/>
                  <a:gd name="T5" fmla="*/ 2147483647 h 63"/>
                  <a:gd name="T6" fmla="*/ 2147483647 w 65"/>
                  <a:gd name="T7" fmla="*/ 2147483647 h 63"/>
                  <a:gd name="T8" fmla="*/ 2147483647 w 65"/>
                  <a:gd name="T9" fmla="*/ 2147483647 h 63"/>
                  <a:gd name="T10" fmla="*/ 2147483647 w 65"/>
                  <a:gd name="T11" fmla="*/ 2147483647 h 63"/>
                  <a:gd name="T12" fmla="*/ 2147483647 w 65"/>
                  <a:gd name="T13" fmla="*/ 2147483647 h 63"/>
                  <a:gd name="T14" fmla="*/ 2147483647 w 65"/>
                  <a:gd name="T15" fmla="*/ 2147483647 h 63"/>
                  <a:gd name="T16" fmla="*/ 2147483647 w 65"/>
                  <a:gd name="T17" fmla="*/ 2147483647 h 63"/>
                  <a:gd name="T18" fmla="*/ 2147483647 w 65"/>
                  <a:gd name="T19" fmla="*/ 2147483647 h 63"/>
                  <a:gd name="T20" fmla="*/ 2147483647 w 65"/>
                  <a:gd name="T21" fmla="*/ 2147483647 h 63"/>
                  <a:gd name="T22" fmla="*/ 2147483647 w 65"/>
                  <a:gd name="T23" fmla="*/ 2147483647 h 6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65" h="63">
                    <a:moveTo>
                      <a:pt x="61" y="3"/>
                    </a:moveTo>
                    <a:cubicBezTo>
                      <a:pt x="58" y="0"/>
                      <a:pt x="52" y="0"/>
                      <a:pt x="48" y="3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61" y="17"/>
                      <a:pt x="61" y="17"/>
                      <a:pt x="61" y="17"/>
                    </a:cubicBezTo>
                    <a:cubicBezTo>
                      <a:pt x="61" y="16"/>
                      <a:pt x="61" y="16"/>
                      <a:pt x="61" y="16"/>
                    </a:cubicBezTo>
                    <a:cubicBezTo>
                      <a:pt x="65" y="13"/>
                      <a:pt x="65" y="7"/>
                      <a:pt x="61" y="3"/>
                    </a:cubicBezTo>
                    <a:close/>
                    <a:moveTo>
                      <a:pt x="4" y="46"/>
                    </a:moveTo>
                    <a:cubicBezTo>
                      <a:pt x="0" y="50"/>
                      <a:pt x="0" y="55"/>
                      <a:pt x="4" y="59"/>
                    </a:cubicBezTo>
                    <a:cubicBezTo>
                      <a:pt x="8" y="63"/>
                      <a:pt x="14" y="63"/>
                      <a:pt x="17" y="59"/>
                    </a:cubicBezTo>
                    <a:cubicBezTo>
                      <a:pt x="56" y="21"/>
                      <a:pt x="56" y="21"/>
                      <a:pt x="56" y="21"/>
                    </a:cubicBezTo>
                    <a:cubicBezTo>
                      <a:pt x="43" y="8"/>
                      <a:pt x="43" y="8"/>
                      <a:pt x="43" y="8"/>
                    </a:cubicBezTo>
                    <a:lnTo>
                      <a:pt x="4" y="4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68579" tIns="34289" rIns="68579" bIns="34289"/>
              <a:lstStyle/>
              <a:p>
                <a:pPr marL="0" marR="0" lvl="0" indent="0" defTabSz="6858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35" name="组合 34"/>
          <p:cNvGrpSpPr/>
          <p:nvPr/>
        </p:nvGrpSpPr>
        <p:grpSpPr>
          <a:xfrm>
            <a:off x="7840331" y="4453730"/>
            <a:ext cx="552450" cy="550862"/>
            <a:chOff x="5325096" y="4453730"/>
            <a:chExt cx="552450" cy="550862"/>
          </a:xfrm>
        </p:grpSpPr>
        <p:sp>
          <p:nvSpPr>
            <p:cNvPr id="9" name="椭圆 24"/>
            <p:cNvSpPr>
              <a:spLocks noChangeArrowheads="1"/>
            </p:cNvSpPr>
            <p:nvPr/>
          </p:nvSpPr>
          <p:spPr bwMode="auto">
            <a:xfrm>
              <a:off x="5325096" y="4453730"/>
              <a:ext cx="552450" cy="55086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2" name="Freeform 9"/>
            <p:cNvSpPr>
              <a:spLocks noEditPoints="1"/>
            </p:cNvSpPr>
            <p:nvPr/>
          </p:nvSpPr>
          <p:spPr bwMode="auto">
            <a:xfrm>
              <a:off x="5382246" y="4477996"/>
              <a:ext cx="438150" cy="466725"/>
            </a:xfrm>
            <a:custGeom>
              <a:avLst/>
              <a:gdLst>
                <a:gd name="T0" fmla="*/ 2147483647 w 243"/>
                <a:gd name="T1" fmla="*/ 2147483647 h 269"/>
                <a:gd name="T2" fmla="*/ 2147483647 w 243"/>
                <a:gd name="T3" fmla="*/ 2147483647 h 269"/>
                <a:gd name="T4" fmla="*/ 2147483647 w 243"/>
                <a:gd name="T5" fmla="*/ 2147483647 h 269"/>
                <a:gd name="T6" fmla="*/ 2147483647 w 243"/>
                <a:gd name="T7" fmla="*/ 2147483647 h 269"/>
                <a:gd name="T8" fmla="*/ 2147483647 w 243"/>
                <a:gd name="T9" fmla="*/ 2147483647 h 269"/>
                <a:gd name="T10" fmla="*/ 2147483647 w 243"/>
                <a:gd name="T11" fmla="*/ 2147483647 h 269"/>
                <a:gd name="T12" fmla="*/ 2147483647 w 243"/>
                <a:gd name="T13" fmla="*/ 2147483647 h 269"/>
                <a:gd name="T14" fmla="*/ 2147483647 w 243"/>
                <a:gd name="T15" fmla="*/ 2147483647 h 269"/>
                <a:gd name="T16" fmla="*/ 2147483647 w 243"/>
                <a:gd name="T17" fmla="*/ 2147483647 h 269"/>
                <a:gd name="T18" fmla="*/ 2147483647 w 243"/>
                <a:gd name="T19" fmla="*/ 2147483647 h 269"/>
                <a:gd name="T20" fmla="*/ 2147483647 w 243"/>
                <a:gd name="T21" fmla="*/ 2147483647 h 269"/>
                <a:gd name="T22" fmla="*/ 2147483647 w 243"/>
                <a:gd name="T23" fmla="*/ 2147483647 h 269"/>
                <a:gd name="T24" fmla="*/ 2147483647 w 243"/>
                <a:gd name="T25" fmla="*/ 0 h 269"/>
                <a:gd name="T26" fmla="*/ 2147483647 w 243"/>
                <a:gd name="T27" fmla="*/ 2147483647 h 269"/>
                <a:gd name="T28" fmla="*/ 2147483647 w 243"/>
                <a:gd name="T29" fmla="*/ 2147483647 h 269"/>
                <a:gd name="T30" fmla="*/ 2147483647 w 243"/>
                <a:gd name="T31" fmla="*/ 2147483647 h 269"/>
                <a:gd name="T32" fmla="*/ 2147483647 w 243"/>
                <a:gd name="T33" fmla="*/ 2147483647 h 269"/>
                <a:gd name="T34" fmla="*/ 2147483647 w 243"/>
                <a:gd name="T35" fmla="*/ 2147483647 h 269"/>
                <a:gd name="T36" fmla="*/ 2147483647 w 243"/>
                <a:gd name="T37" fmla="*/ 2147483647 h 269"/>
                <a:gd name="T38" fmla="*/ 2147483647 w 243"/>
                <a:gd name="T39" fmla="*/ 2147483647 h 269"/>
                <a:gd name="T40" fmla="*/ 2147483647 w 243"/>
                <a:gd name="T41" fmla="*/ 2147483647 h 269"/>
                <a:gd name="T42" fmla="*/ 2147483647 w 243"/>
                <a:gd name="T43" fmla="*/ 2147483647 h 269"/>
                <a:gd name="T44" fmla="*/ 2147483647 w 243"/>
                <a:gd name="T45" fmla="*/ 2147483647 h 269"/>
                <a:gd name="T46" fmla="*/ 2147483647 w 243"/>
                <a:gd name="T47" fmla="*/ 2147483647 h 269"/>
                <a:gd name="T48" fmla="*/ 2147483647 w 243"/>
                <a:gd name="T49" fmla="*/ 2147483647 h 269"/>
                <a:gd name="T50" fmla="*/ 2147483647 w 243"/>
                <a:gd name="T51" fmla="*/ 2147483647 h 269"/>
                <a:gd name="T52" fmla="*/ 2147483647 w 243"/>
                <a:gd name="T53" fmla="*/ 2147483647 h 269"/>
                <a:gd name="T54" fmla="*/ 2147483647 w 243"/>
                <a:gd name="T55" fmla="*/ 2147483647 h 269"/>
                <a:gd name="T56" fmla="*/ 2147483647 w 243"/>
                <a:gd name="T57" fmla="*/ 2147483647 h 269"/>
                <a:gd name="T58" fmla="*/ 2147483647 w 243"/>
                <a:gd name="T59" fmla="*/ 2147483647 h 269"/>
                <a:gd name="T60" fmla="*/ 2147483647 w 243"/>
                <a:gd name="T61" fmla="*/ 2147483647 h 269"/>
                <a:gd name="T62" fmla="*/ 2147483647 w 243"/>
                <a:gd name="T63" fmla="*/ 2147483647 h 269"/>
                <a:gd name="T64" fmla="*/ 2147483647 w 243"/>
                <a:gd name="T65" fmla="*/ 2147483647 h 269"/>
                <a:gd name="T66" fmla="*/ 2147483647 w 243"/>
                <a:gd name="T67" fmla="*/ 2147483647 h 269"/>
                <a:gd name="T68" fmla="*/ 2147483647 w 243"/>
                <a:gd name="T69" fmla="*/ 2147483647 h 269"/>
                <a:gd name="T70" fmla="*/ 2147483647 w 243"/>
                <a:gd name="T71" fmla="*/ 2147483647 h 269"/>
                <a:gd name="T72" fmla="*/ 2147483647 w 243"/>
                <a:gd name="T73" fmla="*/ 2147483647 h 269"/>
                <a:gd name="T74" fmla="*/ 2147483647 w 243"/>
                <a:gd name="T75" fmla="*/ 2147483647 h 269"/>
                <a:gd name="T76" fmla="*/ 2147483647 w 243"/>
                <a:gd name="T77" fmla="*/ 2147483647 h 269"/>
                <a:gd name="T78" fmla="*/ 2147483647 w 243"/>
                <a:gd name="T79" fmla="*/ 2147483647 h 269"/>
                <a:gd name="T80" fmla="*/ 2147483647 w 243"/>
                <a:gd name="T81" fmla="*/ 2147483647 h 269"/>
                <a:gd name="T82" fmla="*/ 2147483647 w 243"/>
                <a:gd name="T83" fmla="*/ 2147483647 h 269"/>
                <a:gd name="T84" fmla="*/ 2147483647 w 243"/>
                <a:gd name="T85" fmla="*/ 2147483647 h 269"/>
                <a:gd name="T86" fmla="*/ 2147483647 w 243"/>
                <a:gd name="T87" fmla="*/ 2147483647 h 269"/>
                <a:gd name="T88" fmla="*/ 2147483647 w 243"/>
                <a:gd name="T89" fmla="*/ 2147483647 h 269"/>
                <a:gd name="T90" fmla="*/ 2147483647 w 243"/>
                <a:gd name="T91" fmla="*/ 2147483647 h 26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43" h="269">
                  <a:moveTo>
                    <a:pt x="154" y="234"/>
                  </a:moveTo>
                  <a:cubicBezTo>
                    <a:pt x="154" y="237"/>
                    <a:pt x="151" y="240"/>
                    <a:pt x="147" y="240"/>
                  </a:cubicBezTo>
                  <a:cubicBezTo>
                    <a:pt x="96" y="240"/>
                    <a:pt x="96" y="240"/>
                    <a:pt x="96" y="240"/>
                  </a:cubicBezTo>
                  <a:cubicBezTo>
                    <a:pt x="92" y="240"/>
                    <a:pt x="90" y="237"/>
                    <a:pt x="90" y="234"/>
                  </a:cubicBezTo>
                  <a:cubicBezTo>
                    <a:pt x="90" y="230"/>
                    <a:pt x="92" y="227"/>
                    <a:pt x="96" y="227"/>
                  </a:cubicBezTo>
                  <a:cubicBezTo>
                    <a:pt x="147" y="227"/>
                    <a:pt x="147" y="227"/>
                    <a:pt x="147" y="227"/>
                  </a:cubicBezTo>
                  <a:cubicBezTo>
                    <a:pt x="151" y="227"/>
                    <a:pt x="154" y="230"/>
                    <a:pt x="154" y="234"/>
                  </a:cubicBezTo>
                  <a:close/>
                  <a:moveTo>
                    <a:pt x="147" y="243"/>
                  </a:moveTo>
                  <a:cubicBezTo>
                    <a:pt x="96" y="243"/>
                    <a:pt x="96" y="243"/>
                    <a:pt x="96" y="243"/>
                  </a:cubicBezTo>
                  <a:cubicBezTo>
                    <a:pt x="92" y="243"/>
                    <a:pt x="89" y="247"/>
                    <a:pt x="90" y="252"/>
                  </a:cubicBezTo>
                  <a:cubicBezTo>
                    <a:pt x="91" y="254"/>
                    <a:pt x="93" y="256"/>
                    <a:pt x="96" y="256"/>
                  </a:cubicBezTo>
                  <a:cubicBezTo>
                    <a:pt x="96" y="256"/>
                    <a:pt x="96" y="256"/>
                    <a:pt x="96" y="256"/>
                  </a:cubicBezTo>
                  <a:cubicBezTo>
                    <a:pt x="100" y="256"/>
                    <a:pt x="103" y="258"/>
                    <a:pt x="105" y="261"/>
                  </a:cubicBezTo>
                  <a:cubicBezTo>
                    <a:pt x="105" y="262"/>
                    <a:pt x="105" y="262"/>
                    <a:pt x="105" y="262"/>
                  </a:cubicBezTo>
                  <a:cubicBezTo>
                    <a:pt x="107" y="266"/>
                    <a:pt x="112" y="269"/>
                    <a:pt x="117" y="269"/>
                  </a:cubicBezTo>
                  <a:cubicBezTo>
                    <a:pt x="126" y="269"/>
                    <a:pt x="126" y="269"/>
                    <a:pt x="126" y="269"/>
                  </a:cubicBezTo>
                  <a:cubicBezTo>
                    <a:pt x="131" y="269"/>
                    <a:pt x="136" y="266"/>
                    <a:pt x="138" y="262"/>
                  </a:cubicBezTo>
                  <a:cubicBezTo>
                    <a:pt x="138" y="261"/>
                    <a:pt x="138" y="261"/>
                    <a:pt x="138" y="261"/>
                  </a:cubicBezTo>
                  <a:cubicBezTo>
                    <a:pt x="140" y="258"/>
                    <a:pt x="143" y="256"/>
                    <a:pt x="147" y="256"/>
                  </a:cubicBezTo>
                  <a:cubicBezTo>
                    <a:pt x="147" y="256"/>
                    <a:pt x="147" y="256"/>
                    <a:pt x="147" y="256"/>
                  </a:cubicBezTo>
                  <a:cubicBezTo>
                    <a:pt x="150" y="256"/>
                    <a:pt x="152" y="254"/>
                    <a:pt x="153" y="252"/>
                  </a:cubicBezTo>
                  <a:cubicBezTo>
                    <a:pt x="155" y="247"/>
                    <a:pt x="151" y="243"/>
                    <a:pt x="147" y="243"/>
                  </a:cubicBezTo>
                  <a:close/>
                  <a:moveTo>
                    <a:pt x="122" y="38"/>
                  </a:moveTo>
                  <a:cubicBezTo>
                    <a:pt x="125" y="38"/>
                    <a:pt x="128" y="36"/>
                    <a:pt x="128" y="32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8" y="3"/>
                    <a:pt x="125" y="0"/>
                    <a:pt x="122" y="0"/>
                  </a:cubicBezTo>
                  <a:cubicBezTo>
                    <a:pt x="118" y="0"/>
                    <a:pt x="115" y="3"/>
                    <a:pt x="115" y="6"/>
                  </a:cubicBezTo>
                  <a:cubicBezTo>
                    <a:pt x="115" y="32"/>
                    <a:pt x="115" y="32"/>
                    <a:pt x="115" y="32"/>
                  </a:cubicBezTo>
                  <a:cubicBezTo>
                    <a:pt x="115" y="36"/>
                    <a:pt x="118" y="38"/>
                    <a:pt x="122" y="38"/>
                  </a:cubicBezTo>
                  <a:close/>
                  <a:moveTo>
                    <a:pt x="54" y="63"/>
                  </a:moveTo>
                  <a:cubicBezTo>
                    <a:pt x="55" y="64"/>
                    <a:pt x="57" y="65"/>
                    <a:pt x="58" y="65"/>
                  </a:cubicBezTo>
                  <a:cubicBezTo>
                    <a:pt x="60" y="65"/>
                    <a:pt x="62" y="64"/>
                    <a:pt x="63" y="63"/>
                  </a:cubicBezTo>
                  <a:cubicBezTo>
                    <a:pt x="65" y="60"/>
                    <a:pt x="65" y="56"/>
                    <a:pt x="63" y="54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2" y="33"/>
                    <a:pt x="38" y="33"/>
                    <a:pt x="36" y="36"/>
                  </a:cubicBezTo>
                  <a:cubicBezTo>
                    <a:pt x="33" y="38"/>
                    <a:pt x="33" y="42"/>
                    <a:pt x="36" y="45"/>
                  </a:cubicBezTo>
                  <a:lnTo>
                    <a:pt x="54" y="63"/>
                  </a:lnTo>
                  <a:close/>
                  <a:moveTo>
                    <a:pt x="38" y="122"/>
                  </a:moveTo>
                  <a:cubicBezTo>
                    <a:pt x="38" y="118"/>
                    <a:pt x="36" y="115"/>
                    <a:pt x="32" y="115"/>
                  </a:cubicBezTo>
                  <a:cubicBezTo>
                    <a:pt x="6" y="115"/>
                    <a:pt x="6" y="115"/>
                    <a:pt x="6" y="115"/>
                  </a:cubicBezTo>
                  <a:cubicBezTo>
                    <a:pt x="3" y="115"/>
                    <a:pt x="0" y="118"/>
                    <a:pt x="0" y="122"/>
                  </a:cubicBezTo>
                  <a:cubicBezTo>
                    <a:pt x="0" y="125"/>
                    <a:pt x="3" y="128"/>
                    <a:pt x="6" y="128"/>
                  </a:cubicBezTo>
                  <a:cubicBezTo>
                    <a:pt x="32" y="128"/>
                    <a:pt x="32" y="128"/>
                    <a:pt x="32" y="128"/>
                  </a:cubicBezTo>
                  <a:cubicBezTo>
                    <a:pt x="36" y="128"/>
                    <a:pt x="38" y="125"/>
                    <a:pt x="38" y="122"/>
                  </a:cubicBezTo>
                  <a:close/>
                  <a:moveTo>
                    <a:pt x="54" y="180"/>
                  </a:moveTo>
                  <a:cubicBezTo>
                    <a:pt x="36" y="199"/>
                    <a:pt x="36" y="199"/>
                    <a:pt x="36" y="199"/>
                  </a:cubicBezTo>
                  <a:cubicBezTo>
                    <a:pt x="33" y="201"/>
                    <a:pt x="33" y="205"/>
                    <a:pt x="36" y="208"/>
                  </a:cubicBezTo>
                  <a:cubicBezTo>
                    <a:pt x="37" y="209"/>
                    <a:pt x="39" y="209"/>
                    <a:pt x="40" y="209"/>
                  </a:cubicBezTo>
                  <a:cubicBezTo>
                    <a:pt x="42" y="209"/>
                    <a:pt x="43" y="209"/>
                    <a:pt x="45" y="208"/>
                  </a:cubicBezTo>
                  <a:cubicBezTo>
                    <a:pt x="63" y="189"/>
                    <a:pt x="63" y="189"/>
                    <a:pt x="63" y="189"/>
                  </a:cubicBezTo>
                  <a:cubicBezTo>
                    <a:pt x="65" y="187"/>
                    <a:pt x="65" y="183"/>
                    <a:pt x="63" y="180"/>
                  </a:cubicBezTo>
                  <a:cubicBezTo>
                    <a:pt x="60" y="178"/>
                    <a:pt x="56" y="178"/>
                    <a:pt x="54" y="180"/>
                  </a:cubicBezTo>
                  <a:close/>
                  <a:moveTo>
                    <a:pt x="189" y="180"/>
                  </a:moveTo>
                  <a:cubicBezTo>
                    <a:pt x="187" y="178"/>
                    <a:pt x="183" y="178"/>
                    <a:pt x="180" y="180"/>
                  </a:cubicBezTo>
                  <a:cubicBezTo>
                    <a:pt x="178" y="183"/>
                    <a:pt x="178" y="187"/>
                    <a:pt x="180" y="189"/>
                  </a:cubicBezTo>
                  <a:cubicBezTo>
                    <a:pt x="199" y="208"/>
                    <a:pt x="199" y="208"/>
                    <a:pt x="199" y="208"/>
                  </a:cubicBezTo>
                  <a:cubicBezTo>
                    <a:pt x="200" y="209"/>
                    <a:pt x="201" y="209"/>
                    <a:pt x="203" y="209"/>
                  </a:cubicBezTo>
                  <a:cubicBezTo>
                    <a:pt x="205" y="209"/>
                    <a:pt x="206" y="209"/>
                    <a:pt x="208" y="208"/>
                  </a:cubicBezTo>
                  <a:cubicBezTo>
                    <a:pt x="210" y="205"/>
                    <a:pt x="210" y="201"/>
                    <a:pt x="208" y="199"/>
                  </a:cubicBezTo>
                  <a:lnTo>
                    <a:pt x="189" y="180"/>
                  </a:lnTo>
                  <a:close/>
                  <a:moveTo>
                    <a:pt x="237" y="115"/>
                  </a:moveTo>
                  <a:cubicBezTo>
                    <a:pt x="211" y="115"/>
                    <a:pt x="211" y="115"/>
                    <a:pt x="211" y="115"/>
                  </a:cubicBezTo>
                  <a:cubicBezTo>
                    <a:pt x="208" y="115"/>
                    <a:pt x="205" y="118"/>
                    <a:pt x="205" y="122"/>
                  </a:cubicBezTo>
                  <a:cubicBezTo>
                    <a:pt x="205" y="125"/>
                    <a:pt x="208" y="128"/>
                    <a:pt x="211" y="128"/>
                  </a:cubicBezTo>
                  <a:cubicBezTo>
                    <a:pt x="237" y="128"/>
                    <a:pt x="237" y="128"/>
                    <a:pt x="237" y="128"/>
                  </a:cubicBezTo>
                  <a:cubicBezTo>
                    <a:pt x="240" y="128"/>
                    <a:pt x="243" y="125"/>
                    <a:pt x="243" y="122"/>
                  </a:cubicBezTo>
                  <a:cubicBezTo>
                    <a:pt x="243" y="118"/>
                    <a:pt x="240" y="115"/>
                    <a:pt x="237" y="115"/>
                  </a:cubicBezTo>
                  <a:close/>
                  <a:moveTo>
                    <a:pt x="185" y="65"/>
                  </a:moveTo>
                  <a:cubicBezTo>
                    <a:pt x="187" y="65"/>
                    <a:pt x="188" y="64"/>
                    <a:pt x="189" y="63"/>
                  </a:cubicBezTo>
                  <a:cubicBezTo>
                    <a:pt x="208" y="45"/>
                    <a:pt x="208" y="45"/>
                    <a:pt x="208" y="45"/>
                  </a:cubicBezTo>
                  <a:cubicBezTo>
                    <a:pt x="210" y="42"/>
                    <a:pt x="210" y="38"/>
                    <a:pt x="208" y="36"/>
                  </a:cubicBezTo>
                  <a:cubicBezTo>
                    <a:pt x="205" y="33"/>
                    <a:pt x="201" y="33"/>
                    <a:pt x="199" y="36"/>
                  </a:cubicBezTo>
                  <a:cubicBezTo>
                    <a:pt x="180" y="54"/>
                    <a:pt x="180" y="54"/>
                    <a:pt x="180" y="54"/>
                  </a:cubicBezTo>
                  <a:cubicBezTo>
                    <a:pt x="178" y="56"/>
                    <a:pt x="178" y="60"/>
                    <a:pt x="180" y="63"/>
                  </a:cubicBezTo>
                  <a:cubicBezTo>
                    <a:pt x="182" y="64"/>
                    <a:pt x="183" y="65"/>
                    <a:pt x="185" y="65"/>
                  </a:cubicBezTo>
                  <a:close/>
                  <a:moveTo>
                    <a:pt x="154" y="218"/>
                  </a:moveTo>
                  <a:cubicBezTo>
                    <a:pt x="154" y="221"/>
                    <a:pt x="151" y="224"/>
                    <a:pt x="147" y="224"/>
                  </a:cubicBezTo>
                  <a:cubicBezTo>
                    <a:pt x="96" y="224"/>
                    <a:pt x="96" y="224"/>
                    <a:pt x="96" y="224"/>
                  </a:cubicBezTo>
                  <a:cubicBezTo>
                    <a:pt x="92" y="224"/>
                    <a:pt x="90" y="221"/>
                    <a:pt x="90" y="218"/>
                  </a:cubicBezTo>
                  <a:cubicBezTo>
                    <a:pt x="90" y="214"/>
                    <a:pt x="92" y="211"/>
                    <a:pt x="96" y="211"/>
                  </a:cubicBezTo>
                  <a:cubicBezTo>
                    <a:pt x="92" y="175"/>
                    <a:pt x="54" y="167"/>
                    <a:pt x="54" y="125"/>
                  </a:cubicBezTo>
                  <a:cubicBezTo>
                    <a:pt x="54" y="88"/>
                    <a:pt x="84" y="58"/>
                    <a:pt x="122" y="58"/>
                  </a:cubicBezTo>
                  <a:cubicBezTo>
                    <a:pt x="159" y="58"/>
                    <a:pt x="189" y="88"/>
                    <a:pt x="189" y="125"/>
                  </a:cubicBezTo>
                  <a:cubicBezTo>
                    <a:pt x="189" y="167"/>
                    <a:pt x="152" y="175"/>
                    <a:pt x="148" y="211"/>
                  </a:cubicBezTo>
                  <a:cubicBezTo>
                    <a:pt x="151" y="211"/>
                    <a:pt x="154" y="214"/>
                    <a:pt x="154" y="218"/>
                  </a:cubicBezTo>
                  <a:close/>
                  <a:moveTo>
                    <a:pt x="107" y="76"/>
                  </a:moveTo>
                  <a:cubicBezTo>
                    <a:pt x="106" y="73"/>
                    <a:pt x="103" y="72"/>
                    <a:pt x="101" y="73"/>
                  </a:cubicBezTo>
                  <a:cubicBezTo>
                    <a:pt x="84" y="80"/>
                    <a:pt x="72" y="94"/>
                    <a:pt x="67" y="111"/>
                  </a:cubicBezTo>
                  <a:cubicBezTo>
                    <a:pt x="67" y="113"/>
                    <a:pt x="68" y="116"/>
                    <a:pt x="71" y="117"/>
                  </a:cubicBezTo>
                  <a:cubicBezTo>
                    <a:pt x="71" y="117"/>
                    <a:pt x="72" y="117"/>
                    <a:pt x="72" y="117"/>
                  </a:cubicBezTo>
                  <a:cubicBezTo>
                    <a:pt x="74" y="117"/>
                    <a:pt x="76" y="115"/>
                    <a:pt x="77" y="113"/>
                  </a:cubicBezTo>
                  <a:cubicBezTo>
                    <a:pt x="80" y="99"/>
                    <a:pt x="91" y="87"/>
                    <a:pt x="104" y="82"/>
                  </a:cubicBezTo>
                  <a:cubicBezTo>
                    <a:pt x="107" y="81"/>
                    <a:pt x="108" y="78"/>
                    <a:pt x="107" y="7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91438" tIns="45719" rIns="91438" bIns="45719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0205364" y="4593331"/>
            <a:ext cx="551658" cy="551658"/>
            <a:chOff x="7690129" y="4593331"/>
            <a:chExt cx="551658" cy="551658"/>
          </a:xfrm>
        </p:grpSpPr>
        <p:sp>
          <p:nvSpPr>
            <p:cNvPr id="36" name="椭圆 23"/>
            <p:cNvSpPr>
              <a:spLocks noChangeArrowheads="1"/>
            </p:cNvSpPr>
            <p:nvPr/>
          </p:nvSpPr>
          <p:spPr bwMode="auto">
            <a:xfrm>
              <a:off x="7690129" y="4593331"/>
              <a:ext cx="551658" cy="55165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7" name="Freeform 81"/>
            <p:cNvSpPr>
              <a:spLocks noEditPoints="1"/>
            </p:cNvSpPr>
            <p:nvPr/>
          </p:nvSpPr>
          <p:spPr bwMode="auto">
            <a:xfrm>
              <a:off x="7812360" y="4685504"/>
              <a:ext cx="376237" cy="319088"/>
            </a:xfrm>
            <a:custGeom>
              <a:avLst/>
              <a:gdLst>
                <a:gd name="T0" fmla="*/ 2147483647 w 234"/>
                <a:gd name="T1" fmla="*/ 2147483647 h 198"/>
                <a:gd name="T2" fmla="*/ 2147483647 w 234"/>
                <a:gd name="T3" fmla="*/ 2147483647 h 198"/>
                <a:gd name="T4" fmla="*/ 2147483647 w 234"/>
                <a:gd name="T5" fmla="*/ 2147483647 h 198"/>
                <a:gd name="T6" fmla="*/ 2147483647 w 234"/>
                <a:gd name="T7" fmla="*/ 2147483647 h 198"/>
                <a:gd name="T8" fmla="*/ 0 w 234"/>
                <a:gd name="T9" fmla="*/ 2147483647 h 198"/>
                <a:gd name="T10" fmla="*/ 0 w 234"/>
                <a:gd name="T11" fmla="*/ 2147483647 h 198"/>
                <a:gd name="T12" fmla="*/ 2147483647 w 234"/>
                <a:gd name="T13" fmla="*/ 0 h 198"/>
                <a:gd name="T14" fmla="*/ 2147483647 w 234"/>
                <a:gd name="T15" fmla="*/ 0 h 198"/>
                <a:gd name="T16" fmla="*/ 2147483647 w 234"/>
                <a:gd name="T17" fmla="*/ 2147483647 h 198"/>
                <a:gd name="T18" fmla="*/ 2147483647 w 234"/>
                <a:gd name="T19" fmla="*/ 2147483647 h 198"/>
                <a:gd name="T20" fmla="*/ 2147483647 w 234"/>
                <a:gd name="T21" fmla="*/ 2147483647 h 198"/>
                <a:gd name="T22" fmla="*/ 2147483647 w 234"/>
                <a:gd name="T23" fmla="*/ 2147483647 h 198"/>
                <a:gd name="T24" fmla="*/ 2147483647 w 234"/>
                <a:gd name="T25" fmla="*/ 2147483647 h 198"/>
                <a:gd name="T26" fmla="*/ 2147483647 w 234"/>
                <a:gd name="T27" fmla="*/ 2147483647 h 198"/>
                <a:gd name="T28" fmla="*/ 2147483647 w 234"/>
                <a:gd name="T29" fmla="*/ 2147483647 h 198"/>
                <a:gd name="T30" fmla="*/ 2147483647 w 234"/>
                <a:gd name="T31" fmla="*/ 2147483647 h 198"/>
                <a:gd name="T32" fmla="*/ 2147483647 w 234"/>
                <a:gd name="T33" fmla="*/ 2147483647 h 198"/>
                <a:gd name="T34" fmla="*/ 2147483647 w 234"/>
                <a:gd name="T35" fmla="*/ 2147483647 h 198"/>
                <a:gd name="T36" fmla="*/ 2147483647 w 234"/>
                <a:gd name="T37" fmla="*/ 2147483647 h 198"/>
                <a:gd name="T38" fmla="*/ 2147483647 w 234"/>
                <a:gd name="T39" fmla="*/ 2147483647 h 198"/>
                <a:gd name="T40" fmla="*/ 2147483647 w 234"/>
                <a:gd name="T41" fmla="*/ 2147483647 h 198"/>
                <a:gd name="T42" fmla="*/ 2147483647 w 234"/>
                <a:gd name="T43" fmla="*/ 2147483647 h 198"/>
                <a:gd name="T44" fmla="*/ 2147483647 w 234"/>
                <a:gd name="T45" fmla="*/ 2147483647 h 198"/>
                <a:gd name="T46" fmla="*/ 2147483647 w 234"/>
                <a:gd name="T47" fmla="*/ 2147483647 h 198"/>
                <a:gd name="T48" fmla="*/ 2147483647 w 234"/>
                <a:gd name="T49" fmla="*/ 2147483647 h 198"/>
                <a:gd name="T50" fmla="*/ 2147483647 w 234"/>
                <a:gd name="T51" fmla="*/ 2147483647 h 198"/>
                <a:gd name="T52" fmla="*/ 2147483647 w 234"/>
                <a:gd name="T53" fmla="*/ 2147483647 h 198"/>
                <a:gd name="T54" fmla="*/ 2147483647 w 234"/>
                <a:gd name="T55" fmla="*/ 2147483647 h 198"/>
                <a:gd name="T56" fmla="*/ 2147483647 w 234"/>
                <a:gd name="T57" fmla="*/ 2147483647 h 198"/>
                <a:gd name="T58" fmla="*/ 2147483647 w 234"/>
                <a:gd name="T59" fmla="*/ 2147483647 h 198"/>
                <a:gd name="T60" fmla="*/ 2147483647 w 234"/>
                <a:gd name="T61" fmla="*/ 2147483647 h 198"/>
                <a:gd name="T62" fmla="*/ 2147483647 w 234"/>
                <a:gd name="T63" fmla="*/ 2147483647 h 198"/>
                <a:gd name="T64" fmla="*/ 2147483647 w 234"/>
                <a:gd name="T65" fmla="*/ 2147483647 h 198"/>
                <a:gd name="T66" fmla="*/ 2147483647 w 234"/>
                <a:gd name="T67" fmla="*/ 2147483647 h 198"/>
                <a:gd name="T68" fmla="*/ 2147483647 w 234"/>
                <a:gd name="T69" fmla="*/ 2147483647 h 198"/>
                <a:gd name="T70" fmla="*/ 2147483647 w 234"/>
                <a:gd name="T71" fmla="*/ 2147483647 h 198"/>
                <a:gd name="T72" fmla="*/ 2147483647 w 234"/>
                <a:gd name="T73" fmla="*/ 2147483647 h 198"/>
                <a:gd name="T74" fmla="*/ 2147483647 w 234"/>
                <a:gd name="T75" fmla="*/ 2147483647 h 198"/>
                <a:gd name="T76" fmla="*/ 2147483647 w 234"/>
                <a:gd name="T77" fmla="*/ 2147483647 h 198"/>
                <a:gd name="T78" fmla="*/ 2147483647 w 234"/>
                <a:gd name="T79" fmla="*/ 2147483647 h 19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34" h="198">
                  <a:moveTo>
                    <a:pt x="234" y="192"/>
                  </a:moveTo>
                  <a:cubicBezTo>
                    <a:pt x="234" y="195"/>
                    <a:pt x="234" y="195"/>
                    <a:pt x="234" y="195"/>
                  </a:cubicBezTo>
                  <a:cubicBezTo>
                    <a:pt x="234" y="197"/>
                    <a:pt x="232" y="198"/>
                    <a:pt x="230" y="198"/>
                  </a:cubicBezTo>
                  <a:cubicBezTo>
                    <a:pt x="10" y="198"/>
                    <a:pt x="10" y="198"/>
                    <a:pt x="10" y="198"/>
                  </a:cubicBezTo>
                  <a:cubicBezTo>
                    <a:pt x="4" y="198"/>
                    <a:pt x="0" y="194"/>
                    <a:pt x="0" y="18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1"/>
                    <a:pt x="10" y="3"/>
                  </a:cubicBezTo>
                  <a:cubicBezTo>
                    <a:pt x="10" y="186"/>
                    <a:pt x="10" y="186"/>
                    <a:pt x="10" y="186"/>
                  </a:cubicBezTo>
                  <a:cubicBezTo>
                    <a:pt x="10" y="187"/>
                    <a:pt x="11" y="189"/>
                    <a:pt x="13" y="189"/>
                  </a:cubicBezTo>
                  <a:cubicBezTo>
                    <a:pt x="230" y="189"/>
                    <a:pt x="230" y="189"/>
                    <a:pt x="230" y="189"/>
                  </a:cubicBezTo>
                  <a:cubicBezTo>
                    <a:pt x="232" y="189"/>
                    <a:pt x="234" y="190"/>
                    <a:pt x="234" y="192"/>
                  </a:cubicBezTo>
                  <a:close/>
                  <a:moveTo>
                    <a:pt x="32" y="179"/>
                  </a:moveTo>
                  <a:cubicBezTo>
                    <a:pt x="70" y="179"/>
                    <a:pt x="70" y="179"/>
                    <a:pt x="70" y="179"/>
                  </a:cubicBezTo>
                  <a:cubicBezTo>
                    <a:pt x="72" y="179"/>
                    <a:pt x="74" y="178"/>
                    <a:pt x="74" y="176"/>
                  </a:cubicBezTo>
                  <a:cubicBezTo>
                    <a:pt x="74" y="48"/>
                    <a:pt x="74" y="48"/>
                    <a:pt x="74" y="48"/>
                  </a:cubicBezTo>
                  <a:cubicBezTo>
                    <a:pt x="74" y="46"/>
                    <a:pt x="72" y="45"/>
                    <a:pt x="70" y="45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5"/>
                    <a:pt x="29" y="46"/>
                    <a:pt x="29" y="48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29" y="178"/>
                    <a:pt x="30" y="179"/>
                    <a:pt x="32" y="179"/>
                  </a:cubicBezTo>
                  <a:close/>
                  <a:moveTo>
                    <a:pt x="93" y="179"/>
                  </a:moveTo>
                  <a:cubicBezTo>
                    <a:pt x="131" y="179"/>
                    <a:pt x="131" y="179"/>
                    <a:pt x="131" y="179"/>
                  </a:cubicBezTo>
                  <a:cubicBezTo>
                    <a:pt x="133" y="179"/>
                    <a:pt x="134" y="178"/>
                    <a:pt x="134" y="176"/>
                  </a:cubicBezTo>
                  <a:cubicBezTo>
                    <a:pt x="134" y="22"/>
                    <a:pt x="134" y="22"/>
                    <a:pt x="134" y="22"/>
                  </a:cubicBezTo>
                  <a:cubicBezTo>
                    <a:pt x="134" y="21"/>
                    <a:pt x="133" y="19"/>
                    <a:pt x="131" y="19"/>
                  </a:cubicBezTo>
                  <a:cubicBezTo>
                    <a:pt x="93" y="19"/>
                    <a:pt x="93" y="19"/>
                    <a:pt x="93" y="19"/>
                  </a:cubicBezTo>
                  <a:cubicBezTo>
                    <a:pt x="91" y="19"/>
                    <a:pt x="90" y="21"/>
                    <a:pt x="90" y="22"/>
                  </a:cubicBezTo>
                  <a:cubicBezTo>
                    <a:pt x="90" y="176"/>
                    <a:pt x="90" y="176"/>
                    <a:pt x="90" y="176"/>
                  </a:cubicBezTo>
                  <a:cubicBezTo>
                    <a:pt x="90" y="178"/>
                    <a:pt x="91" y="179"/>
                    <a:pt x="93" y="179"/>
                  </a:cubicBezTo>
                  <a:close/>
                  <a:moveTo>
                    <a:pt x="154" y="179"/>
                  </a:moveTo>
                  <a:cubicBezTo>
                    <a:pt x="192" y="179"/>
                    <a:pt x="192" y="179"/>
                    <a:pt x="192" y="179"/>
                  </a:cubicBezTo>
                  <a:cubicBezTo>
                    <a:pt x="194" y="179"/>
                    <a:pt x="195" y="178"/>
                    <a:pt x="195" y="176"/>
                  </a:cubicBezTo>
                  <a:cubicBezTo>
                    <a:pt x="195" y="96"/>
                    <a:pt x="195" y="96"/>
                    <a:pt x="195" y="96"/>
                  </a:cubicBezTo>
                  <a:cubicBezTo>
                    <a:pt x="195" y="94"/>
                    <a:pt x="194" y="93"/>
                    <a:pt x="192" y="93"/>
                  </a:cubicBezTo>
                  <a:cubicBezTo>
                    <a:pt x="154" y="93"/>
                    <a:pt x="154" y="93"/>
                    <a:pt x="154" y="93"/>
                  </a:cubicBezTo>
                  <a:cubicBezTo>
                    <a:pt x="152" y="93"/>
                    <a:pt x="150" y="94"/>
                    <a:pt x="150" y="96"/>
                  </a:cubicBezTo>
                  <a:cubicBezTo>
                    <a:pt x="150" y="176"/>
                    <a:pt x="150" y="176"/>
                    <a:pt x="150" y="176"/>
                  </a:cubicBezTo>
                  <a:cubicBezTo>
                    <a:pt x="150" y="178"/>
                    <a:pt x="152" y="179"/>
                    <a:pt x="154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91438" tIns="45719" rIns="91438" bIns="45719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890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/>
      <p:bldP spid="8" grpId="0" bldLvl="0" animBg="1"/>
      <p:bldP spid="12" grpId="0"/>
      <p:bldP spid="20" grpId="0" bldLvl="0" animBg="1"/>
      <p:bldP spid="21" grpId="0" bldLvl="0" animBg="1"/>
      <p:bldP spid="22" grpId="0" bldLvl="0" animBg="1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8809" y="529112"/>
            <a:ext cx="10658475" cy="5530600"/>
            <a:chOff x="268809" y="529112"/>
            <a:chExt cx="10658475" cy="5530600"/>
          </a:xfrm>
        </p:grpSpPr>
        <p:sp>
          <p:nvSpPr>
            <p:cNvPr id="3" name="弧形 2"/>
            <p:cNvSpPr/>
            <p:nvPr/>
          </p:nvSpPr>
          <p:spPr>
            <a:xfrm>
              <a:off x="268809" y="1233714"/>
              <a:ext cx="4826003" cy="4825998"/>
            </a:xfrm>
            <a:prstGeom prst="arc">
              <a:avLst>
                <a:gd name="adj1" fmla="val 19269488"/>
                <a:gd name="adj2" fmla="val 2526931"/>
              </a:avLst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" name="TextBox 15">
              <a:hlinkClick r:id="rId2" action="ppaction://hlinksldjump"/>
            </p:cNvPr>
            <p:cNvSpPr txBox="1"/>
            <p:nvPr/>
          </p:nvSpPr>
          <p:spPr>
            <a:xfrm>
              <a:off x="6122239" y="1995962"/>
              <a:ext cx="4803775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>
                <a:lnSpc>
                  <a:spcPts val="2400"/>
                </a:lnSpc>
                <a:spcBef>
                  <a:spcPts val="1200"/>
                </a:spcBef>
              </a:pPr>
              <a:r>
                <a:rPr lang="zh-CN" altLang="zh-CN" sz="2000" b="1" dirty="0" smtClean="0"/>
                <a:t>掌握</a:t>
              </a:r>
              <a:r>
                <a:rPr lang="zh-CN" altLang="en-US" sz="2000" b="1" dirty="0" smtClean="0"/>
                <a:t>移动</a:t>
              </a:r>
              <a:r>
                <a:rPr lang="zh-CN" altLang="en-US" sz="2000" b="1" dirty="0"/>
                <a:t>互联网的概念以及特征</a:t>
              </a:r>
              <a:r>
                <a:rPr lang="zh-CN" altLang="en-US" sz="2000" dirty="0" smtClean="0"/>
                <a:t>。</a:t>
              </a:r>
              <a:endParaRPr lang="zh-CN" altLang="en-US" sz="2000" dirty="0"/>
            </a:p>
          </p:txBody>
        </p:sp>
        <p:sp>
          <p:nvSpPr>
            <p:cNvPr id="5" name="Freeform 5"/>
            <p:cNvSpPr/>
            <p:nvPr/>
          </p:nvSpPr>
          <p:spPr bwMode="auto">
            <a:xfrm rot="5400000">
              <a:off x="1421811" y="2386713"/>
              <a:ext cx="2520000" cy="2520000"/>
            </a:xfrm>
            <a:prstGeom prst="ellipse">
              <a:avLst/>
            </a:prstGeom>
            <a:solidFill>
              <a:schemeClr val="accent1"/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615">
                <a:solidFill>
                  <a:prstClr val="black"/>
                </a:solidFill>
              </a:endParaRPr>
            </a:p>
          </p:txBody>
        </p:sp>
        <p:sp>
          <p:nvSpPr>
            <p:cNvPr id="6" name="TextBox 19"/>
            <p:cNvSpPr txBox="1"/>
            <p:nvPr/>
          </p:nvSpPr>
          <p:spPr>
            <a:xfrm>
              <a:off x="2052505" y="2969606"/>
              <a:ext cx="1258615" cy="13542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/>
              <a:r>
                <a:rPr lang="zh-CN" altLang="en-US" sz="4400" b="1" dirty="0" smtClean="0">
                  <a:solidFill>
                    <a:prstClr val="white"/>
                  </a:solidFill>
                </a:rPr>
                <a:t>学</a:t>
              </a:r>
              <a:r>
                <a:rPr lang="zh-CN" altLang="en-US" sz="4400" b="1" dirty="0">
                  <a:solidFill>
                    <a:prstClr val="white"/>
                  </a:solidFill>
                </a:rPr>
                <a:t>习</a:t>
              </a:r>
              <a:r>
                <a:rPr lang="zh-CN" altLang="en-US" sz="4400" b="1" dirty="0" smtClean="0">
                  <a:solidFill>
                    <a:prstClr val="white"/>
                  </a:solidFill>
                </a:rPr>
                <a:t>目标</a:t>
              </a:r>
              <a:endParaRPr lang="zh-CN" altLang="en-US" sz="4400" dirty="0">
                <a:solidFill>
                  <a:prstClr val="white"/>
                </a:solidFill>
              </a:endParaRPr>
            </a:p>
          </p:txBody>
        </p:sp>
        <p:sp>
          <p:nvSpPr>
            <p:cNvPr id="7" name="Freeform 5"/>
            <p:cNvSpPr/>
            <p:nvPr/>
          </p:nvSpPr>
          <p:spPr bwMode="auto">
            <a:xfrm rot="5400000">
              <a:off x="1241811" y="2206713"/>
              <a:ext cx="2880000" cy="2880000"/>
            </a:xfrm>
            <a:prstGeom prst="ellipse">
              <a:avLst/>
            </a:prstGeom>
            <a:noFill/>
            <a:ln w="19050" cap="flat">
              <a:solidFill>
                <a:schemeClr val="tx2"/>
              </a:solidFill>
              <a:prstDash val="sysDot"/>
              <a:miter lim="800000"/>
            </a:ln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615">
                <a:solidFill>
                  <a:prstClr val="black"/>
                </a:solidFill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4346466" y="1915169"/>
              <a:ext cx="513377" cy="51337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 smtClean="0">
                  <a:solidFill>
                    <a:prstClr val="white"/>
                  </a:solidFill>
                  <a:latin typeface="Bebas Neue Bold" panose="020B0606020202050201" pitchFamily="34" charset="0"/>
                  <a:ea typeface="微软雅黑" panose="020B0503020204020204" pitchFamily="34" charset="-122"/>
                </a:rPr>
                <a:t>1</a:t>
              </a:r>
              <a:endParaRPr lang="zh-CN" altLang="en-US" sz="2400" b="1" dirty="0">
                <a:solidFill>
                  <a:prstClr val="white"/>
                </a:solidFill>
                <a:latin typeface="Bebas Neue Bold" panose="020B0606020202050201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4822181" y="3390028"/>
              <a:ext cx="513377" cy="51337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prstClr val="white"/>
                  </a:solidFill>
                  <a:latin typeface="Bebas Neue Bold" panose="020B0606020202050201" pitchFamily="34" charset="0"/>
                  <a:ea typeface="微软雅黑" panose="020B0503020204020204" pitchFamily="34" charset="-122"/>
                </a:rPr>
                <a:t>2</a:t>
              </a:r>
              <a:endParaRPr lang="zh-CN" altLang="en-US" sz="2400" b="1" dirty="0">
                <a:solidFill>
                  <a:prstClr val="white"/>
                </a:solidFill>
                <a:latin typeface="Bebas Neue Bold" panose="020B0606020202050201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4346466" y="4908803"/>
              <a:ext cx="513377" cy="51337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prstClr val="white"/>
                  </a:solidFill>
                  <a:latin typeface="Bebas Neue Bold" panose="020B0606020202050201" pitchFamily="34" charset="0"/>
                  <a:ea typeface="微软雅黑" panose="020B0503020204020204" pitchFamily="34" charset="-122"/>
                </a:rPr>
                <a:t>3</a:t>
              </a:r>
              <a:endParaRPr lang="zh-CN" altLang="en-US" sz="2400" b="1" dirty="0">
                <a:solidFill>
                  <a:prstClr val="white"/>
                </a:solidFill>
                <a:latin typeface="Bebas Neue Bold" panose="020B0606020202050201" pitchFamily="34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4859843" y="1959086"/>
              <a:ext cx="1262075" cy="425542"/>
              <a:chOff x="3513818" y="1963801"/>
              <a:chExt cx="1051729" cy="354618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3513818" y="2141110"/>
                <a:ext cx="1051729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/>
              <p:nvPr/>
            </p:nvCxnSpPr>
            <p:spPr>
              <a:xfrm>
                <a:off x="4565547" y="1963801"/>
                <a:ext cx="0" cy="354618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41"/>
            <p:cNvSpPr txBox="1"/>
            <p:nvPr/>
          </p:nvSpPr>
          <p:spPr>
            <a:xfrm>
              <a:off x="6122239" y="3494562"/>
              <a:ext cx="4805045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2200"/>
                </a:lnSpc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>
                <a:lnSpc>
                  <a:spcPts val="2400"/>
                </a:lnSpc>
                <a:spcBef>
                  <a:spcPts val="1200"/>
                </a:spcBef>
              </a:pPr>
              <a:r>
                <a:rPr lang="zh-CN" altLang="en-US" sz="2000" b="1" dirty="0"/>
                <a:t>理解云计算与移动云计算的概念</a:t>
              </a:r>
              <a:r>
                <a:rPr lang="zh-CN" altLang="en-US" sz="2000" b="1" dirty="0" smtClean="0"/>
                <a:t>。</a:t>
              </a:r>
              <a:endParaRPr lang="zh-CN" altLang="en-US" sz="2000" b="1" dirty="0"/>
            </a:p>
          </p:txBody>
        </p:sp>
        <p:sp>
          <p:nvSpPr>
            <p:cNvPr id="13" name="TextBox 42">
              <a:hlinkClick r:id="rId3" action="ppaction://hlinksldjump"/>
            </p:cNvPr>
            <p:cNvSpPr txBox="1"/>
            <p:nvPr/>
          </p:nvSpPr>
          <p:spPr>
            <a:xfrm>
              <a:off x="6122239" y="5044597"/>
              <a:ext cx="4805045" cy="2821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2200"/>
                </a:lnSpc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2000" b="1" dirty="0" smtClean="0"/>
                <a:t>理解</a:t>
              </a:r>
              <a:r>
                <a:rPr lang="zh-CN" altLang="en-US" sz="2000" b="1" dirty="0"/>
                <a:t>数据中心网络的</a:t>
              </a:r>
              <a:r>
                <a:rPr lang="zh-CN" altLang="en-US" sz="2000" b="1" dirty="0" smtClean="0"/>
                <a:t>概念。</a:t>
              </a:r>
              <a:endParaRPr lang="zh-CN" altLang="zh-CN" sz="2000" b="1" dirty="0"/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5341047" y="3433942"/>
              <a:ext cx="780871" cy="425542"/>
              <a:chOff x="3513818" y="1963801"/>
              <a:chExt cx="1051729" cy="354618"/>
            </a:xfrm>
          </p:grpSpPr>
          <p:cxnSp>
            <p:nvCxnSpPr>
              <p:cNvPr id="22" name="直接连接符 21"/>
              <p:cNvCxnSpPr/>
              <p:nvPr/>
            </p:nvCxnSpPr>
            <p:spPr>
              <a:xfrm>
                <a:off x="3513818" y="2141110"/>
                <a:ext cx="1051729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>
                <a:off x="4565547" y="1963801"/>
                <a:ext cx="0" cy="354618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组合 14"/>
            <p:cNvGrpSpPr/>
            <p:nvPr/>
          </p:nvGrpSpPr>
          <p:grpSpPr>
            <a:xfrm>
              <a:off x="4859843" y="4952717"/>
              <a:ext cx="1262075" cy="425542"/>
              <a:chOff x="3513818" y="1963801"/>
              <a:chExt cx="1051729" cy="354618"/>
            </a:xfrm>
          </p:grpSpPr>
          <p:cxnSp>
            <p:nvCxnSpPr>
              <p:cNvPr id="20" name="直接连接符 19"/>
              <p:cNvCxnSpPr/>
              <p:nvPr/>
            </p:nvCxnSpPr>
            <p:spPr>
              <a:xfrm>
                <a:off x="3513818" y="2141110"/>
                <a:ext cx="1051729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>
                <a:off x="4565547" y="1963801"/>
                <a:ext cx="0" cy="354618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合 15"/>
            <p:cNvGrpSpPr/>
            <p:nvPr/>
          </p:nvGrpSpPr>
          <p:grpSpPr>
            <a:xfrm>
              <a:off x="4432150" y="832514"/>
              <a:ext cx="6239435" cy="565982"/>
              <a:chOff x="5351608" y="291192"/>
              <a:chExt cx="4585432" cy="565982"/>
            </a:xfrm>
          </p:grpSpPr>
          <p:sp>
            <p:nvSpPr>
              <p:cNvPr id="18" name="圆角矩形 17"/>
              <p:cNvSpPr/>
              <p:nvPr/>
            </p:nvSpPr>
            <p:spPr>
              <a:xfrm>
                <a:off x="5477282" y="291192"/>
                <a:ext cx="4380699" cy="505310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" name="圆角矩形 4"/>
              <p:cNvSpPr/>
              <p:nvPr/>
            </p:nvSpPr>
            <p:spPr>
              <a:xfrm>
                <a:off x="5351608" y="299275"/>
                <a:ext cx="4585432" cy="55789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795" tIns="10795" rIns="10795" bIns="10795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CN" altLang="en-US" sz="2800" b="1" dirty="0" smtClean="0">
                    <a:solidFill>
                      <a:prstClr val="white"/>
                    </a:solidFill>
                  </a:rPr>
                  <a:t>第</a:t>
                </a:r>
                <a:r>
                  <a:rPr lang="en-US" altLang="zh-CN" sz="2800" b="1" dirty="0" smtClean="0">
                    <a:solidFill>
                      <a:prstClr val="white"/>
                    </a:solidFill>
                  </a:rPr>
                  <a:t>6</a:t>
                </a:r>
                <a:r>
                  <a:rPr lang="zh-CN" altLang="en-US" sz="2800" b="1" dirty="0" smtClean="0">
                    <a:solidFill>
                      <a:prstClr val="white"/>
                    </a:solidFill>
                  </a:rPr>
                  <a:t>章　网络新技术</a:t>
                </a:r>
                <a:endParaRPr lang="zh-CN" altLang="en-US" sz="280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938364" y="529112"/>
              <a:ext cx="302358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latin typeface="微软雅黑 Light"/>
                </a:rPr>
                <a:t>（三）</a:t>
              </a:r>
              <a:r>
                <a:rPr lang="zh-CN" alt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 Light"/>
                </a:rPr>
                <a:t>教学内容及要求：</a:t>
              </a:r>
            </a:p>
          </p:txBody>
        </p:sp>
      </p:grpSp>
      <p:sp>
        <p:nvSpPr>
          <p:cNvPr id="28" name="矩形 27"/>
          <p:cNvSpPr/>
          <p:nvPr/>
        </p:nvSpPr>
        <p:spPr>
          <a:xfrm>
            <a:off x="4618672" y="324433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/>
              <a:t>。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35035" y="663799"/>
            <a:ext cx="100346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/>
              <a:t>移动互联网概念</a:t>
            </a:r>
            <a:endParaRPr lang="zh-CN" altLang="en-US" dirty="0"/>
          </a:p>
          <a:p>
            <a:r>
              <a:rPr lang="zh-CN" altLang="en-US" dirty="0"/>
              <a:t>移动互联网本质上是移动通信网络和互联网络的融合，以移动通信网络作为接入网，通过路由器和网关等网络设备接入到互联网，并由互联网向用户提供所需的服务。</a:t>
            </a:r>
          </a:p>
          <a:p>
            <a:r>
              <a:rPr lang="zh-CN" altLang="en-US" dirty="0"/>
              <a:t>如</a:t>
            </a:r>
            <a:r>
              <a:rPr lang="zh-CN" altLang="en-US" dirty="0" smtClean="0"/>
              <a:t>图所</a:t>
            </a:r>
            <a:r>
              <a:rPr lang="zh-CN" altLang="en-US" dirty="0"/>
              <a:t>示，</a:t>
            </a:r>
            <a:r>
              <a:rPr lang="zh-CN" altLang="en-US" b="1" dirty="0"/>
              <a:t>移动互联网包括三个基本要素：</a:t>
            </a:r>
            <a:endParaRPr lang="zh-CN" altLang="en-US" dirty="0"/>
          </a:p>
          <a:p>
            <a:r>
              <a:rPr lang="en-US" altLang="zh-CN" dirty="0"/>
              <a:t>1</a:t>
            </a:r>
            <a:r>
              <a:rPr lang="zh-CN" altLang="en-US" dirty="0"/>
              <a:t>．公众互联网，如</a:t>
            </a:r>
            <a:r>
              <a:rPr lang="en-US" altLang="zh-CN" dirty="0"/>
              <a:t>Web</a:t>
            </a:r>
            <a:r>
              <a:rPr lang="zh-CN" altLang="en-US" dirty="0"/>
              <a:t>、</a:t>
            </a:r>
            <a:r>
              <a:rPr lang="en-US" altLang="zh-CN" dirty="0"/>
              <a:t>WAP</a:t>
            </a:r>
            <a:r>
              <a:rPr lang="zh-CN" altLang="en-US" dirty="0"/>
              <a:t>等。</a:t>
            </a:r>
          </a:p>
          <a:p>
            <a:r>
              <a:rPr lang="en-US" altLang="zh-CN" dirty="0"/>
              <a:t>2</a:t>
            </a:r>
            <a:r>
              <a:rPr lang="zh-CN" altLang="en-US" dirty="0"/>
              <a:t>．移动无线通信网络，如</a:t>
            </a:r>
            <a:r>
              <a:rPr lang="en-US" altLang="zh-CN" dirty="0"/>
              <a:t>2G GSM</a:t>
            </a:r>
            <a:r>
              <a:rPr lang="zh-CN" altLang="en-US" dirty="0"/>
              <a:t>、</a:t>
            </a:r>
            <a:r>
              <a:rPr lang="en-US" altLang="zh-CN" dirty="0"/>
              <a:t>3GWCDMA</a:t>
            </a:r>
            <a:r>
              <a:rPr lang="zh-CN" altLang="en-US" dirty="0"/>
              <a:t>和</a:t>
            </a:r>
            <a:r>
              <a:rPr lang="en-US" altLang="zh-CN" dirty="0"/>
              <a:t>4G LTE</a:t>
            </a:r>
            <a:r>
              <a:rPr lang="zh-CN" altLang="en-US" dirty="0"/>
              <a:t>蜂窝网络等。</a:t>
            </a:r>
          </a:p>
          <a:p>
            <a:r>
              <a:rPr lang="en-US" altLang="zh-CN" dirty="0"/>
              <a:t>3</a:t>
            </a:r>
            <a:r>
              <a:rPr lang="zh-CN" altLang="en-US" dirty="0"/>
              <a:t>．移动终端，如智能手机、平板电脑等。</a:t>
            </a:r>
          </a:p>
        </p:txBody>
      </p:sp>
      <p:pic>
        <p:nvPicPr>
          <p:cNvPr id="2050" name="Picture 2" descr="http://oss.ouchn.cn/zongbukechenggaiz/162794/mod_page/content/20/6-1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703" y="2788768"/>
            <a:ext cx="4490893" cy="381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46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40" name="3D 模型 39">
                <a:extLst>
                  <a:ext uri="{FF2B5EF4-FFF2-40B4-BE49-F238E27FC236}">
                    <a16:creationId xmlns:a16="http://schemas.microsoft.com/office/drawing/2014/main" id="{0F4F22A0-9DA8-452C-AE41-17B51B671FA2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-676288" y="1321261"/>
              <a:ext cx="12934977" cy="590782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2934977" cy="5907827"/>
                    </a:xfrm>
                    <a:prstGeom prst="rect">
                      <a:avLst/>
                    </a:prstGeom>
                  </am3d:spPr>
                  <am3d:camera>
                    <am3d:pos x="0" y="0" z="703808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46009" d="1000000"/>
                    <am3d:preTrans dx="-531209" dy="-4992012" dz="-2359253"/>
                    <am3d:scale>
                      <am3d:sx n="1000000" d="1000000"/>
                      <am3d:sy n="1000000" d="1000000"/>
                      <am3d:sz n="1000000" d="1000000"/>
                    </am3d:scale>
                    <am3d:rot ax="-5671673" ay="126871" az="1499149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88643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0" name="3D 模型 39">
                <a:extLst>
                  <a:ext uri="{FF2B5EF4-FFF2-40B4-BE49-F238E27FC236}">
                    <a16:creationId xmlns:am3d="http://schemas.microsoft.com/office/drawing/2017/model3d" xmlns="" xmlns:a16="http://schemas.microsoft.com/office/drawing/2014/main" id="{0F4F22A0-9DA8-452C-AE41-17B51B671F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676288" y="1321261"/>
                <a:ext cx="12934977" cy="5907827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3">
            <a:extLst>
              <a:ext uri="{FF2B5EF4-FFF2-40B4-BE49-F238E27FC236}">
                <a16:creationId xmlns="" xmlns:a16="http://schemas.microsoft.com/office/drawing/2014/main" id="{63BD2E03-F178-456B-AF59-7CEF811F0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369" y="2411658"/>
            <a:ext cx="202720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、课程性质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1C51AD5A-E7C9-4E50-9ECA-5A1385642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290" y="3689207"/>
            <a:ext cx="202720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、教学内容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3">
            <a:extLst>
              <a:ext uri="{FF2B5EF4-FFF2-40B4-BE49-F238E27FC236}">
                <a16:creationId xmlns="" xmlns:a16="http://schemas.microsoft.com/office/drawing/2014/main" id="{473053A2-9D7E-40D5-ADC3-F31175DE3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501" y="2292688"/>
            <a:ext cx="202720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、学习方法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3">
            <a:extLst>
              <a:ext uri="{FF2B5EF4-FFF2-40B4-BE49-F238E27FC236}">
                <a16:creationId xmlns="" xmlns:a16="http://schemas.microsoft.com/office/drawing/2014/main" id="{78723DA0-A1F0-409E-86D0-B51DE1AB4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4723" y="3667151"/>
            <a:ext cx="202720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、考核方式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63BD2E03-F178-456B-AF59-7CEF811F0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644" y="4946459"/>
            <a:ext cx="322383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、学习重、难点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3">
            <a:extLst>
              <a:ext uri="{FF2B5EF4-FFF2-40B4-BE49-F238E27FC236}">
                <a16:creationId xmlns="" xmlns:a16="http://schemas.microsoft.com/office/drawing/2014/main" id="{473053A2-9D7E-40D5-ADC3-F31175DE3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7276" y="4998213"/>
            <a:ext cx="202720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、试题解析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3">
            <a:extLst>
              <a:ext uri="{FF2B5EF4-FFF2-40B4-BE49-F238E27FC236}">
                <a16:creationId xmlns="" xmlns:a16="http://schemas.microsoft.com/office/drawing/2014/main" id="{DAF58C32-1039-4BC9-8512-FDBB5973953F}"/>
              </a:ext>
            </a:extLst>
          </p:cNvPr>
          <p:cNvSpPr txBox="1"/>
          <p:nvPr/>
        </p:nvSpPr>
        <p:spPr>
          <a:xfrm>
            <a:off x="3585528" y="620133"/>
            <a:ext cx="50209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 smtClean="0">
                <a:solidFill>
                  <a:srgbClr val="FFD2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rPr>
              <a:t>面授辅导课内容</a:t>
            </a:r>
            <a:endParaRPr lang="zh-CN" altLang="en-US" sz="5400" dirty="0">
              <a:solidFill>
                <a:srgbClr val="FFD2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94264650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-0.0012"/>
                                          </p:val>
                                        </p:tav>
                                        <p:tav tm="6660">
                                          <p:val>
                                            <p:fltVal val="-0.0098"/>
                                          </p:val>
                                        </p:tav>
                                        <p:tav tm="9990">
                                          <p:val>
                                            <p:fltVal val="-0.033"/>
                                          </p:val>
                                        </p:tav>
                                        <p:tav tm="13320">
                                          <p:val>
                                            <p:fltVal val="-0.0789"/>
                                          </p:val>
                                        </p:tav>
                                        <p:tav tm="16650">
                                          <p:val>
                                            <p:fltVal val="-0.1548"/>
                                          </p:val>
                                        </p:tav>
                                        <p:tav tm="19970">
                                          <p:val>
                                            <p:fltVal val="-0.267"/>
                                          </p:val>
                                        </p:tav>
                                        <p:tav tm="23290">
                                          <p:val>
                                            <p:fltVal val="-0.4235"/>
                                          </p:val>
                                        </p:tav>
                                        <p:tav tm="26620">
                                          <p:val>
                                            <p:fltVal val="-0.6337"/>
                                          </p:val>
                                        </p:tav>
                                        <p:tav tm="29950">
                                          <p:val>
                                            <p:fltVal val="-0.9013"/>
                                          </p:val>
                                        </p:tav>
                                        <p:tav tm="33280">
                                          <p:val>
                                            <p:fltVal val="-1.2353"/>
                                          </p:val>
                                        </p:tav>
                                        <p:tav tm="36610">
                                          <p:val>
                                            <p:fltVal val="-1.647"/>
                                          </p:val>
                                        </p:tav>
                                        <p:tav tm="39940">
                                          <p:val>
                                            <p:fltVal val="-2.0869"/>
                                          </p:val>
                                        </p:tav>
                                        <p:tav tm="43270">
                                          <p:val>
                                            <p:fltVal val="-2.4538"/>
                                          </p:val>
                                        </p:tav>
                                        <p:tav tm="46600">
                                          <p:val>
                                            <p:fltVal val="-2.7534"/>
                                          </p:val>
                                        </p:tav>
                                        <p:tav tm="49930">
                                          <p:val>
                                            <p:fltVal val="-2.9876"/>
                                          </p:val>
                                        </p:tav>
                                        <p:tav tm="53250">
                                          <p:val>
                                            <p:fltVal val="-3.1669"/>
                                          </p:val>
                                        </p:tav>
                                        <p:tav tm="56580">
                                          <p:val>
                                            <p:fltVal val="-3.2996"/>
                                          </p:val>
                                        </p:tav>
                                        <p:tav tm="59900">
                                          <p:val>
                                            <p:fltVal val="-3.3906"/>
                                          </p:val>
                                        </p:tav>
                                        <p:tav tm="63220">
                                          <p:val>
                                            <p:fltVal val="-3.4488"/>
                                          </p:val>
                                        </p:tav>
                                        <p:tav tm="66540">
                                          <p:val>
                                            <p:fltVal val="-3.4815"/>
                                          </p:val>
                                        </p:tav>
                                        <p:tav tm="69870">
                                          <p:val>
                                            <p:fltVal val="-3.4961"/>
                                          </p:val>
                                        </p:tav>
                                        <p:tav tm="73190">
                                          <p:val>
                                            <p:fltVal val="-3.4998"/>
                                          </p:val>
                                        </p:tav>
                                        <p:tav tm="76510">
                                          <p:val>
                                            <p:fltVal val="-3.0301"/>
                                          </p:val>
                                        </p:tav>
                                        <p:tav tm="79830">
                                          <p:val>
                                            <p:fltVal val="-0.9661"/>
                                          </p:val>
                                        </p:tav>
                                        <p:tav tm="83160">
                                          <p:val>
                                            <p:fltVal val="2.1525"/>
                                          </p:val>
                                        </p:tav>
                                        <p:tav tm="86480">
                                          <p:val>
                                            <p:fltVal val="6.1215"/>
                                          </p:val>
                                        </p:tav>
                                        <p:tav tm="89800">
                                          <p:val>
                                            <p:fltVal val="10.8322"/>
                                          </p:val>
                                        </p:tav>
                                        <p:tav tm="93120">
                                          <p:val>
                                            <p:fltVal val="16.2132"/>
                                          </p:val>
                                        </p:tav>
                                        <p:tav tm="96450">
                                          <p:val>
                                            <p:fltVal val="22.2128"/>
                                          </p:val>
                                        </p:tav>
                                        <p:tav tm="100000">
                                          <p:val>
                                            <p:fltVal val="28.7297"/>
                                          </p:val>
                                        </p:tav>
                                        <p:tav>
                                          <p:val>
                                            <p:fltVal val="35.8493"/>
                                          </p:val>
                                        </p:tav>
                                        <p:tav>
                                          <p:val>
                                            <p:fltVal val="43.4888"/>
                                          </p:val>
                                        </p:tav>
                                        <p:tav>
                                          <p:val>
                                            <p:fltVal val="51.6257"/>
                                          </p:val>
                                        </p:tav>
                                        <p:tav>
                                          <p:val>
                                            <p:fltVal val="60.2402"/>
                                          </p:val>
                                        </p:tav>
                                        <p:tav>
                                          <p:val>
                                            <p:fltVal val="69.3155"/>
                                          </p:val>
                                        </p:tav>
                                        <p:tav>
                                          <p:val>
                                            <p:fltVal val="78.8364"/>
                                          </p:val>
                                        </p:tav>
                                        <p:tav>
                                          <p:val>
                                            <p:fltVal val="88.6987"/>
                                          </p:val>
                                        </p:tav>
                                        <p:tav>
                                          <p:val>
                                            <p:fltVal val="99.0679"/>
                                          </p:val>
                                        </p:tav>
                                        <p:tav>
                                          <p:val>
                                            <p:fltVal val="109.8461"/>
                                          </p:val>
                                        </p:tav>
                                        <p:tav>
                                          <p:val>
                                            <p:fltVal val="121.0232"/>
                                          </p:val>
                                        </p:tav>
                                        <p:tav>
                                          <p:val>
                                            <p:fltVal val="132.5899"/>
                                          </p:val>
                                        </p:tav>
                                        <p:tav>
                                          <p:val>
                                            <p:fltVal val="144.5376"/>
                                          </p:val>
                                        </p:tav>
                                        <p:tav>
                                          <p:val>
                                            <p:fltVal val="156.85851"/>
                                          </p:val>
                                        </p:tav>
                                        <p:tav>
                                          <p:val>
                                            <p:fltVal val="169.43021"/>
                                          </p:val>
                                        </p:tav>
                                        <p:tav>
                                          <p:val>
                                            <p:fltVal val="182.34309"/>
                                          </p:val>
                                        </p:tav>
                                        <p:tav>
                                          <p:val>
                                            <p:fltVal val="195.1411"/>
                                          </p:val>
                                        </p:tav>
                                        <p:tav>
                                          <p:val>
                                            <p:fltVal val="207.6945"/>
                                          </p:val>
                                        </p:tav>
                                        <p:tav>
                                          <p:val>
                                            <p:fltVal val="219.77251"/>
                                          </p:val>
                                        </p:tav>
                                        <p:tav>
                                          <p:val>
                                            <p:fltVal val="231.4814"/>
                                          </p:val>
                                        </p:tav>
                                        <p:tav>
                                          <p:val>
                                            <p:fltVal val="242.91341"/>
                                          </p:val>
                                        </p:tav>
                                        <p:tav>
                                          <p:val>
                                            <p:fltVal val="253.8558"/>
                                          </p:val>
                                        </p:tav>
                                        <p:tav>
                                          <p:val>
                                            <p:fltVal val="264.40329"/>
                                          </p:val>
                                        </p:tav>
                                        <p:tav>
                                          <p:val>
                                            <p:fltVal val="274.63501"/>
                                          </p:val>
                                        </p:tav>
                                        <p:tav>
                                          <p:val>
                                            <p:fltVal val="284.35721"/>
                                          </p:val>
                                        </p:tav>
                                        <p:tav>
                                          <p:val>
                                            <p:fltVal val="293.6507"/>
                                          </p:val>
                                        </p:tav>
                                        <p:tav>
                                          <p:val>
                                            <p:fltVal val="302.57959"/>
                                          </p:val>
                                        </p:tav>
                                        <p:tav>
                                          <p:val>
                                            <p:fltVal val="310.96921"/>
                                          </p:val>
                                        </p:tav>
                                        <p:tav>
                                          <p:val>
                                            <p:fltVal val="318.88379"/>
                                          </p:val>
                                        </p:tav>
                                        <p:tav>
                                          <p:val>
                                            <p:fltVal val="326.36801"/>
                                          </p:val>
                                        </p:tav>
                                        <p:tav>
                                          <p:val>
                                            <p:fltVal val="333.26511"/>
                                          </p:val>
                                        </p:tav>
                                        <p:tav>
                                          <p:val>
                                            <p:fltVal val="339.6712"/>
                                          </p:val>
                                        </p:tav>
                                        <p:tav>
                                          <p:val>
                                            <p:fltVal val="345.43851"/>
                                          </p:val>
                                        </p:tav>
                                        <p:tav>
                                          <p:val>
                                            <p:fltVal val="350.58469"/>
                                          </p:val>
                                        </p:tav>
                                        <p:tav>
                                          <p:val>
                                            <p:fltVal val="355.09189"/>
                                          </p:val>
                                        </p:tav>
                                        <p:tav>
                                          <p:val>
                                            <p:fltVal val="358.80179"/>
                                          </p:val>
                                        </p:tav>
                                        <p:tav>
                                          <p:val>
                                            <p:fltVal val="361.63531"/>
                                          </p:val>
                                        </p:tav>
                                        <p:tav>
                                          <p:val>
                                            <p:fltVal val="363.345"/>
                                          </p:val>
                                        </p:tav>
                                        <p:tav>
                                          <p:val>
                                            <p:fltVal val="363.4978"/>
                                          </p:val>
                                        </p:tav>
                                        <p:tav>
                                          <p:val>
                                            <p:fltVal val="363.47061"/>
                                          </p:val>
                                        </p:tav>
                                        <p:tav>
                                          <p:val>
                                            <p:fltVal val="363.38339"/>
                                          </p:val>
                                        </p:tav>
                                        <p:tav>
                                          <p:val>
                                            <p:fltVal val="363.20349"/>
                                          </p:val>
                                        </p:tav>
                                        <p:tav>
                                          <p:val>
                                            <p:fltVal val="362.8963"/>
                                          </p:val>
                                        </p:tav>
                                        <p:tav>
                                          <p:val>
                                            <p:fltVal val="362.4227"/>
                                          </p:val>
                                        </p:tav>
                                        <p:tav>
                                          <p:val>
                                            <p:fltVal val="361.7569"/>
                                          </p:val>
                                        </p:tav>
                                        <p:tav>
                                          <p:val>
                                            <p:fltVal val="361.0874"/>
                                          </p:val>
                                        </p:tav>
                                        <p:tav>
                                          <p:val>
                                            <p:fltVal val="360.6105"/>
                                          </p:val>
                                        </p:tav>
                                        <p:tav>
                                          <p:val>
                                            <p:fltVal val="360.30069"/>
                                          </p:val>
                                        </p:tav>
                                        <p:tav>
                                          <p:val>
                                            <p:fltVal val="360.1188"/>
                                          </p:val>
                                        </p:tav>
                                        <p:tav>
                                          <p:val>
                                            <p:fltVal val="360.03021"/>
                                          </p:val>
                                        </p:tav>
                                        <p:tav>
                                          <p:val>
                                            <p:fltVal val="360.00229"/>
                                          </p:val>
                                        </p:tav>
                                        <p:tav>
                                          <p:val>
                                            <p:fltVal val="360"/>
                                          </p:val>
                                        </p:tav>
                                        <p:tav>
                                          <p:val>
                                            <p:fltVal val="360"/>
                                          </p:val>
                                        </p:tav>
                                        <p:tav>
                                          <p:val>
                                            <p:fltVal val="360"/>
                                          </p:val>
                                        </p:tav>
                                        <p:tav>
                                          <p:val>
                                            <p:fltVal val="360"/>
                                          </p:val>
                                        </p:tav>
                                        <p:tav>
                                          <p:val>
                                            <p:fltVal val="360"/>
                                          </p:val>
                                        </p:tav>
                                        <p:tav>
                                          <p:val>
                                            <p:fltVal val="360"/>
                                          </p:val>
                                        </p:tav>
                                        <p:tav>
                                          <p:val>
                                            <p:fltVal val="360"/>
                                          </p:val>
                                        </p:tav>
                                        <p:tav>
                                          <p:val>
                                            <p:fltVal val="360"/>
                                          </p:val>
                                        </p:tav>
                                        <p:tav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0"/>
                                          </p:val>
                                        </p:tav>
                                        <p:tav tm="6660">
                                          <p:val>
                                            <p:fltVal val="-10E-5"/>
                                          </p:val>
                                        </p:tav>
                                        <p:tav tm="9990">
                                          <p:val>
                                            <p:fltVal val="-0.0004"/>
                                          </p:val>
                                        </p:tav>
                                        <p:tav tm="13320">
                                          <p:val>
                                            <p:fltVal val="-0.0011"/>
                                          </p:val>
                                        </p:tav>
                                        <p:tav tm="16650">
                                          <p:val>
                                            <p:fltVal val="-0.0021"/>
                                          </p:val>
                                        </p:tav>
                                        <p:tav tm="19970">
                                          <p:val>
                                            <p:fltVal val="-0.0037"/>
                                          </p:val>
                                        </p:tav>
                                        <p:tav tm="23290">
                                          <p:val>
                                            <p:fltVal val="-0.0059"/>
                                          </p:val>
                                        </p:tav>
                                        <p:tav tm="26620">
                                          <p:val>
                                            <p:fltVal val="-0.0088"/>
                                          </p:val>
                                        </p:tav>
                                        <p:tav tm="29950">
                                          <p:val>
                                            <p:fltVal val="-0.0125"/>
                                          </p:val>
                                        </p:tav>
                                        <p:tav tm="33280">
                                          <p:val>
                                            <p:fltVal val="-0.0162"/>
                                          </p:val>
                                        </p:tav>
                                        <p:tav tm="36610">
                                          <p:val>
                                            <p:fltVal val="-0.0191"/>
                                          </p:val>
                                        </p:tav>
                                        <p:tav tm="39940">
                                          <p:val>
                                            <p:fltVal val="-0.0213"/>
                                          </p:val>
                                        </p:tav>
                                        <p:tav tm="43270">
                                          <p:val>
                                            <p:fltVal val="-0.0228"/>
                                          </p:val>
                                        </p:tav>
                                        <p:tav tm="46600">
                                          <p:val>
                                            <p:fltVal val="-0.0239"/>
                                          </p:val>
                                        </p:tav>
                                        <p:tav tm="49930">
                                          <p:val>
                                            <p:fltVal val="-0.0245"/>
                                          </p:val>
                                        </p:tav>
                                        <p:tav tm="53250">
                                          <p:val>
                                            <p:fltVal val="-0.0248"/>
                                          </p:val>
                                        </p:tav>
                                        <p:tav tm="56580">
                                          <p:val>
                                            <p:fltVal val="-0.0249"/>
                                          </p:val>
                                        </p:tav>
                                        <p:tav tm="59900">
                                          <p:val>
                                            <p:fltVal val="-0.0249"/>
                                          </p:val>
                                        </p:tav>
                                        <p:tav tm="63220">
                                          <p:val>
                                            <p:fltVal val="-0.0248"/>
                                          </p:val>
                                        </p:tav>
                                        <p:tav tm="66540">
                                          <p:val>
                                            <p:fltVal val="-0.0241"/>
                                          </p:val>
                                        </p:tav>
                                        <p:tav tm="69870">
                                          <p:val>
                                            <p:fltVal val="-0.022"/>
                                          </p:val>
                                        </p:tav>
                                        <p:tav tm="73190">
                                          <p:val>
                                            <p:fltVal val="-0.0179"/>
                                          </p:val>
                                        </p:tav>
                                        <p:tav tm="76510">
                                          <p:val>
                                            <p:fltVal val="-0.0113"/>
                                          </p:val>
                                        </p:tav>
                                        <p:tav tm="79830">
                                          <p:val>
                                            <p:fltVal val="-0.0013"/>
                                          </p:val>
                                        </p:tav>
                                        <p:tav tm="83160">
                                          <p:val>
                                            <p:fltVal val="0.0124"/>
                                          </p:val>
                                        </p:tav>
                                        <p:tav tm="86480">
                                          <p:val>
                                            <p:fltVal val="0.0309"/>
                                          </p:val>
                                        </p:tav>
                                        <p:tav tm="89800">
                                          <p:val>
                                            <p:fltVal val="0.0546"/>
                                          </p:val>
                                        </p:tav>
                                        <p:tav tm="93120">
                                          <p:val>
                                            <p:fltVal val="0.0842"/>
                                          </p:val>
                                        </p:tav>
                                        <p:tav tm="96450">
                                          <p:val>
                                            <p:fltVal val="0.1204"/>
                                          </p:val>
                                        </p:tav>
                                        <p:tav tm="100000">
                                          <p:val>
                                            <p:fltVal val="0.1634"/>
                                          </p:val>
                                        </p:tav>
                                        <p:tav>
                                          <p:val>
                                            <p:fltVal val="0.2145"/>
                                          </p:val>
                                        </p:tav>
                                        <p:tav>
                                          <p:val>
                                            <p:fltVal val="0.2711"/>
                                          </p:val>
                                        </p:tav>
                                        <p:tav>
                                          <p:val>
                                            <p:fltVal val="0.3207"/>
                                          </p:val>
                                        </p:tav>
                                        <p:tav>
                                          <p:val>
                                            <p:fltVal val="0.3625"/>
                                          </p:val>
                                        </p:tav>
                                        <p:tav>
                                          <p:val>
                                            <p:fltVal val="0.3973"/>
                                          </p:val>
                                        </p:tav>
                                        <p:tav>
                                          <p:val>
                                            <p:fltVal val="0.4256"/>
                                          </p:val>
                                        </p:tav>
                                        <p:tav>
                                          <p:val>
                                            <p:fltVal val="0.448"/>
                                          </p:val>
                                        </p:tav>
                                        <p:tav>
                                          <p:val>
                                            <p:fltVal val="0.4655"/>
                                          </p:val>
                                        </p:tav>
                                        <p:tav>
                                          <p:val>
                                            <p:fltVal val="0.4786"/>
                                          </p:val>
                                        </p:tav>
                                        <p:tav>
                                          <p:val>
                                            <p:fltVal val="0.4878"/>
                                          </p:val>
                                        </p:tav>
                                        <p:tav>
                                          <p:val>
                                            <p:fltVal val="0.4939"/>
                                          </p:val>
                                        </p:tav>
                                        <p:tav>
                                          <p:val>
                                            <p:fltVal val="0.4975"/>
                                          </p:val>
                                        </p:tav>
                                        <p:tav>
                                          <p:val>
                                            <p:fltVal val="0.4993"/>
                                          </p:val>
                                        </p:tav>
                                        <p:tav>
                                          <p:val>
                                            <p:fltVal val="0.4999"/>
                                          </p:val>
                                        </p:tav>
                                        <p:tav>
                                          <p:val>
                                            <p:fltVal val="0.4999"/>
                                          </p:val>
                                        </p:tav>
                                        <p:tav>
                                          <p:val>
                                            <p:fltVal val="0.4998"/>
                                          </p:val>
                                        </p:tav>
                                        <p:tav>
                                          <p:val>
                                            <p:fltVal val="0.4988"/>
                                          </p:val>
                                        </p:tav>
                                        <p:tav>
                                          <p:val>
                                            <p:fltVal val="0.4965"/>
                                          </p:val>
                                        </p:tav>
                                        <p:tav>
                                          <p:val>
                                            <p:fltVal val="0.4921"/>
                                          </p:val>
                                        </p:tav>
                                        <p:tav>
                                          <p:val>
                                            <p:fltVal val="0.485"/>
                                          </p:val>
                                        </p:tav>
                                        <p:tav>
                                          <p:val>
                                            <p:fltVal val="0.4746"/>
                                          </p:val>
                                        </p:tav>
                                        <p:tav>
                                          <p:val>
                                            <p:fltVal val="0.4603"/>
                                          </p:val>
                                        </p:tav>
                                        <p:tav>
                                          <p:val>
                                            <p:fltVal val="0.4411"/>
                                          </p:val>
                                        </p:tav>
                                        <p:tav>
                                          <p:val>
                                            <p:fltVal val="0.4169"/>
                                          </p:val>
                                        </p:tav>
                                        <p:tav>
                                          <p:val>
                                            <p:fltVal val="0.3868"/>
                                          </p:val>
                                        </p:tav>
                                        <p:tav>
                                          <p:val>
                                            <p:fltVal val="0.3499"/>
                                          </p:val>
                                        </p:tav>
                                        <p:tav>
                                          <p:val>
                                            <p:fltVal val="0.306"/>
                                          </p:val>
                                        </p:tav>
                                        <p:tav>
                                          <p:val>
                                            <p:fltVal val="0.2544"/>
                                          </p:val>
                                        </p:tav>
                                        <p:tav>
                                          <p:val>
                                            <p:fltVal val="0.1981"/>
                                          </p:val>
                                        </p:tav>
                                        <p:tav>
                                          <p:val>
                                            <p:fltVal val="0.1498"/>
                                          </p:val>
                                        </p:tav>
                                        <p:tav>
                                          <p:val>
                                            <p:fltVal val="0.1087"/>
                                          </p:val>
                                        </p:tav>
                                        <p:tav>
                                          <p:val>
                                            <p:fltVal val="0.0748"/>
                                          </p:val>
                                        </p:tav>
                                        <p:tav>
                                          <p:val>
                                            <p:fltVal val="0.0473"/>
                                          </p:val>
                                        </p:tav>
                                        <p:tav>
                                          <p:val>
                                            <p:fltVal val="0.0251"/>
                                          </p:val>
                                        </p:tav>
                                        <p:tav>
                                          <p:val>
                                            <p:fltVal val="0.0082"/>
                                          </p:val>
                                        </p:tav>
                                        <p:tav>
                                          <p:val>
                                            <p:fltVal val="-0.0044"/>
                                          </p:val>
                                        </p:tav>
                                        <p:tav>
                                          <p:val>
                                            <p:fltVal val="-0.0134"/>
                                          </p:val>
                                        </p:tav>
                                        <p:tav>
                                          <p:val>
                                            <p:fltVal val="-0.0192"/>
                                          </p:val>
                                        </p:tav>
                                        <p:tav>
                                          <p:val>
                                            <p:fltVal val="-0.0227"/>
                                          </p:val>
                                        </p:tav>
                                        <p:tav>
                                          <p:val>
                                            <p:fltVal val="-0.0244"/>
                                          </p:val>
                                        </p:tav>
                                        <p:tav>
                                          <p:val>
                                            <p:fltVal val="-0.0249"/>
                                          </p:val>
                                        </p:tav>
                                        <p:tav>
                                          <p:val>
                                            <p:fltVal val="-0.0249"/>
                                          </p:val>
                                        </p:tav>
                                        <p:tav>
                                          <p:val>
                                            <p:fltVal val="-0.0244"/>
                                          </p:val>
                                        </p:tav>
                                        <p:tav>
                                          <p:val>
                                            <p:fltVal val="-0.0219"/>
                                          </p:val>
                                        </p:tav>
                                        <p:tav>
                                          <p:val>
                                            <p:fltVal val="-0.0156"/>
                                          </p:val>
                                        </p:tav>
                                        <p:tav>
                                          <p:val>
                                            <p:fltVal val="-0.0039"/>
                                          </p:val>
                                        </p:tav>
                                        <p:tav>
                                          <p:val>
                                            <p:fltVal val="0.0104"/>
                                          </p:val>
                                        </p:tav>
                                        <p:tav>
                                          <p:val>
                                            <p:fltVal val="0.0192"/>
                                          </p:val>
                                        </p:tav>
                                        <p:tav>
                                          <p:val>
                                            <p:fltVal val="0.0235"/>
                                          </p:val>
                                        </p:tav>
                                        <p:tav>
                                          <p:val>
                                            <p:fltVal val="0.0248"/>
                                          </p:val>
                                        </p:tav>
                                        <p:tav>
                                          <p:val>
                                            <p:fltVal val="0.0249"/>
                                          </p:val>
                                        </p:tav>
                                        <p:tav>
                                          <p:val>
                                            <p:fltVal val="0.0247"/>
                                          </p:val>
                                        </p:tav>
                                        <p:tav>
                                          <p:val>
                                            <p:fltVal val="0.0234"/>
                                          </p:val>
                                        </p:tav>
                                        <p:tav>
                                          <p:val>
                                            <p:fltVal val="0.0202"/>
                                          </p:val>
                                        </p:tav>
                                        <p:tav>
                                          <p:val>
                                            <p:fltVal val="0.0143"/>
                                          </p:val>
                                        </p:tav>
                                        <p:tav>
                                          <p:val>
                                            <p:fltVal val="0.0071"/>
                                          </p:val>
                                        </p:tav>
                                        <p:tav>
                                          <p:val>
                                            <p:fltVal val="0.0027"/>
                                          </p:val>
                                        </p:tav>
                                        <p:tav>
                                          <p:val>
                                            <p:fltVal val="0.0007"/>
                                          </p:val>
                                        </p:tav>
                                        <p:tav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1"/>
                                          </p:val>
                                        </p:tav>
                                        <p:tav tm="6660">
                                          <p:val>
                                            <p:fltVal val="1.0002"/>
                                          </p:val>
                                        </p:tav>
                                        <p:tav tm="9990">
                                          <p:val>
                                            <p:fltVal val="1.0009"/>
                                          </p:val>
                                        </p:tav>
                                        <p:tav tm="13320">
                                          <p:val>
                                            <p:fltVal val="1.0023"/>
                                          </p:val>
                                        </p:tav>
                                        <p:tav tm="16650">
                                          <p:val>
                                            <p:fltVal val="1.0046"/>
                                          </p:val>
                                        </p:tav>
                                        <p:tav tm="19970">
                                          <p:val>
                                            <p:fltVal val="1.008"/>
                                          </p:val>
                                        </p:tav>
                                        <p:tav tm="23290">
                                          <p:val>
                                            <p:fltVal val="1.0127"/>
                                          </p:val>
                                        </p:tav>
                                        <p:tav tm="26620">
                                          <p:val>
                                            <p:fltVal val="1.019"/>
                                          </p:val>
                                        </p:tav>
                                        <p:tav tm="29950">
                                          <p:val>
                                            <p:fltVal val="1.0271"/>
                                          </p:val>
                                        </p:tav>
                                        <p:tav tm="33280">
                                          <p:val>
                                            <p:fltVal val="1.0351"/>
                                          </p:val>
                                        </p:tav>
                                        <p:tav tm="36610">
                                          <p:val>
                                            <p:fltVal val="1.0414"/>
                                          </p:val>
                                        </p:tav>
                                        <p:tav tm="39940">
                                          <p:val>
                                            <p:fltVal val="1.046"/>
                                          </p:val>
                                        </p:tav>
                                        <p:tav tm="43270">
                                          <p:val>
                                            <p:fltVal val="1.0494"/>
                                          </p:val>
                                        </p:tav>
                                        <p:tav tm="46600">
                                          <p:val>
                                            <p:fltVal val="1.0516"/>
                                          </p:val>
                                        </p:tav>
                                        <p:tav tm="49930">
                                          <p:val>
                                            <p:fltVal val="1.053"/>
                                          </p:val>
                                        </p:tav>
                                        <p:tav tm="53250">
                                          <p:val>
                                            <p:fltVal val="1.0537"/>
                                          </p:val>
                                        </p:tav>
                                        <p:tav tm="56580">
                                          <p:val>
                                            <p:fltVal val="1.0539"/>
                                          </p:val>
                                        </p:tav>
                                        <p:tav tm="59900">
                                          <p:val>
                                            <p:fltVal val="1.054"/>
                                          </p:val>
                                        </p:tav>
                                        <p:tav tm="63220">
                                          <p:val>
                                            <p:fltVal val="1.0536"/>
                                          </p:val>
                                        </p:tav>
                                        <p:tav tm="66540">
                                          <p:val>
                                            <p:fltVal val="1.0515"/>
                                          </p:val>
                                        </p:tav>
                                        <p:tav tm="69870">
                                          <p:val>
                                            <p:fltVal val="1.0457"/>
                                          </p:val>
                                        </p:tav>
                                        <p:tav tm="73190">
                                          <p:val>
                                            <p:fltVal val="1.0344"/>
                                          </p:val>
                                        </p:tav>
                                        <p:tav tm="76510">
                                          <p:val>
                                            <p:fltVal val="1.0183"/>
                                          </p:val>
                                        </p:tav>
                                        <p:tav tm="79830">
                                          <p:val>
                                            <p:fltVal val="1.0076"/>
                                          </p:val>
                                        </p:tav>
                                        <p:tav tm="83160">
                                          <p:val>
                                            <p:fltVal val="1.0021"/>
                                          </p:val>
                                        </p:tav>
                                        <p:tav tm="86480">
                                          <p:val>
                                            <p:fltVal val="1.0002"/>
                                          </p:val>
                                        </p:tav>
                                        <p:tav tm="89800">
                                          <p:val>
                                            <p:fltVal val="1"/>
                                          </p:val>
                                        </p:tav>
                                        <p:tav tm="93120">
                                          <p:val>
                                            <p:fltVal val="1"/>
                                          </p:val>
                                        </p:tav>
                                        <p:tav tm="9645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.0006"/>
                                          </p:val>
                                        </p:tav>
                                        <p:tav>
                                          <p:val>
                                            <p:fltVal val="1.0024"/>
                                          </p:val>
                                        </p:tav>
                                        <p:tav>
                                          <p:val>
                                            <p:fltVal val="1.006"/>
                                          </p:val>
                                        </p:tav>
                                        <p:tav>
                                          <p:val>
                                            <p:fltVal val="1.0121"/>
                                          </p:val>
                                        </p:tav>
                                        <p:tav>
                                          <p:val>
                                            <p:fltVal val="1.0213"/>
                                          </p:val>
                                        </p:tav>
                                        <p:tav>
                                          <p:val>
                                            <p:fltVal val="1.0331"/>
                                          </p:val>
                                        </p:tav>
                                        <p:tav>
                                          <p:val>
                                            <p:fltVal val="1.0422"/>
                                          </p:val>
                                        </p:tav>
                                        <p:tav>
                                          <p:val>
                                            <p:fltVal val="1.0482"/>
                                          </p:val>
                                        </p:tav>
                                        <p:tav>
                                          <p:val>
                                            <p:fltVal val="1.0516"/>
                                          </p:val>
                                        </p:tav>
                                        <p:tav>
                                          <p:val>
                                            <p:fltVal val="1.0534"/>
                                          </p:val>
                                        </p:tav>
                                        <p:tav>
                                          <p:val>
                                            <p:fltVal val="1.0539"/>
                                          </p:val>
                                        </p:tav>
                                        <p:tav>
                                          <p:val>
                                            <p:fltVal val="1.0539"/>
                                          </p:val>
                                        </p:tav>
                                        <p:tav>
                                          <p:val>
                                            <p:fltVal val="1.0534"/>
                                          </p:val>
                                        </p:tav>
                                        <p:tav>
                                          <p:val>
                                            <p:fltVal val="1.0506"/>
                                          </p:val>
                                        </p:tav>
                                        <p:tav>
                                          <p:val>
                                            <p:fltVal val="1.0439"/>
                                          </p:val>
                                        </p:tav>
                                        <p:tav>
                                          <p:val>
                                            <p:fltVal val="1.0312"/>
                                          </p:val>
                                        </p:tav>
                                        <p:tav>
                                          <p:val>
                                            <p:fltVal val="1.0156"/>
                                          </p:val>
                                        </p:tav>
                                        <p:tav>
                                          <p:val>
                                            <p:fltVal val="1.0061"/>
                                          </p:val>
                                        </p:tav>
                                        <p:tav>
                                          <p:val>
                                            <p:fltVal val="1.0015"/>
                                          </p:val>
                                        </p:tav>
                                        <p:tav>
                                          <p:val>
                                            <p:fltVal val="1.000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999"/>
                                          </p:val>
                                        </p:tav>
                                        <p:tav tm="6660">
                                          <p:val>
                                            <p:fltVal val="0.9994"/>
                                          </p:val>
                                        </p:tav>
                                        <p:tav tm="9990">
                                          <p:val>
                                            <p:fltVal val="0.9981"/>
                                          </p:val>
                                        </p:tav>
                                        <p:tav tm="13320">
                                          <p:val>
                                            <p:fltVal val="0.9955"/>
                                          </p:val>
                                        </p:tav>
                                        <p:tav tm="16650">
                                          <p:val>
                                            <p:fltVal val="0.9913"/>
                                          </p:val>
                                        </p:tav>
                                        <p:tav tm="19970">
                                          <p:val>
                                            <p:fltVal val="0.985"/>
                                          </p:val>
                                        </p:tav>
                                        <p:tav tm="23290">
                                          <p:val>
                                            <p:fltVal val="0.9763"/>
                                          </p:val>
                                        </p:tav>
                                        <p:tav tm="26620">
                                          <p:val>
                                            <p:fltVal val="0.9646"/>
                                          </p:val>
                                        </p:tav>
                                        <p:tav tm="29950">
                                          <p:val>
                                            <p:fltVal val="0.9497"/>
                                          </p:val>
                                        </p:tav>
                                        <p:tav tm="33280">
                                          <p:val>
                                            <p:fltVal val="0.9348"/>
                                          </p:val>
                                        </p:tav>
                                        <p:tav tm="36610">
                                          <p:val>
                                            <p:fltVal val="0.9232"/>
                                          </p:val>
                                        </p:tav>
                                        <p:tav tm="39940">
                                          <p:val>
                                            <p:fltVal val="0.9146"/>
                                          </p:val>
                                        </p:tav>
                                        <p:tav tm="43270">
                                          <p:val>
                                            <p:fltVal val="0.9084"/>
                                          </p:val>
                                        </p:tav>
                                        <p:tav tm="46600">
                                          <p:val>
                                            <p:fltVal val="0.9042"/>
                                          </p:val>
                                        </p:tav>
                                        <p:tav tm="49930">
                                          <p:val>
                                            <p:fltVal val="0.9017"/>
                                          </p:val>
                                        </p:tav>
                                        <p:tav tm="53250">
                                          <p:val>
                                            <p:fltVal val="0.9005"/>
                                          </p:val>
                                        </p:tav>
                                        <p:tav tm="56580">
                                          <p:val>
                                            <p:fltVal val="0.9"/>
                                          </p:val>
                                        </p:tav>
                                        <p:tav tm="59900">
                                          <p:val>
                                            <p:fltVal val="0.8999"/>
                                          </p:val>
                                        </p:tav>
                                        <p:tav tm="63220">
                                          <p:val>
                                            <p:fltVal val="0.9006"/>
                                          </p:val>
                                        </p:tav>
                                        <p:tav tm="66540">
                                          <p:val>
                                            <p:fltVal val="0.9046"/>
                                          </p:val>
                                        </p:tav>
                                        <p:tav tm="69870">
                                          <p:val>
                                            <p:fltVal val="0.9153"/>
                                          </p:val>
                                        </p:tav>
                                        <p:tav tm="73190">
                                          <p:val>
                                            <p:fltVal val="0.9362"/>
                                          </p:val>
                                        </p:tav>
                                        <p:tav tm="76510">
                                          <p:val>
                                            <p:fltVal val="0.9659"/>
                                          </p:val>
                                        </p:tav>
                                        <p:tav tm="79830">
                                          <p:val>
                                            <p:fltVal val="0.9858"/>
                                          </p:val>
                                        </p:tav>
                                        <p:tav tm="83160">
                                          <p:val>
                                            <p:fltVal val="0.9959"/>
                                          </p:val>
                                        </p:tav>
                                        <p:tav tm="86480">
                                          <p:val>
                                            <p:fltVal val="0.9995"/>
                                          </p:val>
                                        </p:tav>
                                        <p:tav tm="89800">
                                          <p:val>
                                            <p:fltVal val="1"/>
                                          </p:val>
                                        </p:tav>
                                        <p:tav tm="93120">
                                          <p:val>
                                            <p:fltVal val="1"/>
                                          </p:val>
                                        </p:tav>
                                        <p:tav tm="9645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0.9998"/>
                                          </p:val>
                                        </p:tav>
                                        <p:tav>
                                          <p:val>
                                            <p:fltVal val="0.9987"/>
                                          </p:val>
                                        </p:tav>
                                        <p:tav>
                                          <p:val>
                                            <p:fltVal val="0.9955"/>
                                          </p:val>
                                        </p:tav>
                                        <p:tav>
                                          <p:val>
                                            <p:fltVal val="0.9888"/>
                                          </p:val>
                                        </p:tav>
                                        <p:tav>
                                          <p:val>
                                            <p:fltVal val="0.9775"/>
                                          </p:val>
                                        </p:tav>
                                        <p:tav>
                                          <p:val>
                                            <p:fltVal val="0.9605"/>
                                          </p:val>
                                        </p:tav>
                                        <p:tav>
                                          <p:val>
                                            <p:fltVal val="0.9385"/>
                                          </p:val>
                                        </p:tav>
                                        <p:tav>
                                          <p:val>
                                            <p:fltVal val="0.9217"/>
                                          </p:val>
                                        </p:tav>
                                        <p:tav>
                                          <p:val>
                                            <p:fltVal val="0.9107"/>
                                          </p:val>
                                        </p:tav>
                                        <p:tav>
                                          <p:val>
                                            <p:fltVal val="0.9042"/>
                                          </p:val>
                                        </p:tav>
                                        <p:tav>
                                          <p:val>
                                            <p:fltVal val="0.901"/>
                                          </p:val>
                                        </p:tav>
                                        <p:tav>
                                          <p:val>
                                            <p:fltVal val="0.9"/>
                                          </p:val>
                                        </p:tav>
                                        <p:tav>
                                          <p:val>
                                            <p:fltVal val="0.9"/>
                                          </p:val>
                                        </p:tav>
                                        <p:tav>
                                          <p:val>
                                            <p:fltVal val="0.901"/>
                                          </p:val>
                                        </p:tav>
                                        <p:tav>
                                          <p:val>
                                            <p:fltVal val="0.9061"/>
                                          </p:val>
                                        </p:tav>
                                        <p:tav>
                                          <p:val>
                                            <p:fltVal val="0.9186"/>
                                          </p:val>
                                        </p:tav>
                                        <p:tav>
                                          <p:val>
                                            <p:fltVal val="0.942"/>
                                          </p:val>
                                        </p:tav>
                                        <p:tav>
                                          <p:val>
                                            <p:fltVal val="0.9709"/>
                                          </p:val>
                                        </p:tav>
                                        <p:tav>
                                          <p:val>
                                            <p:fltVal val="0.9885"/>
                                          </p:val>
                                        </p:tav>
                                        <p:tav>
                                          <p:val>
                                            <p:fltVal val="0.997"/>
                                          </p:val>
                                        </p:tav>
                                        <p:tav>
                                          <p:val>
                                            <p:fltVal val="0.9997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1"/>
                                          </p:val>
                                        </p:tav>
                                        <p:tav tm="6660">
                                          <p:val>
                                            <p:fltVal val="1.0002"/>
                                          </p:val>
                                        </p:tav>
                                        <p:tav tm="9990">
                                          <p:val>
                                            <p:fltVal val="1.0009"/>
                                          </p:val>
                                        </p:tav>
                                        <p:tav tm="13320">
                                          <p:val>
                                            <p:fltVal val="1.0023"/>
                                          </p:val>
                                        </p:tav>
                                        <p:tav tm="16650">
                                          <p:val>
                                            <p:fltVal val="1.0046"/>
                                          </p:val>
                                        </p:tav>
                                        <p:tav tm="19970">
                                          <p:val>
                                            <p:fltVal val="1.008"/>
                                          </p:val>
                                        </p:tav>
                                        <p:tav tm="23290">
                                          <p:val>
                                            <p:fltVal val="1.0127"/>
                                          </p:val>
                                        </p:tav>
                                        <p:tav tm="26620">
                                          <p:val>
                                            <p:fltVal val="1.019"/>
                                          </p:val>
                                        </p:tav>
                                        <p:tav tm="29950">
                                          <p:val>
                                            <p:fltVal val="1.0271"/>
                                          </p:val>
                                        </p:tav>
                                        <p:tav tm="33280">
                                          <p:val>
                                            <p:fltVal val="1.0351"/>
                                          </p:val>
                                        </p:tav>
                                        <p:tav tm="36610">
                                          <p:val>
                                            <p:fltVal val="1.0414"/>
                                          </p:val>
                                        </p:tav>
                                        <p:tav tm="39940">
                                          <p:val>
                                            <p:fltVal val="1.046"/>
                                          </p:val>
                                        </p:tav>
                                        <p:tav tm="43270">
                                          <p:val>
                                            <p:fltVal val="1.0494"/>
                                          </p:val>
                                        </p:tav>
                                        <p:tav tm="46600">
                                          <p:val>
                                            <p:fltVal val="1.0516"/>
                                          </p:val>
                                        </p:tav>
                                        <p:tav tm="49930">
                                          <p:val>
                                            <p:fltVal val="1.053"/>
                                          </p:val>
                                        </p:tav>
                                        <p:tav tm="53250">
                                          <p:val>
                                            <p:fltVal val="1.0537"/>
                                          </p:val>
                                        </p:tav>
                                        <p:tav tm="56580">
                                          <p:val>
                                            <p:fltVal val="1.0539"/>
                                          </p:val>
                                        </p:tav>
                                        <p:tav tm="59900">
                                          <p:val>
                                            <p:fltVal val="1.054"/>
                                          </p:val>
                                        </p:tav>
                                        <p:tav tm="63220">
                                          <p:val>
                                            <p:fltVal val="1.0536"/>
                                          </p:val>
                                        </p:tav>
                                        <p:tav tm="66540">
                                          <p:val>
                                            <p:fltVal val="1.0515"/>
                                          </p:val>
                                        </p:tav>
                                        <p:tav tm="69870">
                                          <p:val>
                                            <p:fltVal val="1.0457"/>
                                          </p:val>
                                        </p:tav>
                                        <p:tav tm="73190">
                                          <p:val>
                                            <p:fltVal val="1.0344"/>
                                          </p:val>
                                        </p:tav>
                                        <p:tav tm="76510">
                                          <p:val>
                                            <p:fltVal val="1.0183"/>
                                          </p:val>
                                        </p:tav>
                                        <p:tav tm="79830">
                                          <p:val>
                                            <p:fltVal val="1.0076"/>
                                          </p:val>
                                        </p:tav>
                                        <p:tav tm="83160">
                                          <p:val>
                                            <p:fltVal val="1.0021"/>
                                          </p:val>
                                        </p:tav>
                                        <p:tav tm="86480">
                                          <p:val>
                                            <p:fltVal val="1.0002"/>
                                          </p:val>
                                        </p:tav>
                                        <p:tav tm="89800">
                                          <p:val>
                                            <p:fltVal val="1"/>
                                          </p:val>
                                        </p:tav>
                                        <p:tav tm="93120">
                                          <p:val>
                                            <p:fltVal val="1"/>
                                          </p:val>
                                        </p:tav>
                                        <p:tav tm="9645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.0006"/>
                                          </p:val>
                                        </p:tav>
                                        <p:tav>
                                          <p:val>
                                            <p:fltVal val="1.0024"/>
                                          </p:val>
                                        </p:tav>
                                        <p:tav>
                                          <p:val>
                                            <p:fltVal val="1.006"/>
                                          </p:val>
                                        </p:tav>
                                        <p:tav>
                                          <p:val>
                                            <p:fltVal val="1.0121"/>
                                          </p:val>
                                        </p:tav>
                                        <p:tav>
                                          <p:val>
                                            <p:fltVal val="1.0213"/>
                                          </p:val>
                                        </p:tav>
                                        <p:tav>
                                          <p:val>
                                            <p:fltVal val="1.0331"/>
                                          </p:val>
                                        </p:tav>
                                        <p:tav>
                                          <p:val>
                                            <p:fltVal val="1.0422"/>
                                          </p:val>
                                        </p:tav>
                                        <p:tav>
                                          <p:val>
                                            <p:fltVal val="1.0482"/>
                                          </p:val>
                                        </p:tav>
                                        <p:tav>
                                          <p:val>
                                            <p:fltVal val="1.0516"/>
                                          </p:val>
                                        </p:tav>
                                        <p:tav>
                                          <p:val>
                                            <p:fltVal val="1.0534"/>
                                          </p:val>
                                        </p:tav>
                                        <p:tav>
                                          <p:val>
                                            <p:fltVal val="1.0539"/>
                                          </p:val>
                                        </p:tav>
                                        <p:tav>
                                          <p:val>
                                            <p:fltVal val="1.0539"/>
                                          </p:val>
                                        </p:tav>
                                        <p:tav>
                                          <p:val>
                                            <p:fltVal val="1.0534"/>
                                          </p:val>
                                        </p:tav>
                                        <p:tav>
                                          <p:val>
                                            <p:fltVal val="1.0506"/>
                                          </p:val>
                                        </p:tav>
                                        <p:tav>
                                          <p:val>
                                            <p:fltVal val="1.0439"/>
                                          </p:val>
                                        </p:tav>
                                        <p:tav>
                                          <p:val>
                                            <p:fltVal val="1.0312"/>
                                          </p:val>
                                        </p:tav>
                                        <p:tav>
                                          <p:val>
                                            <p:fltVal val="1.0156"/>
                                          </p:val>
                                        </p:tav>
                                        <p:tav>
                                          <p:val>
                                            <p:fltVal val="1.0061"/>
                                          </p:val>
                                        </p:tav>
                                        <p:tav>
                                          <p:val>
                                            <p:fltVal val="1.0015"/>
                                          </p:val>
                                        </p:tav>
                                        <p:tav>
                                          <p:val>
                                            <p:fltVal val="1.000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  <p:tav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350"/>
                            </p:stCondLst>
                            <p:childTnLst>
                              <p:par>
                                <p:cTn id="4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200"/>
                            </p:stCondLst>
                            <p:childTnLst>
                              <p:par>
                                <p:cTn id="5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22" grpId="0"/>
      <p:bldP spid="22" grpId="1"/>
      <p:bldP spid="25" grpId="0"/>
      <p:bldP spid="25" grpId="1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2229081" y="385803"/>
            <a:ext cx="35999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（四）学习方法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7" name="3D 模型 36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47980" y="187325"/>
            <a:ext cx="2682240" cy="1657350"/>
          </a:xfrm>
          <a:prstGeom prst="rect">
            <a:avLst/>
          </a:prstGeom>
        </p:spPr>
      </p:pic>
      <p:sp>
        <p:nvSpPr>
          <p:cNvPr id="36" name="矩形 35"/>
          <p:cNvSpPr/>
          <p:nvPr/>
        </p:nvSpPr>
        <p:spPr>
          <a:xfrm>
            <a:off x="2333625" y="1079500"/>
            <a:ext cx="657733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１、</a:t>
            </a:r>
            <a:r>
              <a:rPr lang="zh-CN" altLang="zh-CN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学习</a:t>
            </a:r>
            <a:r>
              <a:rPr lang="zh-CN" altLang="zh-C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每章内容时，</a:t>
            </a:r>
            <a:r>
              <a:rPr lang="zh-CN" altLang="zh-CN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首先</a:t>
            </a:r>
            <a:r>
              <a:rPr lang="zh-CN" altLang="zh-C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要阅读每章的内容简介，了解本章主要讲述哪些内容。然后认真阅读学习目标，明确学完本章后，你应该学会什么。</a:t>
            </a:r>
            <a:endParaRPr lang="zh-CN" altLang="zh-CN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93"/>
          <a:stretch>
            <a:fillRect/>
          </a:stretch>
        </p:blipFill>
        <p:spPr>
          <a:xfrm rot="18961360">
            <a:off x="280747" y="3418184"/>
            <a:ext cx="2757207" cy="325500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1638">
            <a:off x="9535309" y="1008199"/>
            <a:ext cx="2026893" cy="2026893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0" t="23471" r="29206" b="31934"/>
          <a:stretch>
            <a:fillRect/>
          </a:stretch>
        </p:blipFill>
        <p:spPr>
          <a:xfrm rot="16200000">
            <a:off x="9672389" y="5321379"/>
            <a:ext cx="1086893" cy="108689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747010" y="2197735"/>
            <a:ext cx="6163945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lvl="0"/>
            <a:r>
              <a:rPr lang="zh-CN" altLang="en-US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２、</a:t>
            </a:r>
            <a:r>
              <a:rPr lang="zh-CN" altLang="en-US" b="1" dirty="0" smtClean="0"/>
              <a:t>学习</a:t>
            </a:r>
            <a:r>
              <a:rPr lang="zh-CN" altLang="en-US" b="1" dirty="0"/>
              <a:t>中有问题，多与学习伙伴、班主任和辅导老师交流沟通，及时解决问题，不积压问题。</a:t>
            </a:r>
            <a:endParaRPr lang="zh-CN" altLang="zh-CN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矩形 2"/>
          <p:cNvSpPr/>
          <p:nvPr/>
        </p:nvSpPr>
        <p:spPr>
          <a:xfrm>
            <a:off x="3201670" y="3065145"/>
            <a:ext cx="65982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３、</a:t>
            </a:r>
            <a:r>
              <a:rPr lang="zh-CN" altLang="en-US" b="1" dirty="0"/>
              <a:t>每章结合有关的知识点，提供了练习题。基本内容学习之后，一定要认真做练习。一定要独立完成平时的练习和作业，如果形考作业做得好，期末考试就会有把握。本课程采用网络考试，复习阶段要认真做模拟试题</a:t>
            </a:r>
            <a:r>
              <a:rPr lang="zh-CN" altLang="en-US" b="1" dirty="0" smtClean="0"/>
              <a:t>。</a:t>
            </a:r>
            <a:endParaRPr lang="zh-CN" altLang="zh-CN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61715" y="4451300"/>
            <a:ext cx="760666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n-lt"/>
                <a:cs typeface="+mn-lt"/>
                <a:sym typeface="+mn-ea"/>
              </a:rPr>
              <a:t>４、我们的学习资源不但有文字教材，还有丰富的网络资源，你可以</a:t>
            </a:r>
            <a:r>
              <a:rPr lang="zh-CN" altLang="zh-CN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n-lt"/>
                <a:cs typeface="+mn-lt"/>
                <a:sym typeface="+mn-ea"/>
              </a:rPr>
              <a:t>登录</a:t>
            </a:r>
            <a:r>
              <a:rPr lang="zh-CN" altLang="zh-CN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n-lt"/>
                <a:cs typeface="+mn-lt"/>
                <a:sym typeface="+mn-ea"/>
              </a:rPr>
              <a:t>国家开放大学学习平台的学生空间，关注公告及讨论区，及时了解在线教学安排，参与在线交流活动。同时也可以进入相关栏目</a:t>
            </a:r>
            <a:r>
              <a:rPr lang="zh-CN" altLang="zh-CN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n-lt"/>
                <a:cs typeface="+mn-lt"/>
                <a:sym typeface="+mn-ea"/>
              </a:rPr>
              <a:t>，</a:t>
            </a:r>
            <a:r>
              <a:rPr lang="zh-CN" altLang="en-US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n-lt"/>
                <a:cs typeface="+mn-lt"/>
                <a:sym typeface="+mn-ea"/>
              </a:rPr>
              <a:t>打开</a:t>
            </a:r>
            <a:r>
              <a:rPr lang="zh-CN" altLang="zh-CN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n-lt"/>
                <a:cs typeface="+mn-lt"/>
                <a:sym typeface="+mn-ea"/>
              </a:rPr>
              <a:t> “</a:t>
            </a:r>
            <a:r>
              <a:rPr lang="zh-CN" altLang="en-US" dirty="0"/>
              <a:t>课程导学</a:t>
            </a:r>
          </a:p>
          <a:p>
            <a:r>
              <a:rPr lang="zh-CN" altLang="zh-CN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n-lt"/>
                <a:cs typeface="+mn-lt"/>
                <a:sym typeface="+mn-ea"/>
              </a:rPr>
              <a:t>”栏目</a:t>
            </a:r>
            <a:r>
              <a:rPr lang="zh-CN" altLang="en-US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n-lt"/>
                <a:cs typeface="+mn-lt"/>
                <a:sym typeface="+mn-ea"/>
              </a:rPr>
              <a:t>了解课程学什么，怎么学，怎么考。</a:t>
            </a:r>
            <a:r>
              <a:rPr lang="zh-CN" altLang="zh-CN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n-lt"/>
                <a:cs typeface="+mn-lt"/>
                <a:sym typeface="+mn-ea"/>
              </a:rPr>
              <a:t>打开“</a:t>
            </a:r>
            <a:r>
              <a:rPr lang="zh-CN" altLang="en-US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n-lt"/>
                <a:cs typeface="+mn-lt"/>
                <a:sym typeface="+mn-ea"/>
              </a:rPr>
              <a:t>课程章节</a:t>
            </a:r>
            <a:r>
              <a:rPr lang="zh-CN" altLang="zh-CN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n-lt"/>
                <a:cs typeface="+mn-lt"/>
                <a:sym typeface="+mn-ea"/>
              </a:rPr>
              <a:t>”栏目</a:t>
            </a:r>
            <a:r>
              <a:rPr lang="zh-CN" altLang="en-US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n-lt"/>
                <a:cs typeface="+mn-lt"/>
                <a:sym typeface="+mn-ea"/>
              </a:rPr>
              <a:t>可</a:t>
            </a:r>
            <a:r>
              <a:rPr lang="zh-CN" altLang="zh-CN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n-lt"/>
                <a:cs typeface="+mn-lt"/>
                <a:sym typeface="+mn-ea"/>
              </a:rPr>
              <a:t>自主学习</a:t>
            </a:r>
            <a:r>
              <a:rPr lang="zh-CN" altLang="zh-CN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n-lt"/>
                <a:cs typeface="+mn-lt"/>
                <a:sym typeface="+mn-ea"/>
              </a:rPr>
              <a:t>课程相关</a:t>
            </a:r>
            <a:r>
              <a:rPr lang="zh-CN" altLang="zh-CN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n-lt"/>
                <a:cs typeface="+mn-lt"/>
                <a:sym typeface="+mn-ea"/>
              </a:rPr>
              <a:t>内容等</a:t>
            </a:r>
            <a:r>
              <a:rPr lang="zh-CN" altLang="zh-CN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n-lt"/>
                <a:cs typeface="+mn-lt"/>
                <a:sym typeface="+mn-ea"/>
              </a:rPr>
              <a:t>。</a:t>
            </a:r>
            <a:endParaRPr lang="zh-CN" altLang="en-US" dirty="0"/>
          </a:p>
        </p:txBody>
      </p:sp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804111" y="510123"/>
            <a:ext cx="8585020" cy="779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28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　</a:t>
            </a:r>
            <a:r>
              <a:rPr lang="zh-CN" altLang="en-US" sz="24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如何登录国开学习网进行学习操作步骤</a:t>
            </a:r>
            <a:r>
              <a:rPr lang="en-US" altLang="zh-CN" sz="24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:</a:t>
            </a:r>
            <a:endParaRPr lang="zh-CN" altLang="en-US" sz="2400" b="1" dirty="0"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371758" y="1427249"/>
            <a:ext cx="4999038" cy="358775"/>
          </a:xfrm>
          <a:custGeom>
            <a:avLst/>
            <a:gdLst>
              <a:gd name="connsiteX0" fmla="*/ 0 w 4998566"/>
              <a:gd name="connsiteY0" fmla="*/ 0 h 358594"/>
              <a:gd name="connsiteX1" fmla="*/ 4998566 w 4998566"/>
              <a:gd name="connsiteY1" fmla="*/ 0 h 358594"/>
              <a:gd name="connsiteX2" fmla="*/ 4998566 w 4998566"/>
              <a:gd name="connsiteY2" fmla="*/ 358594 h 358594"/>
              <a:gd name="connsiteX3" fmla="*/ 0 w 4998566"/>
              <a:gd name="connsiteY3" fmla="*/ 358594 h 358594"/>
              <a:gd name="connsiteX4" fmla="*/ 0 w 4998566"/>
              <a:gd name="connsiteY4" fmla="*/ 0 h 3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8566" h="358594">
                <a:moveTo>
                  <a:pt x="0" y="0"/>
                </a:moveTo>
                <a:lnTo>
                  <a:pt x="4998566" y="0"/>
                </a:lnTo>
                <a:lnTo>
                  <a:pt x="4998566" y="358594"/>
                </a:lnTo>
                <a:lnTo>
                  <a:pt x="0" y="35859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8100" tIns="38100" rIns="38100" bIns="38100" spcCol="1270" anchor="b"/>
          <a:lstStyle/>
          <a:p>
            <a:pPr defTabSz="889000">
              <a:lnSpc>
                <a:spcPct val="90000"/>
              </a:lnSpc>
              <a:spcAft>
                <a:spcPct val="35000"/>
              </a:spcAft>
              <a:defRPr/>
            </a:pPr>
            <a:endParaRPr lang="id-ID" sz="20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7" name="Straight Connector 10"/>
          <p:cNvSpPr/>
          <p:nvPr/>
        </p:nvSpPr>
        <p:spPr>
          <a:xfrm>
            <a:off x="1268321" y="1809357"/>
            <a:ext cx="979328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Content Placeholder 2"/>
          <p:cNvSpPr txBox="1"/>
          <p:nvPr/>
        </p:nvSpPr>
        <p:spPr bwMode="auto">
          <a:xfrm>
            <a:off x="2437509" y="1281547"/>
            <a:ext cx="8914670" cy="32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r>
              <a:rPr lang="zh-CN" altLang="en-US" sz="1600" b="1" dirty="0" smtClean="0">
                <a:solidFill>
                  <a:prstClr val="black"/>
                </a:solidFill>
              </a:rPr>
              <a:t>打开学习网主页。在浏览器地址栏中输入</a:t>
            </a:r>
            <a:r>
              <a:rPr lang="zh-CN" altLang="zh-CN" sz="1600" b="1" dirty="0" smtClean="0">
                <a:solidFill>
                  <a:prstClr val="black"/>
                </a:solidFill>
              </a:rPr>
              <a:t>网址</a:t>
            </a:r>
            <a:r>
              <a:rPr lang="zh-CN" altLang="zh-CN" sz="1600" b="1" dirty="0">
                <a:solidFill>
                  <a:prstClr val="black"/>
                </a:solidFill>
              </a:rPr>
              <a:t>：</a:t>
            </a:r>
            <a:r>
              <a:rPr lang="en-US" altLang="zh-CN" sz="1600" b="1" u="sng" dirty="0">
                <a:solidFill>
                  <a:prstClr val="black"/>
                </a:solidFill>
                <a:hlinkClick r:id="rId3"/>
              </a:rPr>
              <a:t>http://www.ouchn.cn/</a:t>
            </a:r>
            <a:r>
              <a:rPr lang="en-US" altLang="zh-CN" sz="1600" b="1" dirty="0">
                <a:solidFill>
                  <a:prstClr val="black"/>
                </a:solidFill>
              </a:rPr>
              <a:t> </a:t>
            </a:r>
            <a:r>
              <a:rPr lang="zh-CN" altLang="zh-CN" sz="1600" b="1" dirty="0">
                <a:solidFill>
                  <a:prstClr val="black"/>
                </a:solidFill>
              </a:rPr>
              <a:t>，</a:t>
            </a:r>
            <a:r>
              <a:rPr lang="zh-CN" altLang="zh-CN" sz="1600" b="1" dirty="0" smtClean="0">
                <a:solidFill>
                  <a:prstClr val="black"/>
                </a:solidFill>
              </a:rPr>
              <a:t>进入</a:t>
            </a:r>
            <a:r>
              <a:rPr lang="zh-CN" altLang="en-US" sz="1600" b="1" dirty="0" smtClean="0">
                <a:solidFill>
                  <a:prstClr val="black"/>
                </a:solidFill>
              </a:rPr>
              <a:t>“国家开放大学学习网”。</a:t>
            </a:r>
            <a:r>
              <a:rPr lang="zh-CN" altLang="zh-CN" sz="1600" b="1" dirty="0">
                <a:solidFill>
                  <a:prstClr val="black"/>
                </a:solidFill>
              </a:rPr>
              <a:t>手机用户，可扫描二维码进入</a:t>
            </a:r>
            <a:r>
              <a:rPr lang="zh-CN" altLang="zh-CN" sz="1200" b="1" dirty="0">
                <a:solidFill>
                  <a:prstClr val="black"/>
                </a:solidFill>
              </a:rPr>
              <a:t>。</a:t>
            </a:r>
            <a:endParaRPr lang="zh-CN" altLang="zh-CN" sz="1200" dirty="0">
              <a:solidFill>
                <a:prstClr val="black"/>
              </a:solidFill>
            </a:endParaRPr>
          </a:p>
          <a:p>
            <a:endParaRPr lang="en-US" altLang="zh-CN" sz="160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Content Placeholder 2"/>
          <p:cNvSpPr txBox="1"/>
          <p:nvPr/>
        </p:nvSpPr>
        <p:spPr bwMode="auto">
          <a:xfrm>
            <a:off x="1629007" y="1291839"/>
            <a:ext cx="1060979" cy="314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20000"/>
              </a:spcBef>
              <a:spcAft>
                <a:spcPts val="600"/>
              </a:spcAft>
              <a:buClr>
                <a:srgbClr val="1F608B"/>
              </a:buClr>
              <a:buSzPct val="145000"/>
            </a:pPr>
            <a:r>
              <a:rPr lang="zh-CN" altLang="zh-CN" b="1" dirty="0">
                <a:solidFill>
                  <a:prstClr val="black"/>
                </a:solidFill>
              </a:rPr>
              <a:t>第一步：</a:t>
            </a:r>
            <a:endParaRPr lang="en-US" altLang="zh-CN" b="1" dirty="0">
              <a:solidFill>
                <a:srgbClr val="4472C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706" y="2064417"/>
            <a:ext cx="3719575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683" y="2064417"/>
            <a:ext cx="6188149" cy="4187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369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/>
          <p:nvPr/>
        </p:nvSpPr>
        <p:spPr>
          <a:xfrm>
            <a:off x="3371758" y="1472045"/>
            <a:ext cx="4999038" cy="358775"/>
          </a:xfrm>
          <a:custGeom>
            <a:avLst/>
            <a:gdLst>
              <a:gd name="connsiteX0" fmla="*/ 0 w 4998566"/>
              <a:gd name="connsiteY0" fmla="*/ 0 h 358594"/>
              <a:gd name="connsiteX1" fmla="*/ 4998566 w 4998566"/>
              <a:gd name="connsiteY1" fmla="*/ 0 h 358594"/>
              <a:gd name="connsiteX2" fmla="*/ 4998566 w 4998566"/>
              <a:gd name="connsiteY2" fmla="*/ 358594 h 358594"/>
              <a:gd name="connsiteX3" fmla="*/ 0 w 4998566"/>
              <a:gd name="connsiteY3" fmla="*/ 358594 h 358594"/>
              <a:gd name="connsiteX4" fmla="*/ 0 w 4998566"/>
              <a:gd name="connsiteY4" fmla="*/ 0 h 3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8566" h="358594">
                <a:moveTo>
                  <a:pt x="0" y="0"/>
                </a:moveTo>
                <a:lnTo>
                  <a:pt x="4998566" y="0"/>
                </a:lnTo>
                <a:lnTo>
                  <a:pt x="4998566" y="358594"/>
                </a:lnTo>
                <a:lnTo>
                  <a:pt x="0" y="35859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8100" tIns="38100" rIns="38100" bIns="38100" spcCol="1270" anchor="b"/>
          <a:lstStyle/>
          <a:p>
            <a:pPr defTabSz="88900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id-ID" sz="2000"/>
          </a:p>
        </p:txBody>
      </p:sp>
      <p:sp>
        <p:nvSpPr>
          <p:cNvPr id="6" name="Straight Connector 10"/>
          <p:cNvSpPr/>
          <p:nvPr/>
        </p:nvSpPr>
        <p:spPr>
          <a:xfrm>
            <a:off x="1268321" y="1760266"/>
            <a:ext cx="979328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Content Placeholder 2"/>
          <p:cNvSpPr txBox="1"/>
          <p:nvPr/>
        </p:nvSpPr>
        <p:spPr bwMode="auto">
          <a:xfrm>
            <a:off x="3359865" y="744324"/>
            <a:ext cx="7751275" cy="46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r>
              <a:rPr lang="zh-CN" altLang="zh-CN" sz="1600" b="1" dirty="0"/>
              <a:t>登录。页面右上角有三个登录入口，学生点“学生登录”入口，输入用户名和密码，用户名是学生的学号，密码</a:t>
            </a:r>
            <a:r>
              <a:rPr lang="zh-CN" altLang="zh-CN" sz="1600" b="1" dirty="0" smtClean="0"/>
              <a:t>是</a:t>
            </a:r>
            <a:r>
              <a:rPr lang="zh-CN" altLang="en-US" sz="1600" b="1" dirty="0" smtClean="0"/>
              <a:t>自己</a:t>
            </a:r>
            <a:r>
              <a:rPr lang="zh-CN" altLang="zh-CN" sz="1600" b="1" dirty="0" smtClean="0"/>
              <a:t>出生</a:t>
            </a:r>
            <a:r>
              <a:rPr lang="zh-CN" altLang="zh-CN" sz="1600" b="1" dirty="0"/>
              <a:t>日期</a:t>
            </a:r>
            <a:r>
              <a:rPr lang="en-US" altLang="zh-CN" sz="1600" b="1" dirty="0"/>
              <a:t>8</a:t>
            </a:r>
            <a:r>
              <a:rPr lang="zh-CN" altLang="zh-CN" sz="1600" b="1" dirty="0" smtClean="0"/>
              <a:t>位数</a:t>
            </a:r>
            <a:r>
              <a:rPr lang="zh-CN" altLang="en-US" sz="1600" b="1" dirty="0"/>
              <a:t>，</a:t>
            </a:r>
            <a:r>
              <a:rPr lang="zh-CN" altLang="en-US" sz="1600" b="1" dirty="0" smtClean="0"/>
              <a:t>即</a:t>
            </a:r>
            <a:r>
              <a:rPr lang="zh-CN" altLang="en-US" sz="1600" b="1" dirty="0"/>
              <a:t>可登录学习网，进入学生空间。</a:t>
            </a:r>
            <a:endParaRPr lang="en-US" altLang="zh-CN" sz="1600" b="1" dirty="0"/>
          </a:p>
          <a:p>
            <a:r>
              <a:rPr lang="zh-CN" altLang="en-US" sz="1600" b="1" dirty="0" smtClean="0"/>
              <a:t>例如</a:t>
            </a:r>
            <a:r>
              <a:rPr lang="zh-CN" altLang="en-US" sz="1600" b="1" dirty="0"/>
              <a:t>：用户名　</a:t>
            </a:r>
            <a:r>
              <a:rPr lang="en-US" altLang="zh-CN" sz="1600" b="1" dirty="0"/>
              <a:t>1961001453205</a:t>
            </a:r>
            <a:r>
              <a:rPr lang="zh-CN" altLang="en-US" sz="1600" b="1" dirty="0"/>
              <a:t>　密码：</a:t>
            </a:r>
            <a:r>
              <a:rPr lang="en-US" altLang="zh-CN" sz="1600" b="1" dirty="0" smtClean="0"/>
              <a:t>19920105</a:t>
            </a:r>
            <a:r>
              <a:rPr lang="zh-CN" altLang="en-US" sz="1600" b="1" dirty="0" smtClean="0"/>
              <a:t>。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Content Placeholder 2"/>
          <p:cNvSpPr txBox="1"/>
          <p:nvPr/>
        </p:nvSpPr>
        <p:spPr bwMode="auto">
          <a:xfrm>
            <a:off x="2298884" y="764147"/>
            <a:ext cx="1206316" cy="314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20000"/>
              </a:spcBef>
              <a:spcAft>
                <a:spcPts val="600"/>
              </a:spcAft>
              <a:buClr>
                <a:srgbClr val="1F608B"/>
              </a:buClr>
              <a:buSzPct val="145000"/>
            </a:pPr>
            <a:r>
              <a:rPr lang="zh-CN" altLang="zh-CN" sz="2000" b="1" dirty="0" smtClean="0"/>
              <a:t>第</a:t>
            </a:r>
            <a:r>
              <a:rPr lang="zh-CN" altLang="en-US" sz="2000" b="1" dirty="0" smtClean="0"/>
              <a:t>二</a:t>
            </a:r>
            <a:r>
              <a:rPr lang="zh-CN" altLang="zh-CN" sz="2000" b="1" dirty="0" smtClean="0"/>
              <a:t>步</a:t>
            </a:r>
            <a:r>
              <a:rPr lang="zh-CN" altLang="zh-CN" sz="2000" b="1" dirty="0"/>
              <a:t>：</a:t>
            </a:r>
            <a:endParaRPr lang="en-US" altLang="zh-CN" sz="20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098" y="1830820"/>
            <a:ext cx="9237354" cy="4646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379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26037" y="622301"/>
            <a:ext cx="10927243" cy="527810"/>
            <a:chOff x="1268321" y="1281547"/>
            <a:chExt cx="10083858" cy="527810"/>
          </a:xfrm>
        </p:grpSpPr>
        <p:sp>
          <p:nvSpPr>
            <p:cNvPr id="6" name="Freeform 6"/>
            <p:cNvSpPr/>
            <p:nvPr/>
          </p:nvSpPr>
          <p:spPr>
            <a:xfrm>
              <a:off x="3371758" y="1427249"/>
              <a:ext cx="4999038" cy="358775"/>
            </a:xfrm>
            <a:custGeom>
              <a:avLst/>
              <a:gdLst>
                <a:gd name="connsiteX0" fmla="*/ 0 w 4998566"/>
                <a:gd name="connsiteY0" fmla="*/ 0 h 358594"/>
                <a:gd name="connsiteX1" fmla="*/ 4998566 w 4998566"/>
                <a:gd name="connsiteY1" fmla="*/ 0 h 358594"/>
                <a:gd name="connsiteX2" fmla="*/ 4998566 w 4998566"/>
                <a:gd name="connsiteY2" fmla="*/ 358594 h 358594"/>
                <a:gd name="connsiteX3" fmla="*/ 0 w 4998566"/>
                <a:gd name="connsiteY3" fmla="*/ 358594 h 358594"/>
                <a:gd name="connsiteX4" fmla="*/ 0 w 4998566"/>
                <a:gd name="connsiteY4" fmla="*/ 0 h 3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98566" h="358594">
                  <a:moveTo>
                    <a:pt x="0" y="0"/>
                  </a:moveTo>
                  <a:lnTo>
                    <a:pt x="4998566" y="0"/>
                  </a:lnTo>
                  <a:lnTo>
                    <a:pt x="4998566" y="358594"/>
                  </a:lnTo>
                  <a:lnTo>
                    <a:pt x="0" y="3585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38100" tIns="38100" rIns="38100" bIns="38100" spcCol="1270" anchor="b"/>
            <a:lstStyle/>
            <a:p>
              <a:pPr defTabSz="8890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id-ID" sz="2000"/>
            </a:p>
          </p:txBody>
        </p:sp>
        <p:sp>
          <p:nvSpPr>
            <p:cNvPr id="7" name="Straight Connector 10"/>
            <p:cNvSpPr/>
            <p:nvPr/>
          </p:nvSpPr>
          <p:spPr>
            <a:xfrm>
              <a:off x="1268321" y="1809357"/>
              <a:ext cx="9793287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Content Placeholder 2"/>
            <p:cNvSpPr txBox="1"/>
            <p:nvPr/>
          </p:nvSpPr>
          <p:spPr bwMode="auto">
            <a:xfrm>
              <a:off x="2437509" y="1281547"/>
              <a:ext cx="8914670" cy="323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endParaRPr lang="zh-CN" altLang="zh-CN" sz="1200" dirty="0"/>
            </a:p>
            <a:p>
              <a:endPara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Content Placeholder 2"/>
            <p:cNvSpPr txBox="1"/>
            <p:nvPr/>
          </p:nvSpPr>
          <p:spPr bwMode="auto">
            <a:xfrm>
              <a:off x="1570133" y="1291839"/>
              <a:ext cx="1060979" cy="314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4572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>
                <a:spcBef>
                  <a:spcPct val="20000"/>
                </a:spcBef>
                <a:spcAft>
                  <a:spcPts val="600"/>
                </a:spcAft>
                <a:buClr>
                  <a:srgbClr val="1F608B"/>
                </a:buClr>
                <a:buSzPct val="145000"/>
              </a:pPr>
              <a:r>
                <a:rPr lang="zh-CN" altLang="zh-CN" sz="2000" b="1" dirty="0" smtClean="0"/>
                <a:t>第</a:t>
              </a:r>
              <a:r>
                <a:rPr lang="zh-CN" altLang="en-US" sz="2000" b="1" dirty="0"/>
                <a:t>三</a:t>
              </a:r>
              <a:r>
                <a:rPr lang="zh-CN" altLang="zh-CN" sz="2000" b="1" dirty="0" smtClean="0"/>
                <a:t>步</a:t>
              </a:r>
              <a:r>
                <a:rPr lang="zh-CN" altLang="zh-CN" sz="2000" b="1" dirty="0"/>
                <a:t>：</a:t>
              </a:r>
              <a:endParaRPr lang="en-US" altLang="zh-CN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2050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20" y="1267068"/>
            <a:ext cx="10774883" cy="498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865417" y="590402"/>
            <a:ext cx="9345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/>
              <a:t>　进入学习空间后，选择</a:t>
            </a:r>
            <a:r>
              <a:rPr lang="zh-CN" altLang="zh-CN" b="1" dirty="0" smtClean="0"/>
              <a:t>《网络实用技术基础》课程</a:t>
            </a:r>
            <a:r>
              <a:rPr lang="zh-CN" altLang="en-US" b="1" dirty="0" smtClean="0"/>
              <a:t>，</a:t>
            </a:r>
            <a:r>
              <a:rPr lang="zh-CN" altLang="zh-CN" b="1" dirty="0" smtClean="0"/>
              <a:t>点击</a:t>
            </a:r>
            <a:r>
              <a:rPr lang="zh-CN" altLang="zh-CN" b="1" dirty="0"/>
              <a:t>“进入学习”，便可进行本课程的学习了</a:t>
            </a:r>
            <a:r>
              <a:rPr lang="zh-CN" altLang="zh-CN" b="1" dirty="0" smtClean="0"/>
              <a:t>。</a:t>
            </a:r>
            <a:r>
              <a:rPr lang="zh-CN" altLang="en-US" b="1" dirty="0" smtClean="0"/>
              <a:t>完成四次形成性考核任务。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236231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73" y="1508166"/>
            <a:ext cx="10747169" cy="471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831273" y="537335"/>
            <a:ext cx="107471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/>
              <a:t>　第四步：完成形成性考核。</a:t>
            </a:r>
            <a:r>
              <a:rPr lang="zh-CN" altLang="zh-CN" b="1" dirty="0" smtClean="0"/>
              <a:t>在</a:t>
            </a:r>
            <a:r>
              <a:rPr lang="zh-CN" altLang="zh-CN" b="1" dirty="0"/>
              <a:t>学习页面区点击“形考任务”</a:t>
            </a:r>
            <a:r>
              <a:rPr lang="zh-CN" altLang="zh-CN" b="1" dirty="0" smtClean="0"/>
              <a:t>。</a:t>
            </a:r>
            <a:r>
              <a:rPr lang="zh-CN" altLang="zh-CN" b="1" dirty="0"/>
              <a:t>依次完成形考作业</a:t>
            </a:r>
            <a:r>
              <a:rPr lang="en-US" altLang="zh-CN" b="1" dirty="0"/>
              <a:t>1</a:t>
            </a:r>
            <a:r>
              <a:rPr lang="zh-CN" altLang="zh-CN" b="1" dirty="0"/>
              <a:t>、形考作业</a:t>
            </a:r>
            <a:r>
              <a:rPr lang="en-US" altLang="zh-CN" b="1" dirty="0"/>
              <a:t>2</a:t>
            </a:r>
            <a:r>
              <a:rPr lang="zh-CN" altLang="zh-CN" b="1" dirty="0"/>
              <a:t>、形考作业</a:t>
            </a:r>
            <a:r>
              <a:rPr lang="en-US" altLang="zh-CN" b="1" dirty="0"/>
              <a:t>3</a:t>
            </a:r>
            <a:r>
              <a:rPr lang="zh-CN" altLang="zh-CN" b="1" dirty="0"/>
              <a:t>、形考作业</a:t>
            </a:r>
            <a:r>
              <a:rPr lang="en-US" altLang="zh-CN" b="1" dirty="0"/>
              <a:t>4</a:t>
            </a:r>
            <a:r>
              <a:rPr lang="zh-CN" altLang="zh-CN" b="1" dirty="0"/>
              <a:t>。“学习过程评定”可以提交本课程实验教材中的实验，学生可自行选择其中两个实验，提交实验报告即可。</a:t>
            </a:r>
            <a:endParaRPr lang="zh-CN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2628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26037" y="622301"/>
            <a:ext cx="10927243" cy="836167"/>
            <a:chOff x="1268321" y="1281547"/>
            <a:chExt cx="10083858" cy="836167"/>
          </a:xfrm>
        </p:grpSpPr>
        <p:sp>
          <p:nvSpPr>
            <p:cNvPr id="6" name="Freeform 6"/>
            <p:cNvSpPr/>
            <p:nvPr/>
          </p:nvSpPr>
          <p:spPr>
            <a:xfrm>
              <a:off x="3371758" y="1427249"/>
              <a:ext cx="4999038" cy="358775"/>
            </a:xfrm>
            <a:custGeom>
              <a:avLst/>
              <a:gdLst>
                <a:gd name="connsiteX0" fmla="*/ 0 w 4998566"/>
                <a:gd name="connsiteY0" fmla="*/ 0 h 358594"/>
                <a:gd name="connsiteX1" fmla="*/ 4998566 w 4998566"/>
                <a:gd name="connsiteY1" fmla="*/ 0 h 358594"/>
                <a:gd name="connsiteX2" fmla="*/ 4998566 w 4998566"/>
                <a:gd name="connsiteY2" fmla="*/ 358594 h 358594"/>
                <a:gd name="connsiteX3" fmla="*/ 0 w 4998566"/>
                <a:gd name="connsiteY3" fmla="*/ 358594 h 358594"/>
                <a:gd name="connsiteX4" fmla="*/ 0 w 4998566"/>
                <a:gd name="connsiteY4" fmla="*/ 0 h 3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98566" h="358594">
                  <a:moveTo>
                    <a:pt x="0" y="0"/>
                  </a:moveTo>
                  <a:lnTo>
                    <a:pt x="4998566" y="0"/>
                  </a:lnTo>
                  <a:lnTo>
                    <a:pt x="4998566" y="358594"/>
                  </a:lnTo>
                  <a:lnTo>
                    <a:pt x="0" y="3585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38100" tIns="38100" rIns="38100" bIns="38100" spcCol="1270" anchor="b"/>
            <a:lstStyle/>
            <a:p>
              <a:pPr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id-ID" sz="20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7" name="Straight Connector 10"/>
            <p:cNvSpPr/>
            <p:nvPr/>
          </p:nvSpPr>
          <p:spPr>
            <a:xfrm>
              <a:off x="1268321" y="2117714"/>
              <a:ext cx="9793287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Content Placeholder 2"/>
            <p:cNvSpPr txBox="1"/>
            <p:nvPr/>
          </p:nvSpPr>
          <p:spPr bwMode="auto">
            <a:xfrm>
              <a:off x="2437509" y="1281547"/>
              <a:ext cx="8914670" cy="323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endParaRPr lang="zh-CN" altLang="zh-CN" sz="1200" dirty="0">
                <a:solidFill>
                  <a:prstClr val="black"/>
                </a:solidFill>
              </a:endParaRPr>
            </a:p>
            <a:p>
              <a:endPara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642621" y="632934"/>
            <a:ext cx="108830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b="1" dirty="0" smtClean="0"/>
              <a:t>第</a:t>
            </a:r>
            <a:r>
              <a:rPr lang="zh-CN" altLang="en-US" b="1" dirty="0" smtClean="0"/>
              <a:t>五</a:t>
            </a:r>
            <a:r>
              <a:rPr lang="zh-CN" altLang="zh-CN" b="1" dirty="0" smtClean="0"/>
              <a:t>步：</a:t>
            </a:r>
            <a:r>
              <a:rPr lang="zh-CN" altLang="en-US" b="1" dirty="0" smtClean="0"/>
              <a:t>课程讨论。</a:t>
            </a:r>
            <a:r>
              <a:rPr lang="zh-CN" altLang="zh-CN" b="1" dirty="0" smtClean="0"/>
              <a:t>进入</a:t>
            </a:r>
            <a:r>
              <a:rPr lang="zh-CN" altLang="zh-CN" b="1" dirty="0"/>
              <a:t>课程后，在主页面上点击</a:t>
            </a:r>
            <a:r>
              <a:rPr lang="zh-CN" altLang="zh-CN" b="1"/>
              <a:t>“学习论坛”</a:t>
            </a:r>
            <a:r>
              <a:rPr lang="zh-CN" altLang="zh-CN" b="1" smtClean="0"/>
              <a:t>。</a:t>
            </a:r>
            <a:endParaRPr lang="zh-CN" altLang="zh-CN" dirty="0"/>
          </a:p>
        </p:txBody>
      </p:sp>
      <p:pic>
        <p:nvPicPr>
          <p:cNvPr id="3074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21" y="1692373"/>
            <a:ext cx="10612369" cy="4538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900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26037" y="622301"/>
            <a:ext cx="10927243" cy="504477"/>
            <a:chOff x="1268321" y="1281547"/>
            <a:chExt cx="10083858" cy="504477"/>
          </a:xfrm>
        </p:grpSpPr>
        <p:sp>
          <p:nvSpPr>
            <p:cNvPr id="6" name="Freeform 6"/>
            <p:cNvSpPr/>
            <p:nvPr/>
          </p:nvSpPr>
          <p:spPr>
            <a:xfrm>
              <a:off x="3371758" y="1427249"/>
              <a:ext cx="4999038" cy="358775"/>
            </a:xfrm>
            <a:custGeom>
              <a:avLst/>
              <a:gdLst>
                <a:gd name="connsiteX0" fmla="*/ 0 w 4998566"/>
                <a:gd name="connsiteY0" fmla="*/ 0 h 358594"/>
                <a:gd name="connsiteX1" fmla="*/ 4998566 w 4998566"/>
                <a:gd name="connsiteY1" fmla="*/ 0 h 358594"/>
                <a:gd name="connsiteX2" fmla="*/ 4998566 w 4998566"/>
                <a:gd name="connsiteY2" fmla="*/ 358594 h 358594"/>
                <a:gd name="connsiteX3" fmla="*/ 0 w 4998566"/>
                <a:gd name="connsiteY3" fmla="*/ 358594 h 358594"/>
                <a:gd name="connsiteX4" fmla="*/ 0 w 4998566"/>
                <a:gd name="connsiteY4" fmla="*/ 0 h 3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98566" h="358594">
                  <a:moveTo>
                    <a:pt x="0" y="0"/>
                  </a:moveTo>
                  <a:lnTo>
                    <a:pt x="4998566" y="0"/>
                  </a:lnTo>
                  <a:lnTo>
                    <a:pt x="4998566" y="358594"/>
                  </a:lnTo>
                  <a:lnTo>
                    <a:pt x="0" y="3585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38100" tIns="38100" rIns="38100" bIns="38100" spcCol="1270" anchor="b"/>
            <a:lstStyle/>
            <a:p>
              <a:pPr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id-ID" sz="20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7" name="Straight Connector 10"/>
            <p:cNvSpPr/>
            <p:nvPr/>
          </p:nvSpPr>
          <p:spPr>
            <a:xfrm>
              <a:off x="1268321" y="1756192"/>
              <a:ext cx="9793287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Content Placeholder 2"/>
            <p:cNvSpPr txBox="1"/>
            <p:nvPr/>
          </p:nvSpPr>
          <p:spPr bwMode="auto">
            <a:xfrm>
              <a:off x="2437509" y="1281547"/>
              <a:ext cx="8914670" cy="323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endParaRPr lang="zh-CN" altLang="zh-CN" sz="1200" dirty="0">
                <a:solidFill>
                  <a:prstClr val="black"/>
                </a:solidFill>
              </a:endParaRPr>
            </a:p>
            <a:p>
              <a:endPara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642621" y="632934"/>
            <a:ext cx="108830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b="1" dirty="0" smtClean="0"/>
              <a:t>第</a:t>
            </a:r>
            <a:r>
              <a:rPr lang="zh-CN" altLang="en-US" b="1" dirty="0" smtClean="0"/>
              <a:t>六</a:t>
            </a:r>
            <a:r>
              <a:rPr lang="zh-CN" altLang="zh-CN" b="1" dirty="0" smtClean="0"/>
              <a:t>步</a:t>
            </a:r>
            <a:r>
              <a:rPr lang="zh-CN" altLang="zh-CN" b="1" dirty="0"/>
              <a:t>：在页面课程讨论区中点击“进入讨论区”。</a:t>
            </a:r>
            <a:endParaRPr lang="zh-CN" altLang="zh-CN" dirty="0"/>
          </a:p>
        </p:txBody>
      </p:sp>
      <p:pic>
        <p:nvPicPr>
          <p:cNvPr id="4098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37" y="1331875"/>
            <a:ext cx="10612369" cy="467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91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26037" y="622301"/>
            <a:ext cx="10927243" cy="504477"/>
            <a:chOff x="1268321" y="1281547"/>
            <a:chExt cx="10083858" cy="504477"/>
          </a:xfrm>
        </p:grpSpPr>
        <p:sp>
          <p:nvSpPr>
            <p:cNvPr id="6" name="Freeform 6"/>
            <p:cNvSpPr/>
            <p:nvPr/>
          </p:nvSpPr>
          <p:spPr>
            <a:xfrm>
              <a:off x="3371758" y="1427249"/>
              <a:ext cx="4999038" cy="358775"/>
            </a:xfrm>
            <a:custGeom>
              <a:avLst/>
              <a:gdLst>
                <a:gd name="connsiteX0" fmla="*/ 0 w 4998566"/>
                <a:gd name="connsiteY0" fmla="*/ 0 h 358594"/>
                <a:gd name="connsiteX1" fmla="*/ 4998566 w 4998566"/>
                <a:gd name="connsiteY1" fmla="*/ 0 h 358594"/>
                <a:gd name="connsiteX2" fmla="*/ 4998566 w 4998566"/>
                <a:gd name="connsiteY2" fmla="*/ 358594 h 358594"/>
                <a:gd name="connsiteX3" fmla="*/ 0 w 4998566"/>
                <a:gd name="connsiteY3" fmla="*/ 358594 h 358594"/>
                <a:gd name="connsiteX4" fmla="*/ 0 w 4998566"/>
                <a:gd name="connsiteY4" fmla="*/ 0 h 3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98566" h="358594">
                  <a:moveTo>
                    <a:pt x="0" y="0"/>
                  </a:moveTo>
                  <a:lnTo>
                    <a:pt x="4998566" y="0"/>
                  </a:lnTo>
                  <a:lnTo>
                    <a:pt x="4998566" y="358594"/>
                  </a:lnTo>
                  <a:lnTo>
                    <a:pt x="0" y="3585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38100" tIns="38100" rIns="38100" bIns="38100" spcCol="1270" anchor="b"/>
            <a:lstStyle/>
            <a:p>
              <a:pPr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id-ID" sz="20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7" name="Straight Connector 10"/>
            <p:cNvSpPr/>
            <p:nvPr/>
          </p:nvSpPr>
          <p:spPr>
            <a:xfrm>
              <a:off x="1268321" y="1756192"/>
              <a:ext cx="9793287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Content Placeholder 2"/>
            <p:cNvSpPr txBox="1"/>
            <p:nvPr/>
          </p:nvSpPr>
          <p:spPr bwMode="auto">
            <a:xfrm>
              <a:off x="2437509" y="1281547"/>
              <a:ext cx="8914670" cy="323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endParaRPr lang="zh-CN" altLang="zh-CN" sz="1200" dirty="0">
                <a:solidFill>
                  <a:prstClr val="black"/>
                </a:solidFill>
              </a:endParaRPr>
            </a:p>
            <a:p>
              <a:endPara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642621" y="632934"/>
            <a:ext cx="108830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b="1" dirty="0" smtClean="0"/>
              <a:t>第</a:t>
            </a:r>
            <a:r>
              <a:rPr lang="zh-CN" altLang="en-US" b="1" dirty="0" smtClean="0"/>
              <a:t>七</a:t>
            </a:r>
            <a:r>
              <a:rPr lang="zh-CN" altLang="zh-CN" b="1" dirty="0" smtClean="0"/>
              <a:t>步</a:t>
            </a:r>
            <a:r>
              <a:rPr lang="zh-CN" altLang="zh-CN" b="1" dirty="0"/>
              <a:t>：点击“开启一个新话题”。</a:t>
            </a:r>
            <a:endParaRPr lang="zh-CN" altLang="zh-CN" dirty="0"/>
          </a:p>
        </p:txBody>
      </p:sp>
      <p:pic>
        <p:nvPicPr>
          <p:cNvPr id="5122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36" y="1265273"/>
            <a:ext cx="10612369" cy="492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08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0121" y="399008"/>
            <a:ext cx="11568223" cy="504477"/>
            <a:chOff x="755312" y="1281547"/>
            <a:chExt cx="10675366" cy="504477"/>
          </a:xfrm>
        </p:grpSpPr>
        <p:sp>
          <p:nvSpPr>
            <p:cNvPr id="6" name="Freeform 6"/>
            <p:cNvSpPr/>
            <p:nvPr/>
          </p:nvSpPr>
          <p:spPr>
            <a:xfrm>
              <a:off x="3371758" y="1427249"/>
              <a:ext cx="4999038" cy="358775"/>
            </a:xfrm>
            <a:custGeom>
              <a:avLst/>
              <a:gdLst>
                <a:gd name="connsiteX0" fmla="*/ 0 w 4998566"/>
                <a:gd name="connsiteY0" fmla="*/ 0 h 358594"/>
                <a:gd name="connsiteX1" fmla="*/ 4998566 w 4998566"/>
                <a:gd name="connsiteY1" fmla="*/ 0 h 358594"/>
                <a:gd name="connsiteX2" fmla="*/ 4998566 w 4998566"/>
                <a:gd name="connsiteY2" fmla="*/ 358594 h 358594"/>
                <a:gd name="connsiteX3" fmla="*/ 0 w 4998566"/>
                <a:gd name="connsiteY3" fmla="*/ 358594 h 358594"/>
                <a:gd name="connsiteX4" fmla="*/ 0 w 4998566"/>
                <a:gd name="connsiteY4" fmla="*/ 0 h 3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98566" h="358594">
                  <a:moveTo>
                    <a:pt x="0" y="0"/>
                  </a:moveTo>
                  <a:lnTo>
                    <a:pt x="4998566" y="0"/>
                  </a:lnTo>
                  <a:lnTo>
                    <a:pt x="4998566" y="358594"/>
                  </a:lnTo>
                  <a:lnTo>
                    <a:pt x="0" y="3585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38100" tIns="38100" rIns="38100" bIns="38100" spcCol="1270" anchor="b"/>
            <a:lstStyle/>
            <a:p>
              <a:pPr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id-ID" sz="20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7" name="Straight Connector 10"/>
            <p:cNvSpPr/>
            <p:nvPr/>
          </p:nvSpPr>
          <p:spPr>
            <a:xfrm>
              <a:off x="755312" y="1756192"/>
              <a:ext cx="10675366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Content Placeholder 2"/>
            <p:cNvSpPr txBox="1"/>
            <p:nvPr/>
          </p:nvSpPr>
          <p:spPr bwMode="auto">
            <a:xfrm>
              <a:off x="2437509" y="1281547"/>
              <a:ext cx="8914670" cy="323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endParaRPr lang="zh-CN" altLang="zh-CN" sz="1200" dirty="0">
                <a:solidFill>
                  <a:prstClr val="black"/>
                </a:solidFill>
              </a:endParaRPr>
            </a:p>
            <a:p>
              <a:endPara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489099" y="441540"/>
            <a:ext cx="113236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b="1" dirty="0" smtClean="0"/>
              <a:t>第</a:t>
            </a:r>
            <a:r>
              <a:rPr lang="zh-CN" altLang="en-US" b="1" dirty="0"/>
              <a:t>八</a:t>
            </a:r>
            <a:r>
              <a:rPr lang="zh-CN" altLang="zh-CN" b="1" dirty="0" smtClean="0"/>
              <a:t>步</a:t>
            </a:r>
            <a:r>
              <a:rPr lang="zh-CN" altLang="zh-CN" b="1" dirty="0"/>
              <a:t>：在主题中输入你要</a:t>
            </a:r>
            <a:r>
              <a:rPr lang="zh-CN" altLang="zh-CN" b="1" dirty="0" smtClean="0"/>
              <a:t>提的</a:t>
            </a:r>
            <a:r>
              <a:rPr lang="zh-CN" altLang="zh-CN" b="1" dirty="0"/>
              <a:t>问题，在正文处填写问题内容，最后点击“发到讨论区上”，即可完成发贴。</a:t>
            </a:r>
            <a:endParaRPr lang="zh-CN" altLang="zh-CN" dirty="0"/>
          </a:p>
        </p:txBody>
      </p:sp>
      <p:pic>
        <p:nvPicPr>
          <p:cNvPr id="6146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69" y="935384"/>
            <a:ext cx="10685721" cy="2477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7" name="图片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8"/>
          <a:stretch>
            <a:fillRect/>
          </a:stretch>
        </p:blipFill>
        <p:spPr bwMode="auto">
          <a:xfrm>
            <a:off x="871870" y="2983007"/>
            <a:ext cx="10685720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800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11885" y="1268175"/>
            <a:ext cx="1031217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/>
              <a:t>一</a:t>
            </a:r>
            <a:r>
              <a:rPr lang="zh-CN" altLang="zh-CN" b="1" dirty="0" smtClean="0"/>
              <a:t>、</a:t>
            </a:r>
            <a:r>
              <a:rPr lang="zh-CN" altLang="en-US" b="1" dirty="0" smtClean="0"/>
              <a:t>课程</a:t>
            </a:r>
            <a:r>
              <a:rPr lang="zh-CN" altLang="en-US" b="1" dirty="0"/>
              <a:t>考核</a:t>
            </a:r>
            <a:r>
              <a:rPr lang="zh-CN" altLang="en-US" b="1" dirty="0" smtClean="0"/>
              <a:t>方式</a:t>
            </a:r>
            <a:endParaRPr lang="en-US" altLang="zh-CN" b="1" dirty="0" smtClean="0"/>
          </a:p>
          <a:p>
            <a:endParaRPr lang="zh-CN" altLang="en-US" dirty="0"/>
          </a:p>
          <a:p>
            <a:r>
              <a:rPr lang="zh-CN" altLang="en-US" b="1" dirty="0"/>
              <a:t>本课程考核采用形成性考核与终结性考试相结合的方式。课程考核成绩实行百分制。</a:t>
            </a:r>
          </a:p>
          <a:p>
            <a:r>
              <a:rPr lang="zh-CN" altLang="en-US" b="1" dirty="0"/>
              <a:t>最终成绩</a:t>
            </a:r>
            <a:r>
              <a:rPr lang="en-US" altLang="zh-CN" b="1" dirty="0"/>
              <a:t>=</a:t>
            </a:r>
            <a:r>
              <a:rPr lang="zh-CN" altLang="en-US" b="1" dirty="0"/>
              <a:t>形成性考核</a:t>
            </a:r>
            <a:r>
              <a:rPr lang="en-US" altLang="zh-CN" b="1" dirty="0"/>
              <a:t>×50% + </a:t>
            </a:r>
            <a:r>
              <a:rPr lang="zh-CN" altLang="en-US" b="1" dirty="0"/>
              <a:t>终结性考试</a:t>
            </a:r>
            <a:r>
              <a:rPr lang="en-US" altLang="zh-CN" b="1" dirty="0"/>
              <a:t>×50%</a:t>
            </a:r>
          </a:p>
          <a:p>
            <a:r>
              <a:rPr lang="en-US" altLang="zh-CN" dirty="0"/>
              <a:t> </a:t>
            </a:r>
          </a:p>
          <a:p>
            <a:r>
              <a:rPr lang="zh-CN" altLang="en-US" b="1" dirty="0"/>
              <a:t>二、形成性</a:t>
            </a:r>
            <a:r>
              <a:rPr lang="zh-CN" altLang="en-US" b="1" dirty="0" smtClean="0"/>
              <a:t>考核</a:t>
            </a:r>
            <a:endParaRPr lang="en-US" altLang="zh-CN" b="1" dirty="0" smtClean="0"/>
          </a:p>
          <a:p>
            <a:endParaRPr lang="zh-CN" altLang="en-US" dirty="0"/>
          </a:p>
          <a:p>
            <a:r>
              <a:rPr lang="zh-CN" altLang="en-US" b="1" dirty="0"/>
              <a:t>本课程形成性考核包括完成形考作业和学习过程评定两个部分。形考作业一共</a:t>
            </a:r>
            <a:r>
              <a:rPr lang="en-US" altLang="zh-CN" b="1" dirty="0"/>
              <a:t>4</a:t>
            </a:r>
            <a:r>
              <a:rPr lang="zh-CN" altLang="en-US" b="1" dirty="0"/>
              <a:t>次，每次占形成性考核成绩的</a:t>
            </a:r>
            <a:r>
              <a:rPr lang="en-US" altLang="zh-CN" b="1" dirty="0"/>
              <a:t>15%</a:t>
            </a:r>
            <a:r>
              <a:rPr lang="zh-CN" altLang="en-US" b="1" dirty="0"/>
              <a:t>。学习过程评定占形成性考核成绩的</a:t>
            </a:r>
            <a:r>
              <a:rPr lang="en-US" altLang="zh-CN" b="1" dirty="0"/>
              <a:t>40%</a:t>
            </a:r>
            <a:r>
              <a:rPr lang="zh-CN" altLang="en-US" b="1" dirty="0"/>
              <a:t>，由各分部自行设计和布置学习过程的任务</a:t>
            </a:r>
            <a:r>
              <a:rPr lang="zh-CN" altLang="en-US" b="1" dirty="0" smtClean="0"/>
              <a:t>。</a:t>
            </a:r>
            <a:endParaRPr lang="zh-CN" altLang="en-US" b="1" dirty="0"/>
          </a:p>
        </p:txBody>
      </p:sp>
      <p:sp>
        <p:nvSpPr>
          <p:cNvPr id="6" name="矩形 5"/>
          <p:cNvSpPr/>
          <p:nvPr/>
        </p:nvSpPr>
        <p:spPr>
          <a:xfrm>
            <a:off x="755626" y="343189"/>
            <a:ext cx="350075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（五）考 核 方 式</a:t>
            </a:r>
          </a:p>
        </p:txBody>
      </p:sp>
      <p:pic>
        <p:nvPicPr>
          <p:cNvPr id="40" name="3D 模型 3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08010" y="404495"/>
            <a:ext cx="2740025" cy="12731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11885" y="4222211"/>
            <a:ext cx="96471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/>
              <a:t>三、终结性</a:t>
            </a:r>
            <a:r>
              <a:rPr lang="zh-CN" altLang="en-US" b="1" dirty="0" smtClean="0"/>
              <a:t>考试</a:t>
            </a:r>
            <a:endParaRPr lang="en-US" altLang="zh-CN" b="1" dirty="0" smtClean="0"/>
          </a:p>
          <a:p>
            <a:endParaRPr lang="zh-CN" altLang="en-US" dirty="0"/>
          </a:p>
          <a:p>
            <a:r>
              <a:rPr lang="zh-CN" altLang="en-US" b="1" dirty="0"/>
              <a:t>终结性考试即期末考试，在学期末进行。</a:t>
            </a:r>
          </a:p>
          <a:p>
            <a:r>
              <a:rPr lang="en-US" altLang="zh-CN" b="1" dirty="0" smtClean="0"/>
              <a:t>1</a:t>
            </a:r>
            <a:r>
              <a:rPr lang="en-US" altLang="zh-CN" b="1" dirty="0"/>
              <a:t>.</a:t>
            </a:r>
            <a:r>
              <a:rPr lang="zh-CN" altLang="en-US" b="1" dirty="0"/>
              <a:t>考试方式：闭卷，网上考试系统</a:t>
            </a:r>
          </a:p>
          <a:p>
            <a:r>
              <a:rPr lang="en-US" altLang="zh-CN" b="1" dirty="0"/>
              <a:t>2.</a:t>
            </a:r>
            <a:r>
              <a:rPr lang="zh-CN" altLang="en-US" b="1" dirty="0"/>
              <a:t>考试时间：</a:t>
            </a:r>
            <a:r>
              <a:rPr lang="en-US" altLang="zh-CN" b="1" dirty="0"/>
              <a:t>60</a:t>
            </a:r>
            <a:r>
              <a:rPr lang="zh-CN" altLang="en-US" b="1" dirty="0"/>
              <a:t>分钟</a:t>
            </a:r>
          </a:p>
          <a:p>
            <a:r>
              <a:rPr lang="en-US" altLang="zh-CN" b="1" dirty="0"/>
              <a:t>3.</a:t>
            </a:r>
            <a:r>
              <a:rPr lang="zh-CN" altLang="en-US" b="1" dirty="0"/>
              <a:t>题型：单项选择题、判断题、匹配题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52401" y="408977"/>
            <a:ext cx="11739046" cy="6024637"/>
            <a:chOff x="105168" y="553010"/>
            <a:chExt cx="11737595" cy="6024637"/>
          </a:xfrm>
        </p:grpSpPr>
        <p:sp>
          <p:nvSpPr>
            <p:cNvPr id="4" name="TextBox 3"/>
            <p:cNvSpPr txBox="1"/>
            <p:nvPr/>
          </p:nvSpPr>
          <p:spPr>
            <a:xfrm>
              <a:off x="686120" y="553010"/>
              <a:ext cx="11156643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zh-CN" altLang="en-US" sz="2400" b="1" kern="0" dirty="0" smtClean="0"/>
                <a:t>　（</a:t>
              </a:r>
              <a:r>
                <a:rPr lang="zh-CN" altLang="en-US" sz="2400" b="1" kern="0" dirty="0"/>
                <a:t>一）</a:t>
              </a:r>
              <a:r>
                <a:rPr lang="zh-CN" altLang="en-US" sz="2400" b="1" kern="0" dirty="0" smtClean="0"/>
                <a:t>课程的性质和教学任务</a:t>
              </a:r>
              <a:endParaRPr lang="en-US" altLang="zh-CN" sz="2400" b="1" kern="0" dirty="0"/>
            </a:p>
          </p:txBody>
        </p:sp>
        <p:grpSp>
          <p:nvGrpSpPr>
            <p:cNvPr id="5" name="组合 4"/>
            <p:cNvGrpSpPr/>
            <p:nvPr/>
          </p:nvGrpSpPr>
          <p:grpSpPr bwMode="auto">
            <a:xfrm>
              <a:off x="105168" y="1497012"/>
              <a:ext cx="4575194" cy="5080635"/>
              <a:chOff x="1915116" y="1412156"/>
              <a:chExt cx="7095628" cy="4581784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15116" y="1412156"/>
                <a:ext cx="7095628" cy="45817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761457" y="1999149"/>
                <a:ext cx="5167751" cy="31548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>
              <a:off x="4561106" y="794357"/>
              <a:ext cx="7064831" cy="792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eaLnBrk="0" fontAlgn="base" hangingPunct="0"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eaLnBrk="0" fontAlgn="base" hangingPunct="0"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eaLnBrk="0" fontAlgn="base" hangingPunct="0"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eaLnBrk="0" fontAlgn="base" hangingPunct="0"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50000"/>
                </a:lnSpc>
              </a:pPr>
              <a:endParaRPr lang="en-US" altLang="zh-CN" sz="1600" dirty="0" smtClean="0"/>
            </a:p>
            <a:p>
              <a:pPr>
                <a:lnSpc>
                  <a:spcPct val="150000"/>
                </a:lnSpc>
              </a:pPr>
              <a:r>
                <a:rPr lang="en-US" altLang="zh-CN" sz="1600" dirty="0" smtClean="0"/>
                <a:t>       </a:t>
              </a:r>
              <a:r>
                <a:rPr lang="en-US" altLang="zh-CN" sz="1600" dirty="0" smtClean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endParaRPr lang="zh-CN" altLang="zh-CN" sz="1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4728161" y="1367502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Calibri" panose="020F0502020204030204" pitchFamily="34" charset="0"/>
                <a:ea typeface="微软雅黑" panose="020B0503020204020204" pitchFamily="34" charset="-122"/>
              </a:rPr>
              <a:t>《</a:t>
            </a:r>
            <a:r>
              <a:rPr lang="zh-CN" altLang="en-US" sz="2000" dirty="0">
                <a:latin typeface="Calibri" panose="020F0502020204030204" pitchFamily="34" charset="0"/>
                <a:ea typeface="微软雅黑" panose="020B0503020204020204" pitchFamily="34" charset="-122"/>
              </a:rPr>
              <a:t>网络实用技术基础</a:t>
            </a:r>
            <a:r>
              <a:rPr lang="en-US" altLang="zh-CN" sz="2000" dirty="0">
                <a:latin typeface="Calibri" panose="020F0502020204030204" pitchFamily="34" charset="0"/>
                <a:ea typeface="微软雅黑" panose="020B0503020204020204" pitchFamily="34" charset="-122"/>
              </a:rPr>
              <a:t>》</a:t>
            </a:r>
            <a:r>
              <a:rPr lang="zh-CN" altLang="en-US" sz="2000" dirty="0">
                <a:latin typeface="Calibri" panose="020F0502020204030204" pitchFamily="34" charset="0"/>
                <a:ea typeface="微软雅黑" panose="020B0503020204020204" pitchFamily="34" charset="-122"/>
              </a:rPr>
              <a:t>是“计算机信息管理”专业和“电子商务”专业（专科）的一</a:t>
            </a:r>
            <a:r>
              <a:rPr lang="zh-CN" altLang="en-US" sz="2000" dirty="0" smtClean="0">
                <a:latin typeface="Calibri" panose="020F0502020204030204" pitchFamily="34" charset="0"/>
                <a:ea typeface="微软雅黑" panose="020B0503020204020204" pitchFamily="34" charset="-122"/>
              </a:rPr>
              <a:t>门统</a:t>
            </a:r>
            <a:r>
              <a:rPr lang="zh-CN" altLang="en-US" sz="2000" dirty="0">
                <a:latin typeface="Calibri" panose="020F0502020204030204" pitchFamily="34" charset="0"/>
                <a:ea typeface="微软雅黑" panose="020B0503020204020204" pitchFamily="34" charset="-122"/>
              </a:rPr>
              <a:t>设必修课。本课程主要任务是介绍计算机网络的基本知识、基本理论和基本应用等方面的 知识。目的是通过本课程的学习，使学生不仅能够了解和掌握计算机网络的基本知识和</a:t>
            </a:r>
            <a:r>
              <a:rPr lang="zh-CN" altLang="en-US" sz="2000" dirty="0" smtClean="0">
                <a:latin typeface="Calibri" panose="020F0502020204030204" pitchFamily="34" charset="0"/>
                <a:ea typeface="微软雅黑" panose="020B0503020204020204" pitchFamily="34" charset="-122"/>
              </a:rPr>
              <a:t>基本理论</a:t>
            </a:r>
            <a:r>
              <a:rPr lang="zh-CN" altLang="en-US" sz="2000" dirty="0">
                <a:latin typeface="Calibri" panose="020F0502020204030204" pitchFamily="34" charset="0"/>
                <a:ea typeface="微软雅黑" panose="020B0503020204020204" pitchFamily="34" charset="-122"/>
              </a:rPr>
              <a:t>，更主要的是能够了解和掌握计算机网络实现中的基本原理和技术，并以此来指导</a:t>
            </a:r>
            <a:r>
              <a:rPr lang="zh-CN" altLang="en-US" sz="2000" dirty="0" smtClean="0">
                <a:latin typeface="Calibri" panose="020F0502020204030204" pitchFamily="34" charset="0"/>
                <a:ea typeface="微软雅黑" panose="020B0503020204020204" pitchFamily="34" charset="-122"/>
              </a:rPr>
              <a:t>学习者</a:t>
            </a:r>
            <a:r>
              <a:rPr lang="zh-CN" altLang="en-US" sz="2000" dirty="0">
                <a:latin typeface="Calibri" panose="020F0502020204030204" pitchFamily="34" charset="0"/>
                <a:ea typeface="微软雅黑" panose="020B0503020204020204" pitchFamily="34" charset="-122"/>
              </a:rPr>
              <a:t>从事实际工作，能够学有所用</a:t>
            </a:r>
            <a:r>
              <a:rPr lang="zh-CN" altLang="en-US" sz="2000" dirty="0" smtClean="0">
                <a:latin typeface="Calibri" panose="020F0502020204030204" pitchFamily="34" charset="0"/>
                <a:ea typeface="微软雅黑" panose="020B0503020204020204" pitchFamily="34" charset="-122"/>
              </a:rPr>
              <a:t>。</a:t>
            </a:r>
            <a:r>
              <a:rPr lang="zh-CN" altLang="en-US" sz="2000" b="1" dirty="0"/>
              <a:t>本课程总学时数为</a:t>
            </a:r>
            <a:r>
              <a:rPr lang="en-US" altLang="zh-CN" sz="2000" b="1" dirty="0"/>
              <a:t>72</a:t>
            </a:r>
            <a:r>
              <a:rPr lang="zh-CN" altLang="en-US" sz="2000" b="1" dirty="0"/>
              <a:t>学时，</a:t>
            </a:r>
            <a:r>
              <a:rPr lang="en-US" altLang="zh-CN" sz="2000" b="1" dirty="0"/>
              <a:t>4</a:t>
            </a:r>
            <a:r>
              <a:rPr lang="zh-CN" altLang="en-US" sz="2000" b="1" dirty="0"/>
              <a:t>学分。</a:t>
            </a:r>
            <a:endParaRPr lang="zh-CN" altLang="en-US" sz="2000" b="1" dirty="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755626" y="343189"/>
            <a:ext cx="91246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六</a:t>
            </a:r>
            <a:r>
              <a:rPr lang="zh-CN" altLang="en-US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）试题解析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800" b="1" dirty="0" smtClean="0"/>
          </a:p>
          <a:p>
            <a:r>
              <a:rPr lang="zh-CN" altLang="en-US" sz="2400" b="1" dirty="0" smtClean="0"/>
              <a:t>　</a:t>
            </a:r>
            <a:endParaRPr lang="en-US" altLang="zh-CN" sz="2400" b="1" dirty="0" smtClean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08" y="1041082"/>
            <a:ext cx="9975273" cy="5217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3D 模型 3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08010" y="404495"/>
            <a:ext cx="2740025" cy="127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0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67" y="1199408"/>
            <a:ext cx="10877797" cy="5272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755626" y="450064"/>
            <a:ext cx="91246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六</a:t>
            </a:r>
            <a:r>
              <a:rPr lang="zh-CN" altLang="en-US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）试题解析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800" b="1" dirty="0" smtClean="0"/>
          </a:p>
          <a:p>
            <a:r>
              <a:rPr lang="zh-CN" altLang="en-US" sz="2400" b="1" dirty="0" smtClean="0"/>
              <a:t>　</a:t>
            </a:r>
            <a:endParaRPr lang="en-US" altLang="zh-CN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281342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98" y="890646"/>
            <a:ext cx="10759044" cy="5842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755626" y="71250"/>
            <a:ext cx="91246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六</a:t>
            </a:r>
            <a:r>
              <a:rPr lang="zh-CN" altLang="en-US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）试题解析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800" b="1" dirty="0" smtClean="0"/>
          </a:p>
          <a:p>
            <a:r>
              <a:rPr lang="zh-CN" altLang="en-US" sz="2400" b="1" dirty="0" smtClean="0"/>
              <a:t>　</a:t>
            </a:r>
            <a:endParaRPr lang="en-US" altLang="zh-CN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2851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42" y="605642"/>
            <a:ext cx="11162805" cy="5700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526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17" y="985652"/>
            <a:ext cx="10996551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755626" y="343189"/>
            <a:ext cx="91246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六</a:t>
            </a:r>
            <a:r>
              <a:rPr lang="zh-CN" altLang="en-US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）试题解析</a:t>
            </a: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zh-CN" altLang="en-US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　判断题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800" b="1" dirty="0" smtClean="0"/>
          </a:p>
          <a:p>
            <a:r>
              <a:rPr lang="zh-CN" altLang="en-US" sz="2400" b="1" dirty="0" smtClean="0"/>
              <a:t>　</a:t>
            </a:r>
            <a:endParaRPr lang="en-US" altLang="zh-CN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43981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6" y="1045029"/>
            <a:ext cx="11447813" cy="534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77" y="307521"/>
            <a:ext cx="35909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136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65" y="605642"/>
            <a:ext cx="10960925" cy="5605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34" y="110342"/>
            <a:ext cx="35909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889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30" y="748146"/>
            <a:ext cx="10474036" cy="5379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44" y="252846"/>
            <a:ext cx="35909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189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41" y="665017"/>
            <a:ext cx="11067802" cy="5605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55" y="144729"/>
            <a:ext cx="35909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304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26" y="1140031"/>
            <a:ext cx="10462161" cy="509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23" y="442850"/>
            <a:ext cx="35909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628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示 1"/>
          <p:cNvGraphicFramePr/>
          <p:nvPr>
            <p:extLst>
              <p:ext uri="{D42A27DB-BD31-4B8C-83A1-F6EECF244321}">
                <p14:modId xmlns:p14="http://schemas.microsoft.com/office/powerpoint/2010/main" val="4260665982"/>
              </p:ext>
            </p:extLst>
          </p:nvPr>
        </p:nvGraphicFramePr>
        <p:xfrm>
          <a:off x="1380277" y="945329"/>
          <a:ext cx="972610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标题 1"/>
          <p:cNvSpPr txBox="1"/>
          <p:nvPr/>
        </p:nvSpPr>
        <p:spPr>
          <a:xfrm>
            <a:off x="-464820" y="396240"/>
            <a:ext cx="6047105" cy="6286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　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　 </a:t>
            </a: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（二）课程的体系结构</a:t>
            </a:r>
            <a:endParaRPr lang="zh-CN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38" y="1104405"/>
            <a:ext cx="10997280" cy="5403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671255" y="560510"/>
            <a:ext cx="40907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六）试题</a:t>
            </a:r>
            <a:r>
              <a:rPr lang="zh-CN" altLang="en-US" sz="24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解析：配伍题</a:t>
            </a:r>
            <a:endParaRPr lang="en-US" altLang="zh-CN" sz="24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7612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363190" y="1338953"/>
            <a:ext cx="11166710" cy="4525963"/>
          </a:xfrm>
        </p:spPr>
        <p:txBody>
          <a:bodyPr/>
          <a:lstStyle/>
          <a:p>
            <a:pPr marL="0" indent="0">
              <a:buNone/>
            </a:pPr>
            <a:r>
              <a:rPr lang="zh-CN" altLang="en-US" b="1" dirty="0" smtClean="0">
                <a:latin typeface="FrankRuehl" pitchFamily="34" charset="-79"/>
                <a:cs typeface="FrankRuehl" pitchFamily="34" charset="-79"/>
              </a:rPr>
              <a:t>（</a:t>
            </a:r>
            <a:r>
              <a:rPr lang="zh-CN" altLang="en-US" b="1" dirty="0">
                <a:latin typeface="FrankRuehl" pitchFamily="34" charset="-79"/>
                <a:cs typeface="FrankRuehl" pitchFamily="34" charset="-79"/>
              </a:rPr>
              <a:t>七</a:t>
            </a:r>
            <a:r>
              <a:rPr lang="zh-CN" altLang="en-US" b="1" dirty="0" smtClean="0">
                <a:latin typeface="FrankRuehl" pitchFamily="34" charset="-79"/>
                <a:cs typeface="FrankRuehl" pitchFamily="34" charset="-79"/>
              </a:rPr>
              <a:t>）：</a:t>
            </a:r>
            <a:r>
              <a:rPr lang="zh-CN" altLang="zh-CN" b="1" dirty="0" smtClean="0">
                <a:latin typeface="FrankRuehl" pitchFamily="34" charset="-79"/>
                <a:cs typeface="FrankRuehl" pitchFamily="34" charset="-79"/>
              </a:rPr>
              <a:t>辅导</a:t>
            </a:r>
            <a:r>
              <a:rPr lang="zh-CN" altLang="zh-CN" b="1" dirty="0">
                <a:latin typeface="FrankRuehl" pitchFamily="34" charset="-79"/>
                <a:cs typeface="FrankRuehl" pitchFamily="34" charset="-79"/>
              </a:rPr>
              <a:t>教师联系方式</a:t>
            </a:r>
            <a:r>
              <a:rPr lang="zh-CN" altLang="zh-CN" b="1" dirty="0" smtClean="0">
                <a:latin typeface="FrankRuehl" pitchFamily="34" charset="-79"/>
                <a:cs typeface="FrankRuehl" pitchFamily="34" charset="-79"/>
              </a:rPr>
              <a:t>：</a:t>
            </a:r>
            <a:endParaRPr lang="zh-CN" altLang="zh-CN" dirty="0">
              <a:latin typeface="FrankRuehl" pitchFamily="34" charset="-79"/>
              <a:cs typeface="FrankRuehl" pitchFamily="34" charset="-79"/>
            </a:endParaRPr>
          </a:p>
          <a:p>
            <a:pPr marL="0" indent="0">
              <a:buNone/>
            </a:pPr>
            <a:r>
              <a:rPr lang="zh-CN" altLang="en-US" b="1" dirty="0" smtClean="0">
                <a:latin typeface="FrankRuehl" pitchFamily="34" charset="-79"/>
                <a:cs typeface="FrankRuehl" pitchFamily="34" charset="-79"/>
              </a:rPr>
              <a:t>　</a:t>
            </a:r>
            <a:r>
              <a:rPr lang="zh-CN" altLang="zh-CN" b="1" dirty="0" smtClean="0">
                <a:latin typeface="FrankRuehl" pitchFamily="34" charset="-79"/>
                <a:cs typeface="FrankRuehl" pitchFamily="34" charset="-79"/>
              </a:rPr>
              <a:t>辅导</a:t>
            </a:r>
            <a:r>
              <a:rPr lang="zh-CN" altLang="zh-CN" b="1" dirty="0">
                <a:latin typeface="FrankRuehl" pitchFamily="34" charset="-79"/>
                <a:cs typeface="FrankRuehl" pitchFamily="34" charset="-79"/>
              </a:rPr>
              <a:t>教师：薛东红 </a:t>
            </a:r>
            <a:endParaRPr lang="zh-CN" altLang="zh-CN" dirty="0">
              <a:latin typeface="FrankRuehl" pitchFamily="34" charset="-79"/>
              <a:cs typeface="FrankRuehl" pitchFamily="34" charset="-79"/>
            </a:endParaRPr>
          </a:p>
          <a:p>
            <a:pPr marL="0" indent="0">
              <a:buNone/>
            </a:pPr>
            <a:r>
              <a:rPr lang="zh-CN" altLang="en-US" b="1" dirty="0" smtClean="0">
                <a:latin typeface="FrankRuehl" pitchFamily="34" charset="-79"/>
                <a:cs typeface="FrankRuehl" pitchFamily="34" charset="-79"/>
              </a:rPr>
              <a:t>　</a:t>
            </a:r>
            <a:r>
              <a:rPr lang="zh-CN" altLang="zh-CN" b="1" dirty="0" smtClean="0">
                <a:latin typeface="FrankRuehl" pitchFamily="34" charset="-79"/>
                <a:cs typeface="FrankRuehl" pitchFamily="34" charset="-79"/>
              </a:rPr>
              <a:t>电</a:t>
            </a:r>
            <a:r>
              <a:rPr lang="en-US" altLang="zh-CN" b="1" dirty="0" smtClean="0">
                <a:latin typeface="FrankRuehl" pitchFamily="34" charset="-79"/>
                <a:cs typeface="FrankRuehl" pitchFamily="34" charset="-79"/>
              </a:rPr>
              <a:t>  </a:t>
            </a:r>
            <a:r>
              <a:rPr lang="zh-CN" altLang="en-US" b="1" dirty="0" smtClean="0">
                <a:latin typeface="FrankRuehl" pitchFamily="34" charset="-79"/>
                <a:cs typeface="FrankRuehl" pitchFamily="34" charset="-79"/>
              </a:rPr>
              <a:t>　</a:t>
            </a:r>
            <a:r>
              <a:rPr lang="en-US" altLang="zh-CN" b="1" dirty="0" smtClean="0">
                <a:latin typeface="FrankRuehl" pitchFamily="34" charset="-79"/>
                <a:cs typeface="FrankRuehl" pitchFamily="34" charset="-79"/>
              </a:rPr>
              <a:t>  </a:t>
            </a:r>
            <a:r>
              <a:rPr lang="zh-CN" altLang="zh-CN" b="1" dirty="0">
                <a:latin typeface="FrankRuehl" pitchFamily="34" charset="-79"/>
                <a:cs typeface="FrankRuehl" pitchFamily="34" charset="-79"/>
              </a:rPr>
              <a:t>话：</a:t>
            </a:r>
            <a:r>
              <a:rPr lang="en-US" altLang="zh-CN" b="1" dirty="0">
                <a:latin typeface="FrankRuehl" pitchFamily="34" charset="-79"/>
                <a:cs typeface="FrankRuehl" pitchFamily="34" charset="-79"/>
              </a:rPr>
              <a:t>18991099846</a:t>
            </a:r>
            <a:endParaRPr lang="zh-CN" altLang="zh-CN" dirty="0">
              <a:latin typeface="FrankRuehl" pitchFamily="34" charset="-79"/>
              <a:cs typeface="FrankRuehl" pitchFamily="34" charset="-79"/>
            </a:endParaRPr>
          </a:p>
          <a:p>
            <a:pPr marL="0" indent="0">
              <a:buNone/>
            </a:pPr>
            <a:r>
              <a:rPr lang="zh-CN" altLang="en-US" b="1" dirty="0" smtClean="0">
                <a:latin typeface="FrankRuehl" pitchFamily="34" charset="-79"/>
                <a:cs typeface="FrankRuehl" pitchFamily="34" charset="-79"/>
              </a:rPr>
              <a:t>　</a:t>
            </a:r>
            <a:r>
              <a:rPr lang="en-US" altLang="zh-CN" b="1" dirty="0" smtClean="0">
                <a:latin typeface="FrankRuehl" pitchFamily="34" charset="-79"/>
                <a:cs typeface="FrankRuehl" pitchFamily="34" charset="-79"/>
              </a:rPr>
              <a:t>QQ</a:t>
            </a:r>
            <a:r>
              <a:rPr lang="zh-CN" altLang="zh-CN" b="1" dirty="0" smtClean="0">
                <a:latin typeface="FrankRuehl" pitchFamily="34" charset="-79"/>
                <a:cs typeface="FrankRuehl" pitchFamily="34" charset="-79"/>
              </a:rPr>
              <a:t>号</a:t>
            </a:r>
            <a:r>
              <a:rPr lang="zh-CN" altLang="en-US" b="1" dirty="0" smtClean="0">
                <a:latin typeface="FrankRuehl" pitchFamily="34" charset="-79"/>
                <a:cs typeface="FrankRuehl" pitchFamily="34" charset="-79"/>
              </a:rPr>
              <a:t>码</a:t>
            </a:r>
            <a:r>
              <a:rPr lang="zh-CN" altLang="zh-CN" b="1" dirty="0" smtClean="0">
                <a:latin typeface="FrankRuehl" pitchFamily="34" charset="-79"/>
                <a:cs typeface="FrankRuehl" pitchFamily="34" charset="-79"/>
              </a:rPr>
              <a:t>：</a:t>
            </a:r>
            <a:r>
              <a:rPr lang="zh-CN" altLang="en-US" b="1" dirty="0" smtClean="0">
                <a:latin typeface="FrankRuehl" pitchFamily="34" charset="-79"/>
                <a:cs typeface="FrankRuehl" pitchFamily="34" charset="-79"/>
              </a:rPr>
              <a:t>　</a:t>
            </a:r>
            <a:r>
              <a:rPr lang="en-US" altLang="zh-CN" b="1" dirty="0" smtClean="0">
                <a:latin typeface="FrankRuehl" pitchFamily="34" charset="-79"/>
                <a:cs typeface="FrankRuehl" pitchFamily="34" charset="-79"/>
              </a:rPr>
              <a:t>75775079</a:t>
            </a:r>
            <a:endParaRPr lang="zh-CN" altLang="zh-CN" dirty="0">
              <a:latin typeface="FrankRuehl" pitchFamily="34" charset="-79"/>
              <a:cs typeface="FrankRuehl" pitchFamily="34" charset="-79"/>
            </a:endParaRPr>
          </a:p>
          <a:p>
            <a:pPr marL="0" indent="0">
              <a:buNone/>
            </a:pPr>
            <a:r>
              <a:rPr lang="zh-CN" altLang="en-US" b="1" smtClean="0">
                <a:latin typeface="FrankRuehl" pitchFamily="34" charset="-79"/>
                <a:cs typeface="FrankRuehl" pitchFamily="34" charset="-79"/>
              </a:rPr>
              <a:t>　</a:t>
            </a:r>
            <a:r>
              <a:rPr lang="zh-CN" altLang="zh-CN" b="1" smtClean="0">
                <a:latin typeface="FrankRuehl" pitchFamily="34" charset="-79"/>
                <a:cs typeface="FrankRuehl" pitchFamily="34" charset="-79"/>
              </a:rPr>
              <a:t>邮</a:t>
            </a:r>
            <a:r>
              <a:rPr lang="zh-CN" altLang="zh-CN" b="1" dirty="0">
                <a:latin typeface="FrankRuehl" pitchFamily="34" charset="-79"/>
                <a:cs typeface="FrankRuehl" pitchFamily="34" charset="-79"/>
              </a:rPr>
              <a:t>　</a:t>
            </a:r>
            <a:r>
              <a:rPr lang="zh-CN" altLang="en-US" b="1" dirty="0" smtClean="0">
                <a:latin typeface="FrankRuehl" pitchFamily="34" charset="-79"/>
                <a:cs typeface="FrankRuehl" pitchFamily="34" charset="-79"/>
              </a:rPr>
              <a:t>　</a:t>
            </a:r>
            <a:r>
              <a:rPr lang="zh-CN" altLang="zh-CN" b="1" dirty="0" smtClean="0">
                <a:latin typeface="FrankRuehl" pitchFamily="34" charset="-79"/>
                <a:cs typeface="FrankRuehl" pitchFamily="34" charset="-79"/>
              </a:rPr>
              <a:t>箱</a:t>
            </a:r>
            <a:r>
              <a:rPr lang="zh-CN" altLang="zh-CN" b="1" dirty="0">
                <a:latin typeface="FrankRuehl" pitchFamily="34" charset="-79"/>
                <a:cs typeface="FrankRuehl" pitchFamily="34" charset="-79"/>
              </a:rPr>
              <a:t>：</a:t>
            </a:r>
            <a:r>
              <a:rPr lang="en-US" altLang="zh-CN" b="1" dirty="0">
                <a:latin typeface="FrankRuehl" pitchFamily="34" charset="-79"/>
                <a:cs typeface="FrankRuehl" pitchFamily="34" charset="-79"/>
              </a:rPr>
              <a:t>75775079@qq.com</a:t>
            </a:r>
            <a:endParaRPr lang="zh-CN" altLang="zh-CN" dirty="0">
              <a:latin typeface="FrankRuehl" pitchFamily="34" charset="-79"/>
              <a:cs typeface="FrankRuehl" pitchFamily="34" charset="-79"/>
            </a:endParaRPr>
          </a:p>
          <a:p>
            <a:pPr marL="0" indent="0">
              <a:buNone/>
            </a:pPr>
            <a:r>
              <a:rPr lang="en-US" altLang="zh-CN" dirty="0">
                <a:latin typeface="FrankRuehl" pitchFamily="34" charset="-79"/>
                <a:cs typeface="FrankRuehl" pitchFamily="34" charset="-79"/>
              </a:rPr>
              <a:t> </a:t>
            </a:r>
            <a:endParaRPr lang="zh-CN" altLang="zh-CN" dirty="0">
              <a:latin typeface="FrankRuehl" pitchFamily="34" charset="-79"/>
              <a:cs typeface="FrankRuehl" pitchFamily="34" charset="-79"/>
            </a:endParaRPr>
          </a:p>
          <a:p>
            <a:endParaRPr lang="zh-CN" altLang="en-US" dirty="0"/>
          </a:p>
        </p:txBody>
      </p:sp>
      <p:pic>
        <p:nvPicPr>
          <p:cNvPr id="3" name="Picture 2" descr="E:\2016P素材\123\512个各行各业背景透明人物头像png图标素材\image53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00655" y="1281079"/>
            <a:ext cx="2976331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92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3D 模型 3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41549" y="3007264"/>
            <a:ext cx="7704063" cy="3609813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 idx="4294967295"/>
          </p:nvPr>
        </p:nvSpPr>
        <p:spPr>
          <a:xfrm>
            <a:off x="602674" y="2065082"/>
            <a:ext cx="10972800" cy="1884363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zh-CN" altLang="en-US" sz="6600" b="1" dirty="0" smtClean="0">
                <a:solidFill>
                  <a:schemeClr val="accent2"/>
                </a:solidFill>
              </a:rPr>
              <a:t>     </a:t>
            </a:r>
            <a:r>
              <a:rPr lang="zh-CN" altLang="en-US" sz="6600" b="1" dirty="0" smtClean="0">
                <a:solidFill>
                  <a:schemeClr val="bg2">
                    <a:lumMod val="75000"/>
                  </a:schemeClr>
                </a:solidFill>
              </a:rPr>
              <a:t>谢谢</a:t>
            </a:r>
            <a:r>
              <a:rPr lang="zh-CN" altLang="en-US" sz="6600" b="1" dirty="0">
                <a:solidFill>
                  <a:schemeClr val="bg2">
                    <a:lumMod val="75000"/>
                  </a:schemeClr>
                </a:solidFill>
              </a:rPr>
              <a:t>您的</a:t>
            </a:r>
            <a:r>
              <a:rPr lang="zh-CN" altLang="en-US" sz="6600" b="1" dirty="0" smtClean="0">
                <a:solidFill>
                  <a:schemeClr val="bg2">
                    <a:lumMod val="75000"/>
                  </a:schemeClr>
                </a:solidFill>
              </a:rPr>
              <a:t>聆听</a:t>
            </a:r>
            <a:r>
              <a:rPr lang="en-US" altLang="zh-CN" sz="6600" b="1" dirty="0" smtClean="0">
                <a:solidFill>
                  <a:schemeClr val="bg2">
                    <a:lumMod val="75000"/>
                  </a:schemeClr>
                </a:solidFill>
              </a:rPr>
              <a:t>!</a:t>
            </a:r>
            <a:endParaRPr lang="zh-CN" altLang="en-US" sz="6600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4" grpId="2"/>
      <p:bldP spid="4" grpId="4"/>
      <p:bldP spid="4" grpId="6"/>
      <p:bldP spid="4" grpId="8"/>
      <p:bldP spid="4" grpId="10"/>
      <p:bldP spid="4" grpId="12"/>
      <p:bldP spid="4" grpId="14"/>
      <p:bldP spid="4" grpId="16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68605" y="226935"/>
            <a:ext cx="10770235" cy="5832870"/>
            <a:chOff x="268809" y="226687"/>
            <a:chExt cx="10752905" cy="5833025"/>
          </a:xfrm>
        </p:grpSpPr>
        <p:sp>
          <p:nvSpPr>
            <p:cNvPr id="5" name="弧形 4"/>
            <p:cNvSpPr/>
            <p:nvPr/>
          </p:nvSpPr>
          <p:spPr>
            <a:xfrm>
              <a:off x="268809" y="1233714"/>
              <a:ext cx="4826003" cy="4825998"/>
            </a:xfrm>
            <a:prstGeom prst="arc">
              <a:avLst>
                <a:gd name="adj1" fmla="val 19269488"/>
                <a:gd name="adj2" fmla="val 2526931"/>
              </a:avLst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" name="Freeform 5"/>
            <p:cNvSpPr/>
            <p:nvPr/>
          </p:nvSpPr>
          <p:spPr bwMode="auto">
            <a:xfrm rot="5400000">
              <a:off x="1421811" y="2386713"/>
              <a:ext cx="2520000" cy="2520000"/>
            </a:xfrm>
            <a:prstGeom prst="ellipse">
              <a:avLst/>
            </a:prstGeom>
            <a:solidFill>
              <a:schemeClr val="accent1"/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615">
                <a:solidFill>
                  <a:prstClr val="black"/>
                </a:solidFill>
              </a:endParaRPr>
            </a:p>
          </p:txBody>
        </p:sp>
        <p:sp>
          <p:nvSpPr>
            <p:cNvPr id="7" name="TextBox 19"/>
            <p:cNvSpPr txBox="1"/>
            <p:nvPr/>
          </p:nvSpPr>
          <p:spPr>
            <a:xfrm>
              <a:off x="2052505" y="2969606"/>
              <a:ext cx="1258615" cy="13538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/>
              <a:r>
                <a:rPr lang="zh-CN" altLang="en-US" sz="4400" b="1" dirty="0" smtClean="0">
                  <a:solidFill>
                    <a:prstClr val="white"/>
                  </a:solidFill>
                </a:rPr>
                <a:t>学</a:t>
              </a:r>
              <a:r>
                <a:rPr lang="zh-CN" altLang="en-US" sz="4400" b="1" dirty="0">
                  <a:solidFill>
                    <a:prstClr val="white"/>
                  </a:solidFill>
                </a:rPr>
                <a:t>习</a:t>
              </a:r>
              <a:r>
                <a:rPr lang="zh-CN" altLang="en-US" sz="4400" b="1" dirty="0" smtClean="0">
                  <a:solidFill>
                    <a:prstClr val="white"/>
                  </a:solidFill>
                </a:rPr>
                <a:t>目标</a:t>
              </a:r>
              <a:endParaRPr lang="zh-CN" altLang="en-US" sz="4400" dirty="0">
                <a:solidFill>
                  <a:prstClr val="white"/>
                </a:solidFill>
              </a:endParaRPr>
            </a:p>
          </p:txBody>
        </p:sp>
        <p:sp>
          <p:nvSpPr>
            <p:cNvPr id="8" name="Freeform 5"/>
            <p:cNvSpPr/>
            <p:nvPr/>
          </p:nvSpPr>
          <p:spPr bwMode="auto">
            <a:xfrm rot="5400000">
              <a:off x="1241811" y="2206713"/>
              <a:ext cx="2880000" cy="2880000"/>
            </a:xfrm>
            <a:prstGeom prst="ellipse">
              <a:avLst/>
            </a:prstGeom>
            <a:noFill/>
            <a:ln w="19050" cap="flat">
              <a:solidFill>
                <a:schemeClr val="tx2"/>
              </a:solidFill>
              <a:prstDash val="sysDot"/>
              <a:miter lim="800000"/>
            </a:ln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615">
                <a:solidFill>
                  <a:prstClr val="black"/>
                </a:solidFill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4346466" y="1915169"/>
              <a:ext cx="513377" cy="51337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 smtClean="0">
                  <a:solidFill>
                    <a:prstClr val="white"/>
                  </a:solidFill>
                  <a:latin typeface="Bebas Neue Bold" panose="020B0606020202050201" pitchFamily="34" charset="0"/>
                  <a:ea typeface="微软雅黑" panose="020B0503020204020204" pitchFamily="34" charset="-122"/>
                </a:rPr>
                <a:t>1</a:t>
              </a:r>
              <a:endParaRPr lang="zh-CN" altLang="en-US" sz="2400" b="1" dirty="0">
                <a:solidFill>
                  <a:prstClr val="white"/>
                </a:solidFill>
                <a:latin typeface="Bebas Neue Bold" panose="020B0606020202050201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4822181" y="3390028"/>
              <a:ext cx="513377" cy="51337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prstClr val="white"/>
                  </a:solidFill>
                  <a:latin typeface="Bebas Neue Bold" panose="020B0606020202050201" pitchFamily="34" charset="0"/>
                  <a:ea typeface="微软雅黑" panose="020B0503020204020204" pitchFamily="34" charset="-122"/>
                </a:rPr>
                <a:t>2</a:t>
              </a:r>
              <a:endParaRPr lang="zh-CN" altLang="en-US" sz="2400" b="1" dirty="0">
                <a:solidFill>
                  <a:prstClr val="white"/>
                </a:solidFill>
                <a:latin typeface="Bebas Neue Bold" panose="020B0606020202050201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4346466" y="4908803"/>
              <a:ext cx="513377" cy="51337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prstClr val="white"/>
                  </a:solidFill>
                  <a:latin typeface="Bebas Neue Bold" panose="020B0606020202050201" pitchFamily="34" charset="0"/>
                  <a:ea typeface="微软雅黑" panose="020B0503020204020204" pitchFamily="34" charset="-122"/>
                </a:rPr>
                <a:t>3</a:t>
              </a:r>
              <a:endParaRPr lang="zh-CN" altLang="en-US" sz="2400" b="1" dirty="0">
                <a:solidFill>
                  <a:prstClr val="white"/>
                </a:solidFill>
                <a:latin typeface="Bebas Neue Bold" panose="020B0606020202050201" pitchFamily="34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4859843" y="1959086"/>
              <a:ext cx="1262075" cy="425542"/>
              <a:chOff x="3513818" y="1963801"/>
              <a:chExt cx="1051729" cy="354618"/>
            </a:xfrm>
          </p:grpSpPr>
          <p:cxnSp>
            <p:nvCxnSpPr>
              <p:cNvPr id="27" name="直接连接符 26"/>
              <p:cNvCxnSpPr/>
              <p:nvPr/>
            </p:nvCxnSpPr>
            <p:spPr>
              <a:xfrm>
                <a:off x="3513818" y="2141110"/>
                <a:ext cx="1051729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4565547" y="1963801"/>
                <a:ext cx="0" cy="354618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41"/>
            <p:cNvSpPr txBox="1"/>
            <p:nvPr/>
          </p:nvSpPr>
          <p:spPr>
            <a:xfrm>
              <a:off x="6122239" y="3339217"/>
              <a:ext cx="4805045" cy="3077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2200"/>
                </a:lnSpc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auto">
                <a:lnSpc>
                  <a:spcPct val="100000"/>
                </a:lnSpc>
                <a:spcBef>
                  <a:spcPts val="1200"/>
                </a:spcBef>
              </a:pPr>
              <a:r>
                <a:rPr lang="zh-CN" altLang="en-US" sz="2000" b="1" dirty="0" smtClean="0">
                  <a:solidFill>
                    <a:schemeClr val="tx1"/>
                  </a:solidFill>
                </a:rPr>
                <a:t>掌握计算机网络的分类</a:t>
              </a:r>
              <a:r>
                <a:rPr lang="zh-CN" altLang="zh-CN" sz="2000" b="1" dirty="0" smtClean="0">
                  <a:solidFill>
                    <a:schemeClr val="tx1"/>
                  </a:solidFill>
                </a:rPr>
                <a:t>。</a:t>
              </a:r>
              <a:endParaRPr lang="zh-CN" altLang="zh-CN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TextBox 42">
              <a:hlinkClick r:id="rId3" action="ppaction://hlinksldjump"/>
            </p:cNvPr>
            <p:cNvSpPr txBox="1"/>
            <p:nvPr/>
          </p:nvSpPr>
          <p:spPr>
            <a:xfrm>
              <a:off x="6122239" y="4883537"/>
              <a:ext cx="4805045" cy="3077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2200"/>
                </a:lnSpc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>
                <a:lnSpc>
                  <a:spcPts val="2400"/>
                </a:lnSpc>
                <a:spcBef>
                  <a:spcPts val="1200"/>
                </a:spcBef>
              </a:pPr>
              <a:r>
                <a:rPr lang="zh-CN" altLang="en-US" sz="2000" b="1" dirty="0" smtClean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掌握典型计算机网络的体系结构及其协议</a:t>
              </a:r>
              <a:r>
                <a:rPr lang="zh-CN" altLang="zh-CN" sz="2000" b="1" dirty="0" smtClean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。</a:t>
              </a:r>
              <a:endParaRPr lang="zh-CN" altLang="zh-CN" sz="2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5341047" y="3433942"/>
              <a:ext cx="780871" cy="425542"/>
              <a:chOff x="3513818" y="1963801"/>
              <a:chExt cx="1051729" cy="354618"/>
            </a:xfrm>
          </p:grpSpPr>
          <p:cxnSp>
            <p:nvCxnSpPr>
              <p:cNvPr id="25" name="直接连接符 24"/>
              <p:cNvCxnSpPr/>
              <p:nvPr/>
            </p:nvCxnSpPr>
            <p:spPr>
              <a:xfrm>
                <a:off x="3513818" y="2141110"/>
                <a:ext cx="1051729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4565547" y="1963801"/>
                <a:ext cx="0" cy="354618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合 15"/>
            <p:cNvGrpSpPr/>
            <p:nvPr/>
          </p:nvGrpSpPr>
          <p:grpSpPr>
            <a:xfrm>
              <a:off x="4859843" y="4952717"/>
              <a:ext cx="1262075" cy="425542"/>
              <a:chOff x="3513818" y="1963801"/>
              <a:chExt cx="1051729" cy="354618"/>
            </a:xfrm>
          </p:grpSpPr>
          <p:cxnSp>
            <p:nvCxnSpPr>
              <p:cNvPr id="23" name="直接连接符 22"/>
              <p:cNvCxnSpPr/>
              <p:nvPr/>
            </p:nvCxnSpPr>
            <p:spPr>
              <a:xfrm>
                <a:off x="3513818" y="2141110"/>
                <a:ext cx="1051729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/>
            </p:nvCxnSpPr>
            <p:spPr>
              <a:xfrm>
                <a:off x="4565547" y="1963801"/>
                <a:ext cx="0" cy="354618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组合 16"/>
            <p:cNvGrpSpPr/>
            <p:nvPr/>
          </p:nvGrpSpPr>
          <p:grpSpPr>
            <a:xfrm>
              <a:off x="4859843" y="744354"/>
              <a:ext cx="5558949" cy="549887"/>
              <a:chOff x="5477282" y="183612"/>
              <a:chExt cx="4246301" cy="549887"/>
            </a:xfrm>
          </p:grpSpPr>
          <p:sp>
            <p:nvSpPr>
              <p:cNvPr id="21" name="圆角矩形 20"/>
              <p:cNvSpPr/>
              <p:nvPr/>
            </p:nvSpPr>
            <p:spPr>
              <a:xfrm>
                <a:off x="5477282" y="183612"/>
                <a:ext cx="4246301" cy="505310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2" name="圆角矩形 4"/>
              <p:cNvSpPr/>
              <p:nvPr/>
            </p:nvSpPr>
            <p:spPr>
              <a:xfrm>
                <a:off x="5492082" y="257789"/>
                <a:ext cx="4216701" cy="47571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795" tIns="10795" rIns="10795" bIns="10795" numCol="1" spcCol="1270" anchor="ctr" anchorCtr="0">
                <a:noAutofit/>
              </a:bodyPr>
              <a:lstStyle/>
              <a:p>
                <a:pPr lvl="0" algn="ctr" defTabSz="7556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CN" sz="2800" b="1" kern="1200" dirty="0" smtClean="0"/>
                  <a:t>第一章</a:t>
                </a:r>
                <a:r>
                  <a:rPr lang="en-US" sz="2800" b="1" kern="1200" dirty="0" smtClean="0"/>
                  <a:t> </a:t>
                </a:r>
                <a:r>
                  <a:rPr lang="zh-CN" altLang="en-US" sz="2800" b="1" kern="1200" dirty="0" smtClean="0"/>
                  <a:t>　</a:t>
                </a:r>
                <a:r>
                  <a:rPr lang="zh-CN" altLang="en-US" sz="2800" b="1" dirty="0" smtClean="0"/>
                  <a:t>计算机网络概述</a:t>
                </a:r>
                <a:endParaRPr lang="zh-CN" altLang="en-US" sz="2800" kern="1200" dirty="0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741767" y="226687"/>
              <a:ext cx="4669606" cy="523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  <a:cs typeface="+mj-cs"/>
                </a:rPr>
                <a:t>（三）学习内容重、难点：</a:t>
              </a:r>
            </a:p>
          </p:txBody>
        </p:sp>
        <p:sp>
          <p:nvSpPr>
            <p:cNvPr id="20" name="矩形 19"/>
            <p:cNvSpPr/>
            <p:nvPr/>
          </p:nvSpPr>
          <p:spPr>
            <a:xfrm>
              <a:off x="6055128" y="1914950"/>
              <a:ext cx="4966586" cy="4001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ts val="2400"/>
                </a:lnSpc>
                <a:spcBef>
                  <a:spcPts val="1200"/>
                </a:spcBef>
              </a:pPr>
              <a:r>
                <a:rPr lang="zh-CN" altLang="zh-CN" sz="20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掌握</a:t>
              </a:r>
              <a:r>
                <a:rPr lang="zh-CN" altLang="en-US" sz="20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计算机网络的概念与功能</a:t>
              </a:r>
              <a:r>
                <a:rPr lang="zh-CN" altLang="zh-CN" sz="20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20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hlinkClick r:id="rId2" action="ppaction://hlinksldjump"/>
          </p:cNvPr>
          <p:cNvSpPr txBox="1"/>
          <p:nvPr/>
        </p:nvSpPr>
        <p:spPr>
          <a:xfrm>
            <a:off x="964557" y="512986"/>
            <a:ext cx="2566228" cy="413610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 smtClean="0"/>
              <a:t>　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action="ppaction://hlinksldjump"/>
              </a:rPr>
              <a:t>基本概念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5"/>
          <p:cNvSpPr txBox="1"/>
          <p:nvPr/>
        </p:nvSpPr>
        <p:spPr>
          <a:xfrm>
            <a:off x="3691495" y="1693458"/>
            <a:ext cx="737084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609600" indent="-609600" fontAlgn="auto">
              <a:lnSpc>
                <a:spcPct val="150000"/>
              </a:lnSpc>
              <a:buFontTx/>
              <a:buNone/>
            </a:pPr>
            <a:r>
              <a:rPr lang="zh-CN" altLang="en-US" b="1" dirty="0" smtClean="0"/>
              <a:t>：计算机网络是由地理位置分散的、具有独立功能的多个计算机系统，利</a:t>
            </a:r>
            <a:endParaRPr lang="en-US" altLang="zh-CN" b="1" dirty="0" smtClean="0"/>
          </a:p>
          <a:p>
            <a:pPr marL="609600" indent="-609600" fontAlgn="auto">
              <a:lnSpc>
                <a:spcPct val="150000"/>
              </a:lnSpc>
              <a:buFontTx/>
              <a:buNone/>
            </a:pPr>
            <a:r>
              <a:rPr lang="zh-CN" altLang="en-US" b="1" dirty="0"/>
              <a:t>　</a:t>
            </a:r>
            <a:r>
              <a:rPr lang="zh-CN" altLang="en-US" b="1" dirty="0" smtClean="0"/>
              <a:t>用通信设备和传输介质互相连接，并配以相应的网络软件，以实现数据</a:t>
            </a:r>
            <a:endParaRPr lang="en-US" altLang="zh-CN" b="1" dirty="0" smtClean="0"/>
          </a:p>
          <a:p>
            <a:pPr marL="609600" indent="-609600" fontAlgn="auto">
              <a:lnSpc>
                <a:spcPct val="150000"/>
              </a:lnSpc>
              <a:buFontTx/>
              <a:buNone/>
            </a:pPr>
            <a:r>
              <a:rPr lang="zh-CN" altLang="en-US" b="1" dirty="0"/>
              <a:t>　</a:t>
            </a:r>
            <a:r>
              <a:rPr lang="zh-CN" altLang="en-US" b="1" dirty="0" smtClean="0"/>
              <a:t>通信和资源共享的系统。</a:t>
            </a:r>
            <a:endParaRPr lang="en-US" altLang="zh-CN" b="1" dirty="0" smtClean="0"/>
          </a:p>
          <a:p>
            <a:pPr marL="609600" indent="-609600" fontAlgn="auto">
              <a:lnSpc>
                <a:spcPct val="150000"/>
              </a:lnSpc>
              <a:buFontTx/>
              <a:buNone/>
            </a:pPr>
            <a:r>
              <a:rPr lang="zh-CN" altLang="en-US" b="1" dirty="0" smtClean="0"/>
              <a:t>：</a:t>
            </a:r>
            <a:r>
              <a:rPr lang="zh-CN" altLang="en-US" dirty="0"/>
              <a:t>计算机网络的功能包括数据传输、资源共享和扩展</a:t>
            </a:r>
            <a:r>
              <a:rPr lang="zh-CN" altLang="en-US" dirty="0" smtClean="0"/>
              <a:t>功能</a:t>
            </a:r>
            <a:r>
              <a:rPr lang="zh-CN" altLang="en-US" b="1" dirty="0" smtClean="0"/>
              <a:t>。 </a:t>
            </a:r>
            <a:endParaRPr lang="en-US" altLang="zh-CN" b="1" dirty="0"/>
          </a:p>
        </p:txBody>
      </p:sp>
      <p:sp>
        <p:nvSpPr>
          <p:cNvPr id="4" name="任意多边形 3"/>
          <p:cNvSpPr/>
          <p:nvPr/>
        </p:nvSpPr>
        <p:spPr bwMode="auto">
          <a:xfrm>
            <a:off x="1313521" y="2245368"/>
            <a:ext cx="445680" cy="578094"/>
          </a:xfrm>
          <a:custGeom>
            <a:avLst/>
            <a:gdLst>
              <a:gd name="connsiteX0" fmla="*/ 344255 w 438150"/>
              <a:gd name="connsiteY0" fmla="*/ 320246 h 568325"/>
              <a:gd name="connsiteX1" fmla="*/ 438150 w 438150"/>
              <a:gd name="connsiteY1" fmla="*/ 399092 h 568325"/>
              <a:gd name="connsiteX2" fmla="*/ 438150 w 438150"/>
              <a:gd name="connsiteY2" fmla="*/ 406601 h 568325"/>
              <a:gd name="connsiteX3" fmla="*/ 438150 w 438150"/>
              <a:gd name="connsiteY3" fmla="*/ 545520 h 568325"/>
              <a:gd name="connsiteX4" fmla="*/ 438150 w 438150"/>
              <a:gd name="connsiteY4" fmla="*/ 549275 h 568325"/>
              <a:gd name="connsiteX5" fmla="*/ 284162 w 438150"/>
              <a:gd name="connsiteY5" fmla="*/ 549275 h 568325"/>
              <a:gd name="connsiteX6" fmla="*/ 284162 w 438150"/>
              <a:gd name="connsiteY6" fmla="*/ 545520 h 568325"/>
              <a:gd name="connsiteX7" fmla="*/ 284162 w 438150"/>
              <a:gd name="connsiteY7" fmla="*/ 402847 h 568325"/>
              <a:gd name="connsiteX8" fmla="*/ 344255 w 438150"/>
              <a:gd name="connsiteY8" fmla="*/ 320246 h 568325"/>
              <a:gd name="connsiteX9" fmla="*/ 352879 w 438150"/>
              <a:gd name="connsiteY9" fmla="*/ 200025 h 568325"/>
              <a:gd name="connsiteX10" fmla="*/ 356621 w 438150"/>
              <a:gd name="connsiteY10" fmla="*/ 200025 h 568325"/>
              <a:gd name="connsiteX11" fmla="*/ 367847 w 438150"/>
              <a:gd name="connsiteY11" fmla="*/ 200025 h 568325"/>
              <a:gd name="connsiteX12" fmla="*/ 379072 w 438150"/>
              <a:gd name="connsiteY12" fmla="*/ 203767 h 568325"/>
              <a:gd name="connsiteX13" fmla="*/ 409008 w 438150"/>
              <a:gd name="connsiteY13" fmla="*/ 263638 h 568325"/>
              <a:gd name="connsiteX14" fmla="*/ 360363 w 438150"/>
              <a:gd name="connsiteY14" fmla="*/ 304800 h 568325"/>
              <a:gd name="connsiteX15" fmla="*/ 311717 w 438150"/>
              <a:gd name="connsiteY15" fmla="*/ 263638 h 568325"/>
              <a:gd name="connsiteX16" fmla="*/ 352879 w 438150"/>
              <a:gd name="connsiteY16" fmla="*/ 200025 h 568325"/>
              <a:gd name="connsiteX17" fmla="*/ 100853 w 438150"/>
              <a:gd name="connsiteY17" fmla="*/ 196018 h 568325"/>
              <a:gd name="connsiteX18" fmla="*/ 254000 w 438150"/>
              <a:gd name="connsiteY18" fmla="*/ 320120 h 568325"/>
              <a:gd name="connsiteX19" fmla="*/ 254000 w 438150"/>
              <a:gd name="connsiteY19" fmla="*/ 331402 h 568325"/>
              <a:gd name="connsiteX20" fmla="*/ 254000 w 438150"/>
              <a:gd name="connsiteY20" fmla="*/ 557043 h 568325"/>
              <a:gd name="connsiteX21" fmla="*/ 254000 w 438150"/>
              <a:gd name="connsiteY21" fmla="*/ 568325 h 568325"/>
              <a:gd name="connsiteX22" fmla="*/ 0 w 438150"/>
              <a:gd name="connsiteY22" fmla="*/ 568325 h 568325"/>
              <a:gd name="connsiteX23" fmla="*/ 0 w 438150"/>
              <a:gd name="connsiteY23" fmla="*/ 560804 h 568325"/>
              <a:gd name="connsiteX24" fmla="*/ 0 w 438150"/>
              <a:gd name="connsiteY24" fmla="*/ 327642 h 568325"/>
              <a:gd name="connsiteX25" fmla="*/ 100853 w 438150"/>
              <a:gd name="connsiteY25" fmla="*/ 196018 h 568325"/>
              <a:gd name="connsiteX26" fmla="*/ 112091 w 438150"/>
              <a:gd name="connsiteY26" fmla="*/ 0 h 568325"/>
              <a:gd name="connsiteX27" fmla="*/ 115818 w 438150"/>
              <a:gd name="connsiteY27" fmla="*/ 0 h 568325"/>
              <a:gd name="connsiteX28" fmla="*/ 138181 w 438150"/>
              <a:gd name="connsiteY28" fmla="*/ 0 h 568325"/>
              <a:gd name="connsiteX29" fmla="*/ 153090 w 438150"/>
              <a:gd name="connsiteY29" fmla="*/ 3762 h 568325"/>
              <a:gd name="connsiteX30" fmla="*/ 205271 w 438150"/>
              <a:gd name="connsiteY30" fmla="*/ 101566 h 568325"/>
              <a:gd name="connsiteX31" fmla="*/ 127000 w 438150"/>
              <a:gd name="connsiteY31" fmla="*/ 169276 h 568325"/>
              <a:gd name="connsiteX32" fmla="*/ 48729 w 438150"/>
              <a:gd name="connsiteY32" fmla="*/ 101566 h 568325"/>
              <a:gd name="connsiteX33" fmla="*/ 112091 w 438150"/>
              <a:gd name="connsiteY33" fmla="*/ 0 h 56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38150" h="568325">
                <a:moveTo>
                  <a:pt x="344255" y="320246"/>
                </a:moveTo>
                <a:cubicBezTo>
                  <a:pt x="393080" y="312737"/>
                  <a:pt x="434394" y="346528"/>
                  <a:pt x="438150" y="399092"/>
                </a:cubicBezTo>
                <a:cubicBezTo>
                  <a:pt x="438150" y="399092"/>
                  <a:pt x="438150" y="402847"/>
                  <a:pt x="438150" y="406601"/>
                </a:cubicBezTo>
                <a:cubicBezTo>
                  <a:pt x="438150" y="451656"/>
                  <a:pt x="438150" y="496711"/>
                  <a:pt x="438150" y="545520"/>
                </a:cubicBezTo>
                <a:cubicBezTo>
                  <a:pt x="438150" y="545520"/>
                  <a:pt x="438150" y="545520"/>
                  <a:pt x="438150" y="549275"/>
                </a:cubicBezTo>
                <a:cubicBezTo>
                  <a:pt x="438150" y="549275"/>
                  <a:pt x="438150" y="549275"/>
                  <a:pt x="284162" y="549275"/>
                </a:cubicBezTo>
                <a:cubicBezTo>
                  <a:pt x="284162" y="549275"/>
                  <a:pt x="284162" y="545520"/>
                  <a:pt x="284162" y="545520"/>
                </a:cubicBezTo>
                <a:cubicBezTo>
                  <a:pt x="284162" y="496711"/>
                  <a:pt x="284162" y="451656"/>
                  <a:pt x="284162" y="402847"/>
                </a:cubicBezTo>
                <a:cubicBezTo>
                  <a:pt x="284162" y="361546"/>
                  <a:pt x="310453" y="327755"/>
                  <a:pt x="344255" y="320246"/>
                </a:cubicBezTo>
                <a:close/>
                <a:moveTo>
                  <a:pt x="352879" y="200025"/>
                </a:moveTo>
                <a:cubicBezTo>
                  <a:pt x="352879" y="200025"/>
                  <a:pt x="352879" y="200025"/>
                  <a:pt x="356621" y="200025"/>
                </a:cubicBezTo>
                <a:cubicBezTo>
                  <a:pt x="356621" y="200025"/>
                  <a:pt x="356621" y="200025"/>
                  <a:pt x="367847" y="200025"/>
                </a:cubicBezTo>
                <a:cubicBezTo>
                  <a:pt x="371589" y="200025"/>
                  <a:pt x="375330" y="203767"/>
                  <a:pt x="379072" y="203767"/>
                </a:cubicBezTo>
                <a:cubicBezTo>
                  <a:pt x="401524" y="211251"/>
                  <a:pt x="412750" y="237445"/>
                  <a:pt x="409008" y="263638"/>
                </a:cubicBezTo>
                <a:cubicBezTo>
                  <a:pt x="405266" y="286090"/>
                  <a:pt x="386556" y="304800"/>
                  <a:pt x="360363" y="304800"/>
                </a:cubicBezTo>
                <a:cubicBezTo>
                  <a:pt x="337911" y="304800"/>
                  <a:pt x="319201" y="286090"/>
                  <a:pt x="311717" y="263638"/>
                </a:cubicBezTo>
                <a:cubicBezTo>
                  <a:pt x="307975" y="233703"/>
                  <a:pt x="326685" y="207509"/>
                  <a:pt x="352879" y="200025"/>
                </a:cubicBezTo>
                <a:close/>
                <a:moveTo>
                  <a:pt x="100853" y="196018"/>
                </a:moveTo>
                <a:cubicBezTo>
                  <a:pt x="175559" y="180975"/>
                  <a:pt x="246529" y="241146"/>
                  <a:pt x="254000" y="320120"/>
                </a:cubicBezTo>
                <a:cubicBezTo>
                  <a:pt x="254000" y="323881"/>
                  <a:pt x="254000" y="327642"/>
                  <a:pt x="254000" y="331402"/>
                </a:cubicBezTo>
                <a:cubicBezTo>
                  <a:pt x="254000" y="406616"/>
                  <a:pt x="254000" y="481829"/>
                  <a:pt x="254000" y="557043"/>
                </a:cubicBezTo>
                <a:cubicBezTo>
                  <a:pt x="254000" y="557043"/>
                  <a:pt x="254000" y="557043"/>
                  <a:pt x="254000" y="568325"/>
                </a:cubicBezTo>
                <a:cubicBezTo>
                  <a:pt x="254000" y="568325"/>
                  <a:pt x="254000" y="568325"/>
                  <a:pt x="0" y="568325"/>
                </a:cubicBezTo>
                <a:cubicBezTo>
                  <a:pt x="0" y="564564"/>
                  <a:pt x="0" y="564564"/>
                  <a:pt x="0" y="560804"/>
                </a:cubicBezTo>
                <a:cubicBezTo>
                  <a:pt x="0" y="485590"/>
                  <a:pt x="0" y="406616"/>
                  <a:pt x="0" y="327642"/>
                </a:cubicBezTo>
                <a:cubicBezTo>
                  <a:pt x="0" y="263710"/>
                  <a:pt x="44823" y="211060"/>
                  <a:pt x="100853" y="196018"/>
                </a:cubicBezTo>
                <a:close/>
                <a:moveTo>
                  <a:pt x="112091" y="0"/>
                </a:moveTo>
                <a:cubicBezTo>
                  <a:pt x="115818" y="0"/>
                  <a:pt x="115818" y="0"/>
                  <a:pt x="115818" y="0"/>
                </a:cubicBezTo>
                <a:cubicBezTo>
                  <a:pt x="115818" y="0"/>
                  <a:pt x="115818" y="0"/>
                  <a:pt x="138181" y="0"/>
                </a:cubicBezTo>
                <a:cubicBezTo>
                  <a:pt x="141909" y="0"/>
                  <a:pt x="149363" y="3762"/>
                  <a:pt x="153090" y="3762"/>
                </a:cubicBezTo>
                <a:cubicBezTo>
                  <a:pt x="190362" y="18808"/>
                  <a:pt x="212725" y="60187"/>
                  <a:pt x="205271" y="101566"/>
                </a:cubicBezTo>
                <a:cubicBezTo>
                  <a:pt x="197816" y="139183"/>
                  <a:pt x="164272" y="169276"/>
                  <a:pt x="127000" y="169276"/>
                </a:cubicBezTo>
                <a:cubicBezTo>
                  <a:pt x="89728" y="173038"/>
                  <a:pt x="56184" y="142944"/>
                  <a:pt x="48729" y="101566"/>
                </a:cubicBezTo>
                <a:cubicBezTo>
                  <a:pt x="41275" y="52664"/>
                  <a:pt x="71092" y="7523"/>
                  <a:pt x="1120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>
            <a:off x="3691495" y="1736713"/>
            <a:ext cx="0" cy="1990983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313729" y="4264056"/>
            <a:ext cx="8744671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609600" indent="-609600" fontAlgn="auto">
              <a:lnSpc>
                <a:spcPct val="150000"/>
              </a:lnSpc>
            </a:pPr>
            <a:r>
              <a:rPr lang="zh-CN" altLang="en-US" b="1" dirty="0" smtClean="0"/>
              <a:t>计算机网络</a:t>
            </a:r>
            <a:r>
              <a:rPr lang="zh-CN" altLang="en-US" b="1" dirty="0"/>
              <a:t>的分类</a:t>
            </a:r>
            <a:r>
              <a:rPr lang="zh-CN" altLang="en-US" b="1" dirty="0" smtClean="0"/>
              <a:t>：</a:t>
            </a:r>
            <a:endParaRPr lang="en-US" altLang="zh-CN" b="1" dirty="0" smtClean="0"/>
          </a:p>
          <a:p>
            <a:pPr marL="609600" indent="-609600" fontAlgn="auto">
              <a:lnSpc>
                <a:spcPct val="150000"/>
              </a:lnSpc>
            </a:pPr>
            <a:r>
              <a:rPr lang="zh-CN" altLang="en-US" dirty="0" smtClean="0"/>
              <a:t>按</a:t>
            </a:r>
            <a:r>
              <a:rPr lang="zh-CN" altLang="en-US" dirty="0"/>
              <a:t>网络覆盖范围分类分为：局域网、城域网、广域网、接入网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pPr marL="609600" indent="-609600" fontAlgn="auto">
              <a:lnSpc>
                <a:spcPct val="150000"/>
              </a:lnSpc>
            </a:pPr>
            <a:r>
              <a:rPr lang="zh-CN" altLang="en-US" dirty="0" smtClean="0"/>
              <a:t>按</a:t>
            </a:r>
            <a:r>
              <a:rPr lang="zh-CN" altLang="en-US" dirty="0"/>
              <a:t>网络拓扑结构分类分为：总线型网络、星型网络、树型网络、环型网络和网状</a:t>
            </a:r>
            <a:r>
              <a:rPr lang="zh-CN" altLang="en-US" dirty="0" smtClean="0"/>
              <a:t>拓扑。</a:t>
            </a:r>
            <a:endParaRPr lang="en-US" altLang="zh-CN" dirty="0" smtClean="0"/>
          </a:p>
          <a:p>
            <a:pPr marL="609600" indent="-609600" fontAlgn="auto">
              <a:lnSpc>
                <a:spcPct val="150000"/>
              </a:lnSpc>
            </a:pPr>
            <a:r>
              <a:rPr lang="zh-CN" altLang="en-US" dirty="0" smtClean="0"/>
              <a:t>按</a:t>
            </a:r>
            <a:r>
              <a:rPr lang="zh-CN" altLang="en-US" dirty="0"/>
              <a:t>交换方式分类分为：电路交换、报文交换、分组交换</a:t>
            </a:r>
            <a:r>
              <a:rPr lang="zh-CN" altLang="en-US" dirty="0" smtClean="0"/>
              <a:t>。</a:t>
            </a:r>
            <a:endParaRPr lang="en-US" altLang="zh-CN" b="1" dirty="0"/>
          </a:p>
        </p:txBody>
      </p:sp>
      <p:grpSp>
        <p:nvGrpSpPr>
          <p:cNvPr id="8" name="组合 7"/>
          <p:cNvGrpSpPr/>
          <p:nvPr/>
        </p:nvGrpSpPr>
        <p:grpSpPr>
          <a:xfrm>
            <a:off x="10314119" y="4529052"/>
            <a:ext cx="654900" cy="654902"/>
            <a:chOff x="6434921" y="3635880"/>
            <a:chExt cx="376238" cy="376239"/>
          </a:xfrm>
          <a:solidFill>
            <a:schemeClr val="tx2"/>
          </a:solidFill>
        </p:grpSpPr>
        <p:sp>
          <p:nvSpPr>
            <p:cNvPr id="10" name="Freeform 50"/>
            <p:cNvSpPr>
              <a:spLocks noEditPoints="1"/>
            </p:cNvSpPr>
            <p:nvPr/>
          </p:nvSpPr>
          <p:spPr bwMode="auto">
            <a:xfrm>
              <a:off x="6434921" y="3670806"/>
              <a:ext cx="341313" cy="341313"/>
            </a:xfrm>
            <a:custGeom>
              <a:avLst/>
              <a:gdLst>
                <a:gd name="T0" fmla="*/ 92 w 184"/>
                <a:gd name="T1" fmla="*/ 184 h 184"/>
                <a:gd name="T2" fmla="*/ 184 w 184"/>
                <a:gd name="T3" fmla="*/ 92 h 184"/>
                <a:gd name="T4" fmla="*/ 173 w 184"/>
                <a:gd name="T5" fmla="*/ 49 h 184"/>
                <a:gd name="T6" fmla="*/ 171 w 184"/>
                <a:gd name="T7" fmla="*/ 49 h 184"/>
                <a:gd name="T8" fmla="*/ 170 w 184"/>
                <a:gd name="T9" fmla="*/ 49 h 184"/>
                <a:gd name="T10" fmla="*/ 158 w 184"/>
                <a:gd name="T11" fmla="*/ 48 h 184"/>
                <a:gd name="T12" fmla="*/ 149 w 184"/>
                <a:gd name="T13" fmla="*/ 56 h 184"/>
                <a:gd name="T14" fmla="*/ 160 w 184"/>
                <a:gd name="T15" fmla="*/ 92 h 184"/>
                <a:gd name="T16" fmla="*/ 92 w 184"/>
                <a:gd name="T17" fmla="*/ 160 h 184"/>
                <a:gd name="T18" fmla="*/ 24 w 184"/>
                <a:gd name="T19" fmla="*/ 92 h 184"/>
                <a:gd name="T20" fmla="*/ 92 w 184"/>
                <a:gd name="T21" fmla="*/ 24 h 184"/>
                <a:gd name="T22" fmla="*/ 128 w 184"/>
                <a:gd name="T23" fmla="*/ 35 h 184"/>
                <a:gd name="T24" fmla="*/ 135 w 184"/>
                <a:gd name="T25" fmla="*/ 27 h 184"/>
                <a:gd name="T26" fmla="*/ 134 w 184"/>
                <a:gd name="T27" fmla="*/ 14 h 184"/>
                <a:gd name="T28" fmla="*/ 134 w 184"/>
                <a:gd name="T29" fmla="*/ 10 h 184"/>
                <a:gd name="T30" fmla="*/ 92 w 184"/>
                <a:gd name="T31" fmla="*/ 0 h 184"/>
                <a:gd name="T32" fmla="*/ 0 w 184"/>
                <a:gd name="T33" fmla="*/ 92 h 184"/>
                <a:gd name="T34" fmla="*/ 92 w 184"/>
                <a:gd name="T35" fmla="*/ 184 h 184"/>
                <a:gd name="T36" fmla="*/ 92 w 184"/>
                <a:gd name="T37" fmla="*/ 184 h 184"/>
                <a:gd name="T38" fmla="*/ 92 w 184"/>
                <a:gd name="T39" fmla="*/ 18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4" h="184">
                  <a:moveTo>
                    <a:pt x="92" y="184"/>
                  </a:moveTo>
                  <a:cubicBezTo>
                    <a:pt x="143" y="184"/>
                    <a:pt x="184" y="143"/>
                    <a:pt x="184" y="92"/>
                  </a:cubicBezTo>
                  <a:cubicBezTo>
                    <a:pt x="184" y="76"/>
                    <a:pt x="180" y="62"/>
                    <a:pt x="173" y="49"/>
                  </a:cubicBezTo>
                  <a:cubicBezTo>
                    <a:pt x="172" y="49"/>
                    <a:pt x="172" y="49"/>
                    <a:pt x="171" y="49"/>
                  </a:cubicBezTo>
                  <a:cubicBezTo>
                    <a:pt x="170" y="49"/>
                    <a:pt x="170" y="49"/>
                    <a:pt x="170" y="49"/>
                  </a:cubicBezTo>
                  <a:cubicBezTo>
                    <a:pt x="158" y="48"/>
                    <a:pt x="158" y="48"/>
                    <a:pt x="158" y="48"/>
                  </a:cubicBezTo>
                  <a:cubicBezTo>
                    <a:pt x="149" y="56"/>
                    <a:pt x="149" y="56"/>
                    <a:pt x="149" y="56"/>
                  </a:cubicBezTo>
                  <a:cubicBezTo>
                    <a:pt x="156" y="67"/>
                    <a:pt x="160" y="79"/>
                    <a:pt x="160" y="92"/>
                  </a:cubicBezTo>
                  <a:cubicBezTo>
                    <a:pt x="160" y="129"/>
                    <a:pt x="129" y="160"/>
                    <a:pt x="92" y="160"/>
                  </a:cubicBezTo>
                  <a:cubicBezTo>
                    <a:pt x="55" y="160"/>
                    <a:pt x="24" y="129"/>
                    <a:pt x="24" y="92"/>
                  </a:cubicBezTo>
                  <a:cubicBezTo>
                    <a:pt x="24" y="55"/>
                    <a:pt x="55" y="24"/>
                    <a:pt x="92" y="24"/>
                  </a:cubicBezTo>
                  <a:cubicBezTo>
                    <a:pt x="105" y="24"/>
                    <a:pt x="117" y="28"/>
                    <a:pt x="128" y="35"/>
                  </a:cubicBezTo>
                  <a:cubicBezTo>
                    <a:pt x="135" y="27"/>
                    <a:pt x="135" y="27"/>
                    <a:pt x="135" y="27"/>
                  </a:cubicBezTo>
                  <a:cubicBezTo>
                    <a:pt x="134" y="14"/>
                    <a:pt x="134" y="14"/>
                    <a:pt x="134" y="14"/>
                  </a:cubicBezTo>
                  <a:cubicBezTo>
                    <a:pt x="134" y="12"/>
                    <a:pt x="134" y="11"/>
                    <a:pt x="134" y="10"/>
                  </a:cubicBezTo>
                  <a:cubicBezTo>
                    <a:pt x="122" y="4"/>
                    <a:pt x="107" y="0"/>
                    <a:pt x="92" y="0"/>
                  </a:cubicBezTo>
                  <a:cubicBezTo>
                    <a:pt x="41" y="0"/>
                    <a:pt x="0" y="41"/>
                    <a:pt x="0" y="92"/>
                  </a:cubicBezTo>
                  <a:cubicBezTo>
                    <a:pt x="0" y="143"/>
                    <a:pt x="41" y="184"/>
                    <a:pt x="92" y="184"/>
                  </a:cubicBezTo>
                  <a:close/>
                  <a:moveTo>
                    <a:pt x="92" y="184"/>
                  </a:moveTo>
                  <a:cubicBezTo>
                    <a:pt x="92" y="184"/>
                    <a:pt x="92" y="184"/>
                    <a:pt x="92" y="18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51"/>
            <p:cNvSpPr>
              <a:spLocks noEditPoints="1"/>
            </p:cNvSpPr>
            <p:nvPr/>
          </p:nvSpPr>
          <p:spPr bwMode="auto">
            <a:xfrm>
              <a:off x="6522234" y="3758118"/>
              <a:ext cx="166688" cy="166688"/>
            </a:xfrm>
            <a:custGeom>
              <a:avLst/>
              <a:gdLst>
                <a:gd name="T0" fmla="*/ 45 w 90"/>
                <a:gd name="T1" fmla="*/ 21 h 90"/>
                <a:gd name="T2" fmla="*/ 47 w 90"/>
                <a:gd name="T3" fmla="*/ 21 h 90"/>
                <a:gd name="T4" fmla="*/ 64 w 90"/>
                <a:gd name="T5" fmla="*/ 4 h 90"/>
                <a:gd name="T6" fmla="*/ 64 w 90"/>
                <a:gd name="T7" fmla="*/ 4 h 90"/>
                <a:gd name="T8" fmla="*/ 45 w 90"/>
                <a:gd name="T9" fmla="*/ 0 h 90"/>
                <a:gd name="T10" fmla="*/ 0 w 90"/>
                <a:gd name="T11" fmla="*/ 45 h 90"/>
                <a:gd name="T12" fmla="*/ 45 w 90"/>
                <a:gd name="T13" fmla="*/ 90 h 90"/>
                <a:gd name="T14" fmla="*/ 90 w 90"/>
                <a:gd name="T15" fmla="*/ 45 h 90"/>
                <a:gd name="T16" fmla="*/ 86 w 90"/>
                <a:gd name="T17" fmla="*/ 26 h 90"/>
                <a:gd name="T18" fmla="*/ 86 w 90"/>
                <a:gd name="T19" fmla="*/ 26 h 90"/>
                <a:gd name="T20" fmla="*/ 69 w 90"/>
                <a:gd name="T21" fmla="*/ 43 h 90"/>
                <a:gd name="T22" fmla="*/ 69 w 90"/>
                <a:gd name="T23" fmla="*/ 45 h 90"/>
                <a:gd name="T24" fmla="*/ 45 w 90"/>
                <a:gd name="T25" fmla="*/ 69 h 90"/>
                <a:gd name="T26" fmla="*/ 21 w 90"/>
                <a:gd name="T27" fmla="*/ 45 h 90"/>
                <a:gd name="T28" fmla="*/ 45 w 90"/>
                <a:gd name="T29" fmla="*/ 21 h 90"/>
                <a:gd name="T30" fmla="*/ 45 w 90"/>
                <a:gd name="T31" fmla="*/ 21 h 90"/>
                <a:gd name="T32" fmla="*/ 45 w 90"/>
                <a:gd name="T33" fmla="*/ 2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0" h="90">
                  <a:moveTo>
                    <a:pt x="45" y="21"/>
                  </a:moveTo>
                  <a:cubicBezTo>
                    <a:pt x="46" y="21"/>
                    <a:pt x="46" y="21"/>
                    <a:pt x="47" y="21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58" y="1"/>
                    <a:pt x="52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70" y="90"/>
                    <a:pt x="90" y="70"/>
                    <a:pt x="90" y="45"/>
                  </a:cubicBezTo>
                  <a:cubicBezTo>
                    <a:pt x="90" y="38"/>
                    <a:pt x="89" y="32"/>
                    <a:pt x="86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69" y="43"/>
                    <a:pt x="69" y="43"/>
                    <a:pt x="69" y="43"/>
                  </a:cubicBezTo>
                  <a:cubicBezTo>
                    <a:pt x="69" y="44"/>
                    <a:pt x="69" y="44"/>
                    <a:pt x="69" y="45"/>
                  </a:cubicBezTo>
                  <a:cubicBezTo>
                    <a:pt x="69" y="58"/>
                    <a:pt x="58" y="69"/>
                    <a:pt x="45" y="69"/>
                  </a:cubicBezTo>
                  <a:cubicBezTo>
                    <a:pt x="32" y="69"/>
                    <a:pt x="21" y="58"/>
                    <a:pt x="21" y="45"/>
                  </a:cubicBezTo>
                  <a:cubicBezTo>
                    <a:pt x="21" y="32"/>
                    <a:pt x="32" y="21"/>
                    <a:pt x="45" y="21"/>
                  </a:cubicBezTo>
                  <a:close/>
                  <a:moveTo>
                    <a:pt x="45" y="21"/>
                  </a:moveTo>
                  <a:cubicBezTo>
                    <a:pt x="45" y="21"/>
                    <a:pt x="45" y="21"/>
                    <a:pt x="45" y="2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52"/>
            <p:cNvSpPr>
              <a:spLocks noEditPoints="1"/>
            </p:cNvSpPr>
            <p:nvPr/>
          </p:nvSpPr>
          <p:spPr bwMode="auto">
            <a:xfrm>
              <a:off x="6622246" y="3635880"/>
              <a:ext cx="188913" cy="188913"/>
            </a:xfrm>
            <a:custGeom>
              <a:avLst/>
              <a:gdLst>
                <a:gd name="T0" fmla="*/ 86 w 102"/>
                <a:gd name="T1" fmla="*/ 28 h 102"/>
                <a:gd name="T2" fmla="*/ 91 w 102"/>
                <a:gd name="T3" fmla="*/ 23 h 102"/>
                <a:gd name="T4" fmla="*/ 91 w 102"/>
                <a:gd name="T5" fmla="*/ 14 h 102"/>
                <a:gd name="T6" fmla="*/ 87 w 102"/>
                <a:gd name="T7" fmla="*/ 11 h 102"/>
                <a:gd name="T8" fmla="*/ 83 w 102"/>
                <a:gd name="T9" fmla="*/ 9 h 102"/>
                <a:gd name="T10" fmla="*/ 79 w 102"/>
                <a:gd name="T11" fmla="*/ 11 h 102"/>
                <a:gd name="T12" fmla="*/ 74 w 102"/>
                <a:gd name="T13" fmla="*/ 17 h 102"/>
                <a:gd name="T14" fmla="*/ 72 w 102"/>
                <a:gd name="T15" fmla="*/ 2 h 102"/>
                <a:gd name="T16" fmla="*/ 70 w 102"/>
                <a:gd name="T17" fmla="*/ 0 h 102"/>
                <a:gd name="T18" fmla="*/ 69 w 102"/>
                <a:gd name="T19" fmla="*/ 0 h 102"/>
                <a:gd name="T20" fmla="*/ 47 w 102"/>
                <a:gd name="T21" fmla="*/ 23 h 102"/>
                <a:gd name="T22" fmla="*/ 44 w 102"/>
                <a:gd name="T23" fmla="*/ 30 h 102"/>
                <a:gd name="T24" fmla="*/ 44 w 102"/>
                <a:gd name="T25" fmla="*/ 31 h 102"/>
                <a:gd name="T26" fmla="*/ 45 w 102"/>
                <a:gd name="T27" fmla="*/ 45 h 102"/>
                <a:gd name="T28" fmla="*/ 37 w 102"/>
                <a:gd name="T29" fmla="*/ 53 h 102"/>
                <a:gd name="T30" fmla="*/ 22 w 102"/>
                <a:gd name="T31" fmla="*/ 68 h 102"/>
                <a:gd name="T32" fmla="*/ 22 w 102"/>
                <a:gd name="T33" fmla="*/ 68 h 102"/>
                <a:gd name="T34" fmla="*/ 8 w 102"/>
                <a:gd name="T35" fmla="*/ 82 h 102"/>
                <a:gd name="T36" fmla="*/ 2 w 102"/>
                <a:gd name="T37" fmla="*/ 89 h 102"/>
                <a:gd name="T38" fmla="*/ 0 w 102"/>
                <a:gd name="T39" fmla="*/ 92 h 102"/>
                <a:gd name="T40" fmla="*/ 0 w 102"/>
                <a:gd name="T41" fmla="*/ 97 h 102"/>
                <a:gd name="T42" fmla="*/ 5 w 102"/>
                <a:gd name="T43" fmla="*/ 102 h 102"/>
                <a:gd name="T44" fmla="*/ 5 w 102"/>
                <a:gd name="T45" fmla="*/ 102 h 102"/>
                <a:gd name="T46" fmla="*/ 10 w 102"/>
                <a:gd name="T47" fmla="*/ 102 h 102"/>
                <a:gd name="T48" fmla="*/ 13 w 102"/>
                <a:gd name="T49" fmla="*/ 100 h 102"/>
                <a:gd name="T50" fmla="*/ 57 w 102"/>
                <a:gd name="T51" fmla="*/ 56 h 102"/>
                <a:gd name="T52" fmla="*/ 70 w 102"/>
                <a:gd name="T53" fmla="*/ 57 h 102"/>
                <a:gd name="T54" fmla="*/ 71 w 102"/>
                <a:gd name="T55" fmla="*/ 57 h 102"/>
                <a:gd name="T56" fmla="*/ 71 w 102"/>
                <a:gd name="T57" fmla="*/ 57 h 102"/>
                <a:gd name="T58" fmla="*/ 78 w 102"/>
                <a:gd name="T59" fmla="*/ 54 h 102"/>
                <a:gd name="T60" fmla="*/ 101 w 102"/>
                <a:gd name="T61" fmla="*/ 32 h 102"/>
                <a:gd name="T62" fmla="*/ 100 w 102"/>
                <a:gd name="T63" fmla="*/ 29 h 102"/>
                <a:gd name="T64" fmla="*/ 86 w 102"/>
                <a:gd name="T65" fmla="*/ 28 h 102"/>
                <a:gd name="T66" fmla="*/ 86 w 102"/>
                <a:gd name="T67" fmla="*/ 28 h 102"/>
                <a:gd name="T68" fmla="*/ 86 w 102"/>
                <a:gd name="T69" fmla="*/ 2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2" h="102">
                  <a:moveTo>
                    <a:pt x="86" y="28"/>
                  </a:moveTo>
                  <a:cubicBezTo>
                    <a:pt x="91" y="23"/>
                    <a:pt x="91" y="23"/>
                    <a:pt x="91" y="23"/>
                  </a:cubicBezTo>
                  <a:cubicBezTo>
                    <a:pt x="93" y="20"/>
                    <a:pt x="93" y="17"/>
                    <a:pt x="91" y="14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6" y="10"/>
                    <a:pt x="85" y="9"/>
                    <a:pt x="83" y="9"/>
                  </a:cubicBezTo>
                  <a:cubicBezTo>
                    <a:pt x="82" y="9"/>
                    <a:pt x="80" y="10"/>
                    <a:pt x="79" y="11"/>
                  </a:cubicBezTo>
                  <a:cubicBezTo>
                    <a:pt x="74" y="17"/>
                    <a:pt x="74" y="17"/>
                    <a:pt x="74" y="17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72" y="0"/>
                    <a:pt x="71" y="0"/>
                    <a:pt x="70" y="0"/>
                  </a:cubicBezTo>
                  <a:cubicBezTo>
                    <a:pt x="70" y="0"/>
                    <a:pt x="69" y="0"/>
                    <a:pt x="69" y="0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5" y="25"/>
                    <a:pt x="44" y="28"/>
                    <a:pt x="44" y="30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5" y="45"/>
                    <a:pt x="45" y="45"/>
                    <a:pt x="45" y="45"/>
                  </a:cubicBezTo>
                  <a:cubicBezTo>
                    <a:pt x="37" y="53"/>
                    <a:pt x="37" y="53"/>
                    <a:pt x="37" y="53"/>
                  </a:cubicBezTo>
                  <a:cubicBezTo>
                    <a:pt x="22" y="68"/>
                    <a:pt x="22" y="68"/>
                    <a:pt x="22" y="68"/>
                  </a:cubicBezTo>
                  <a:cubicBezTo>
                    <a:pt x="22" y="68"/>
                    <a:pt x="22" y="68"/>
                    <a:pt x="22" y="68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2" y="89"/>
                    <a:pt x="2" y="89"/>
                    <a:pt x="2" y="89"/>
                  </a:cubicBezTo>
                  <a:cubicBezTo>
                    <a:pt x="1" y="90"/>
                    <a:pt x="0" y="91"/>
                    <a:pt x="0" y="92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0"/>
                    <a:pt x="2" y="102"/>
                    <a:pt x="5" y="102"/>
                  </a:cubicBezTo>
                  <a:cubicBezTo>
                    <a:pt x="5" y="102"/>
                    <a:pt x="5" y="102"/>
                    <a:pt x="5" y="102"/>
                  </a:cubicBezTo>
                  <a:cubicBezTo>
                    <a:pt x="10" y="102"/>
                    <a:pt x="10" y="102"/>
                    <a:pt x="10" y="102"/>
                  </a:cubicBezTo>
                  <a:cubicBezTo>
                    <a:pt x="11" y="102"/>
                    <a:pt x="12" y="101"/>
                    <a:pt x="13" y="100"/>
                  </a:cubicBezTo>
                  <a:cubicBezTo>
                    <a:pt x="57" y="56"/>
                    <a:pt x="57" y="56"/>
                    <a:pt x="57" y="56"/>
                  </a:cubicBezTo>
                  <a:cubicBezTo>
                    <a:pt x="70" y="57"/>
                    <a:pt x="70" y="57"/>
                    <a:pt x="70" y="57"/>
                  </a:cubicBezTo>
                  <a:cubicBezTo>
                    <a:pt x="71" y="57"/>
                    <a:pt x="71" y="57"/>
                    <a:pt x="71" y="57"/>
                  </a:cubicBezTo>
                  <a:cubicBezTo>
                    <a:pt x="71" y="57"/>
                    <a:pt x="71" y="57"/>
                    <a:pt x="71" y="57"/>
                  </a:cubicBezTo>
                  <a:cubicBezTo>
                    <a:pt x="74" y="57"/>
                    <a:pt x="77" y="56"/>
                    <a:pt x="78" y="54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2" y="31"/>
                    <a:pt x="101" y="29"/>
                    <a:pt x="100" y="29"/>
                  </a:cubicBezTo>
                  <a:lnTo>
                    <a:pt x="86" y="28"/>
                  </a:lnTo>
                  <a:close/>
                  <a:moveTo>
                    <a:pt x="86" y="28"/>
                  </a:moveTo>
                  <a:cubicBezTo>
                    <a:pt x="86" y="28"/>
                    <a:pt x="86" y="28"/>
                    <a:pt x="86" y="2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4" name="右箭头 13"/>
          <p:cNvSpPr/>
          <p:nvPr/>
        </p:nvSpPr>
        <p:spPr>
          <a:xfrm>
            <a:off x="2270158" y="1480505"/>
            <a:ext cx="8792048" cy="256208"/>
          </a:xfrm>
          <a:prstGeom prst="rightArrow">
            <a:avLst>
              <a:gd name="adj1" fmla="val 51382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 14"/>
          <p:cNvSpPr/>
          <p:nvPr/>
        </p:nvSpPr>
        <p:spPr>
          <a:xfrm>
            <a:off x="2270158" y="3727696"/>
            <a:ext cx="3816424" cy="131644"/>
          </a:xfrm>
          <a:custGeom>
            <a:avLst/>
            <a:gdLst>
              <a:gd name="connsiteX0" fmla="*/ 0 w 3816424"/>
              <a:gd name="connsiteY0" fmla="*/ 0 h 131644"/>
              <a:gd name="connsiteX1" fmla="*/ 3816424 w 3816424"/>
              <a:gd name="connsiteY1" fmla="*/ 0 h 131644"/>
              <a:gd name="connsiteX2" fmla="*/ 3816424 w 3816424"/>
              <a:gd name="connsiteY2" fmla="*/ 131644 h 131644"/>
              <a:gd name="connsiteX3" fmla="*/ 0 w 3816424"/>
              <a:gd name="connsiteY3" fmla="*/ 131644 h 131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6424" h="131644">
                <a:moveTo>
                  <a:pt x="0" y="0"/>
                </a:moveTo>
                <a:lnTo>
                  <a:pt x="3816424" y="0"/>
                </a:lnTo>
                <a:lnTo>
                  <a:pt x="3816424" y="131644"/>
                </a:lnTo>
                <a:lnTo>
                  <a:pt x="0" y="13164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 15"/>
          <p:cNvSpPr>
            <a:spLocks noChangeAspect="1"/>
          </p:cNvSpPr>
          <p:nvPr/>
        </p:nvSpPr>
        <p:spPr>
          <a:xfrm>
            <a:off x="1110796" y="1540940"/>
            <a:ext cx="1159200" cy="2318400"/>
          </a:xfrm>
          <a:custGeom>
            <a:avLst/>
            <a:gdLst>
              <a:gd name="connsiteX0" fmla="*/ 1159200 w 1159200"/>
              <a:gd name="connsiteY0" fmla="*/ 0 h 2318400"/>
              <a:gd name="connsiteX1" fmla="*/ 1159200 w 1159200"/>
              <a:gd name="connsiteY1" fmla="*/ 126000 h 2318400"/>
              <a:gd name="connsiteX2" fmla="*/ 126000 w 1159200"/>
              <a:gd name="connsiteY2" fmla="*/ 1159200 h 2318400"/>
              <a:gd name="connsiteX3" fmla="*/ 1159200 w 1159200"/>
              <a:gd name="connsiteY3" fmla="*/ 2192400 h 2318400"/>
              <a:gd name="connsiteX4" fmla="*/ 1159200 w 1159200"/>
              <a:gd name="connsiteY4" fmla="*/ 2318400 h 2318400"/>
              <a:gd name="connsiteX5" fmla="*/ 0 w 1159200"/>
              <a:gd name="connsiteY5" fmla="*/ 1159200 h 2318400"/>
              <a:gd name="connsiteX6" fmla="*/ 1159200 w 1159200"/>
              <a:gd name="connsiteY6" fmla="*/ 0 h 231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9200" h="2318400">
                <a:moveTo>
                  <a:pt x="1159200" y="0"/>
                </a:moveTo>
                <a:lnTo>
                  <a:pt x="1159200" y="126000"/>
                </a:lnTo>
                <a:cubicBezTo>
                  <a:pt x="588579" y="126000"/>
                  <a:pt x="126000" y="588579"/>
                  <a:pt x="126000" y="1159200"/>
                </a:cubicBezTo>
                <a:cubicBezTo>
                  <a:pt x="126000" y="1729821"/>
                  <a:pt x="588579" y="2192400"/>
                  <a:pt x="1159200" y="2192400"/>
                </a:cubicBezTo>
                <a:lnTo>
                  <a:pt x="1159200" y="2318400"/>
                </a:lnTo>
                <a:cubicBezTo>
                  <a:pt x="518992" y="2318400"/>
                  <a:pt x="0" y="1799408"/>
                  <a:pt x="0" y="1159200"/>
                </a:cubicBezTo>
                <a:cubicBezTo>
                  <a:pt x="0" y="518992"/>
                  <a:pt x="518992" y="0"/>
                  <a:pt x="11592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右箭头 16"/>
          <p:cNvSpPr/>
          <p:nvPr/>
        </p:nvSpPr>
        <p:spPr>
          <a:xfrm rot="10800000">
            <a:off x="1110796" y="5850323"/>
            <a:ext cx="8792048" cy="256208"/>
          </a:xfrm>
          <a:prstGeom prst="rightArrow">
            <a:avLst>
              <a:gd name="adj1" fmla="val 51382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任意多边形 17"/>
          <p:cNvSpPr/>
          <p:nvPr/>
        </p:nvSpPr>
        <p:spPr>
          <a:xfrm rot="10800000">
            <a:off x="6086420" y="3727696"/>
            <a:ext cx="3816424" cy="131644"/>
          </a:xfrm>
          <a:custGeom>
            <a:avLst/>
            <a:gdLst>
              <a:gd name="connsiteX0" fmla="*/ 0 w 3816424"/>
              <a:gd name="connsiteY0" fmla="*/ 0 h 131644"/>
              <a:gd name="connsiteX1" fmla="*/ 3816424 w 3816424"/>
              <a:gd name="connsiteY1" fmla="*/ 0 h 131644"/>
              <a:gd name="connsiteX2" fmla="*/ 3816424 w 3816424"/>
              <a:gd name="connsiteY2" fmla="*/ 131644 h 131644"/>
              <a:gd name="connsiteX3" fmla="*/ 0 w 3816424"/>
              <a:gd name="connsiteY3" fmla="*/ 131644 h 131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6424" h="131644">
                <a:moveTo>
                  <a:pt x="0" y="0"/>
                </a:moveTo>
                <a:lnTo>
                  <a:pt x="3816424" y="0"/>
                </a:lnTo>
                <a:lnTo>
                  <a:pt x="3816424" y="131644"/>
                </a:lnTo>
                <a:lnTo>
                  <a:pt x="0" y="13164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 18"/>
          <p:cNvSpPr>
            <a:spLocks noChangeAspect="1"/>
          </p:cNvSpPr>
          <p:nvPr/>
        </p:nvSpPr>
        <p:spPr>
          <a:xfrm rot="10800000">
            <a:off x="9903006" y="3727696"/>
            <a:ext cx="1159200" cy="2318400"/>
          </a:xfrm>
          <a:custGeom>
            <a:avLst/>
            <a:gdLst>
              <a:gd name="connsiteX0" fmla="*/ 1159200 w 1159200"/>
              <a:gd name="connsiteY0" fmla="*/ 0 h 2318400"/>
              <a:gd name="connsiteX1" fmla="*/ 1159200 w 1159200"/>
              <a:gd name="connsiteY1" fmla="*/ 126000 h 2318400"/>
              <a:gd name="connsiteX2" fmla="*/ 126000 w 1159200"/>
              <a:gd name="connsiteY2" fmla="*/ 1159200 h 2318400"/>
              <a:gd name="connsiteX3" fmla="*/ 1159200 w 1159200"/>
              <a:gd name="connsiteY3" fmla="*/ 2192400 h 2318400"/>
              <a:gd name="connsiteX4" fmla="*/ 1159200 w 1159200"/>
              <a:gd name="connsiteY4" fmla="*/ 2318400 h 2318400"/>
              <a:gd name="connsiteX5" fmla="*/ 0 w 1159200"/>
              <a:gd name="connsiteY5" fmla="*/ 1159200 h 2318400"/>
              <a:gd name="connsiteX6" fmla="*/ 1159200 w 1159200"/>
              <a:gd name="connsiteY6" fmla="*/ 0 h 231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9200" h="2318400">
                <a:moveTo>
                  <a:pt x="1159200" y="0"/>
                </a:moveTo>
                <a:lnTo>
                  <a:pt x="1159200" y="126000"/>
                </a:lnTo>
                <a:cubicBezTo>
                  <a:pt x="588579" y="126000"/>
                  <a:pt x="126000" y="588579"/>
                  <a:pt x="126000" y="1159200"/>
                </a:cubicBezTo>
                <a:cubicBezTo>
                  <a:pt x="126000" y="1729821"/>
                  <a:pt x="588579" y="2192400"/>
                  <a:pt x="1159200" y="2192400"/>
                </a:cubicBezTo>
                <a:lnTo>
                  <a:pt x="1159200" y="2318400"/>
                </a:lnTo>
                <a:cubicBezTo>
                  <a:pt x="518992" y="2318400"/>
                  <a:pt x="0" y="1799408"/>
                  <a:pt x="0" y="1159200"/>
                </a:cubicBezTo>
                <a:cubicBezTo>
                  <a:pt x="0" y="518992"/>
                  <a:pt x="518992" y="0"/>
                  <a:pt x="11592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1690396" y="1653574"/>
            <a:ext cx="21334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>
              <a:lnSpc>
                <a:spcPct val="150000"/>
              </a:lnSpc>
              <a:buNone/>
            </a:pPr>
            <a:r>
              <a:rPr lang="zh-CN" altLang="en-US" b="1" dirty="0" smtClean="0"/>
              <a:t>计算机网络的概念</a:t>
            </a:r>
            <a:endParaRPr lang="en-US" altLang="zh-CN" b="1" dirty="0" smtClean="0"/>
          </a:p>
          <a:p>
            <a:pPr marL="609600" indent="-609600">
              <a:lnSpc>
                <a:spcPct val="150000"/>
              </a:lnSpc>
              <a:buNone/>
            </a:pPr>
            <a:endParaRPr lang="en-US" altLang="zh-CN" b="1" dirty="0" smtClean="0"/>
          </a:p>
          <a:p>
            <a:pPr marL="609600" indent="-609600">
              <a:lnSpc>
                <a:spcPct val="150000"/>
              </a:lnSpc>
              <a:buNone/>
            </a:pPr>
            <a:endParaRPr lang="en-US" altLang="zh-CN" b="1" dirty="0"/>
          </a:p>
          <a:p>
            <a:pPr marL="609600" indent="-609600">
              <a:lnSpc>
                <a:spcPct val="150000"/>
              </a:lnSpc>
              <a:buNone/>
            </a:pPr>
            <a:r>
              <a:rPr lang="zh-CN" altLang="en-US" b="1" dirty="0" smtClean="0"/>
              <a:t>计算机网络的功能</a:t>
            </a:r>
            <a:endParaRPr lang="en-US" altLang="zh-CN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2335" y="2842260"/>
            <a:ext cx="1129665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144"/>
          <p:cNvCxnSpPr/>
          <p:nvPr/>
        </p:nvCxnSpPr>
        <p:spPr>
          <a:xfrm>
            <a:off x="1015558" y="972291"/>
            <a:ext cx="3358470" cy="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7291354" y="5597062"/>
            <a:ext cx="1927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TCP/IP</a:t>
            </a:r>
            <a:r>
              <a:rPr lang="zh-CN" altLang="en-US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参考模型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482723" y="5582395"/>
            <a:ext cx="21044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1" dirty="0"/>
              <a:t> </a:t>
            </a:r>
            <a:r>
              <a:rPr lang="en-US" altLang="zh-CN" sz="1200" b="1" dirty="0" smtClean="0"/>
              <a:t>            </a:t>
            </a:r>
            <a:r>
              <a:rPr lang="en-US" altLang="zh-CN" b="1" dirty="0" smtClean="0"/>
              <a:t>OSI</a:t>
            </a:r>
            <a:r>
              <a:rPr lang="zh-CN" altLang="en-US" b="1" dirty="0" smtClean="0"/>
              <a:t>参考模型</a:t>
            </a:r>
            <a:endParaRPr lang="zh-CN" altLang="en-US" dirty="0"/>
          </a:p>
        </p:txBody>
      </p:sp>
      <p:graphicFrame>
        <p:nvGraphicFramePr>
          <p:cNvPr id="41" name="对象 40"/>
          <p:cNvGraphicFramePr>
            <a:graphicFrameLocks noChangeAspect="1"/>
          </p:cNvGraphicFramePr>
          <p:nvPr/>
        </p:nvGraphicFramePr>
        <p:xfrm>
          <a:off x="861237" y="1604511"/>
          <a:ext cx="10079665" cy="44106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" name="Picture" r:id="rId4" imgW="18602325" imgH="14830425" progId="">
                  <p:embed/>
                </p:oleObj>
              </mc:Choice>
              <mc:Fallback>
                <p:oleObj name="Picture" r:id="rId4" imgW="18602325" imgH="1483042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316" t="5055" r="7289" b="24"/>
                      <a:stretch>
                        <a:fillRect/>
                      </a:stretch>
                    </p:blipFill>
                    <p:spPr bwMode="auto">
                      <a:xfrm>
                        <a:off x="861237" y="1604511"/>
                        <a:ext cx="10079665" cy="441060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矩形 41"/>
          <p:cNvSpPr/>
          <p:nvPr/>
        </p:nvSpPr>
        <p:spPr>
          <a:xfrm>
            <a:off x="4253507" y="1179451"/>
            <a:ext cx="39338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en-US" altLang="zh-CN" sz="2400" b="1" dirty="0">
                <a:effectLst>
                  <a:outerShdw blurRad="38100" dist="38100" dir="2700000" algn="tl">
                    <a:srgbClr val="FFFFFF"/>
                  </a:outerShdw>
                </a:effectLst>
                <a:ea typeface="宋体" panose="02010600030101010101" pitchFamily="2" charset="-122"/>
              </a:rPr>
              <a:t>TCP/IP</a:t>
            </a:r>
            <a:r>
              <a:rPr lang="zh-CN" alt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ea typeface="宋体" panose="02010600030101010101" pitchFamily="2" charset="-122"/>
              </a:rPr>
              <a:t>与</a:t>
            </a:r>
            <a:r>
              <a:rPr lang="en-US" altLang="zh-CN" sz="2400" b="1" dirty="0">
                <a:effectLst>
                  <a:outerShdw blurRad="38100" dist="38100" dir="2700000" algn="tl">
                    <a:srgbClr val="FFFFFF"/>
                  </a:outerShdw>
                </a:effectLst>
                <a:ea typeface="宋体" panose="02010600030101010101" pitchFamily="2" charset="-122"/>
              </a:rPr>
              <a:t>OSI</a:t>
            </a:r>
            <a:r>
              <a:rPr lang="zh-CN" alt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ea typeface="宋体" panose="02010600030101010101" pitchFamily="2" charset="-122"/>
              </a:rPr>
              <a:t>体系结构的比较</a:t>
            </a:r>
          </a:p>
        </p:txBody>
      </p:sp>
    </p:spTree>
    <p:extLst>
      <p:ext uri="{BB962C8B-B14F-4D97-AF65-F5344CB8AC3E}">
        <p14:creationId xmlns:p14="http://schemas.microsoft.com/office/powerpoint/2010/main" val="205020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68809" y="500876"/>
            <a:ext cx="10658475" cy="5558836"/>
            <a:chOff x="268809" y="500876"/>
            <a:chExt cx="10658475" cy="5558836"/>
          </a:xfrm>
        </p:grpSpPr>
        <p:sp>
          <p:nvSpPr>
            <p:cNvPr id="4" name="弧形 3"/>
            <p:cNvSpPr/>
            <p:nvPr/>
          </p:nvSpPr>
          <p:spPr>
            <a:xfrm>
              <a:off x="268809" y="1233714"/>
              <a:ext cx="4826003" cy="4825998"/>
            </a:xfrm>
            <a:prstGeom prst="arc">
              <a:avLst>
                <a:gd name="adj1" fmla="val 19269488"/>
                <a:gd name="adj2" fmla="val 2526931"/>
              </a:avLst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" name="TextBox 15">
              <a:hlinkClick r:id="rId2" action="ppaction://hlinksldjump"/>
            </p:cNvPr>
            <p:cNvSpPr txBox="1"/>
            <p:nvPr/>
          </p:nvSpPr>
          <p:spPr>
            <a:xfrm>
              <a:off x="6122239" y="1995666"/>
              <a:ext cx="4803775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>
                <a:lnSpc>
                  <a:spcPts val="2400"/>
                </a:lnSpc>
                <a:spcBef>
                  <a:spcPts val="1200"/>
                </a:spcBef>
              </a:pPr>
              <a:r>
                <a:rPr lang="zh-CN" altLang="zh-CN" sz="2000" b="1" dirty="0" smtClean="0"/>
                <a:t>掌握</a:t>
              </a:r>
              <a:r>
                <a:rPr lang="zh-CN" altLang="en-US" sz="2000" dirty="0" smtClean="0"/>
                <a:t>：</a:t>
              </a:r>
              <a:r>
                <a:rPr lang="zh-CN" altLang="en-US" sz="2000" b="1" dirty="0"/>
                <a:t>网络拓扑结构，网络传输</a:t>
              </a:r>
              <a:r>
                <a:rPr lang="zh-CN" altLang="en-US" sz="2000" b="1" dirty="0" smtClean="0"/>
                <a:t>介质</a:t>
              </a:r>
              <a:endParaRPr lang="zh-CN" altLang="en-US" sz="2000" b="1" dirty="0"/>
            </a:p>
          </p:txBody>
        </p:sp>
        <p:sp>
          <p:nvSpPr>
            <p:cNvPr id="6" name="Freeform 5"/>
            <p:cNvSpPr/>
            <p:nvPr/>
          </p:nvSpPr>
          <p:spPr bwMode="auto">
            <a:xfrm rot="5400000">
              <a:off x="1421811" y="2386713"/>
              <a:ext cx="2520000" cy="2520000"/>
            </a:xfrm>
            <a:prstGeom prst="ellipse">
              <a:avLst/>
            </a:prstGeom>
            <a:solidFill>
              <a:schemeClr val="accent1"/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615">
                <a:solidFill>
                  <a:prstClr val="black"/>
                </a:solidFill>
              </a:endParaRPr>
            </a:p>
          </p:txBody>
        </p:sp>
        <p:sp>
          <p:nvSpPr>
            <p:cNvPr id="7" name="TextBox 19"/>
            <p:cNvSpPr txBox="1"/>
            <p:nvPr/>
          </p:nvSpPr>
          <p:spPr>
            <a:xfrm>
              <a:off x="2052505" y="2969606"/>
              <a:ext cx="1258615" cy="13542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/>
              <a:r>
                <a:rPr lang="zh-CN" altLang="en-US" sz="4400" b="1" dirty="0" smtClean="0">
                  <a:solidFill>
                    <a:prstClr val="white"/>
                  </a:solidFill>
                </a:rPr>
                <a:t>学</a:t>
              </a:r>
              <a:r>
                <a:rPr lang="zh-CN" altLang="en-US" sz="4400" b="1" dirty="0">
                  <a:solidFill>
                    <a:prstClr val="white"/>
                  </a:solidFill>
                </a:rPr>
                <a:t>习</a:t>
              </a:r>
              <a:r>
                <a:rPr lang="zh-CN" altLang="en-US" sz="4400" b="1" dirty="0" smtClean="0">
                  <a:solidFill>
                    <a:prstClr val="white"/>
                  </a:solidFill>
                </a:rPr>
                <a:t>目标</a:t>
              </a:r>
              <a:endParaRPr lang="zh-CN" altLang="en-US" sz="4400" dirty="0">
                <a:solidFill>
                  <a:prstClr val="white"/>
                </a:solidFill>
              </a:endParaRPr>
            </a:p>
          </p:txBody>
        </p:sp>
        <p:sp>
          <p:nvSpPr>
            <p:cNvPr id="8" name="Freeform 5"/>
            <p:cNvSpPr/>
            <p:nvPr/>
          </p:nvSpPr>
          <p:spPr bwMode="auto">
            <a:xfrm rot="5400000">
              <a:off x="1241811" y="2206713"/>
              <a:ext cx="2880000" cy="2880000"/>
            </a:xfrm>
            <a:prstGeom prst="ellipse">
              <a:avLst/>
            </a:prstGeom>
            <a:noFill/>
            <a:ln w="19050" cap="flat">
              <a:solidFill>
                <a:schemeClr val="tx2"/>
              </a:solidFill>
              <a:prstDash val="sysDot"/>
              <a:miter lim="800000"/>
            </a:ln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615">
                <a:solidFill>
                  <a:prstClr val="black"/>
                </a:solidFill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4346466" y="1915169"/>
              <a:ext cx="513377" cy="51337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 smtClean="0">
                  <a:solidFill>
                    <a:prstClr val="white"/>
                  </a:solidFill>
                  <a:latin typeface="Bebas Neue Bold" panose="020B0606020202050201" pitchFamily="34" charset="0"/>
                  <a:ea typeface="微软雅黑" panose="020B0503020204020204" pitchFamily="34" charset="-122"/>
                </a:rPr>
                <a:t>1</a:t>
              </a:r>
              <a:endParaRPr lang="zh-CN" altLang="en-US" sz="2400" b="1" dirty="0">
                <a:solidFill>
                  <a:prstClr val="white"/>
                </a:solidFill>
                <a:latin typeface="Bebas Neue Bold" panose="020B0606020202050201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4822181" y="3390028"/>
              <a:ext cx="513377" cy="51337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prstClr val="white"/>
                  </a:solidFill>
                  <a:latin typeface="Bebas Neue Bold" panose="020B0606020202050201" pitchFamily="34" charset="0"/>
                  <a:ea typeface="微软雅黑" panose="020B0503020204020204" pitchFamily="34" charset="-122"/>
                </a:rPr>
                <a:t>2</a:t>
              </a:r>
              <a:endParaRPr lang="zh-CN" altLang="en-US" sz="2400" b="1" dirty="0">
                <a:solidFill>
                  <a:prstClr val="white"/>
                </a:solidFill>
                <a:latin typeface="Bebas Neue Bold" panose="020B0606020202050201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4346466" y="4908803"/>
              <a:ext cx="513377" cy="51337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prstClr val="white"/>
                  </a:solidFill>
                  <a:latin typeface="Bebas Neue Bold" panose="020B0606020202050201" pitchFamily="34" charset="0"/>
                  <a:ea typeface="微软雅黑" panose="020B0503020204020204" pitchFamily="34" charset="-122"/>
                </a:rPr>
                <a:t>3</a:t>
              </a:r>
              <a:endParaRPr lang="zh-CN" altLang="en-US" sz="2400" b="1" dirty="0">
                <a:solidFill>
                  <a:prstClr val="white"/>
                </a:solidFill>
                <a:latin typeface="Bebas Neue Bold" panose="020B0606020202050201" pitchFamily="34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4859843" y="1959086"/>
              <a:ext cx="1262075" cy="425542"/>
              <a:chOff x="3513818" y="1963801"/>
              <a:chExt cx="1051729" cy="354618"/>
            </a:xfrm>
          </p:grpSpPr>
          <p:cxnSp>
            <p:nvCxnSpPr>
              <p:cNvPr id="25" name="直接连接符 24"/>
              <p:cNvCxnSpPr/>
              <p:nvPr/>
            </p:nvCxnSpPr>
            <p:spPr>
              <a:xfrm>
                <a:off x="3513818" y="2141110"/>
                <a:ext cx="1051729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4565547" y="1963801"/>
                <a:ext cx="0" cy="354618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41">
              <a:hlinkClick r:id="rId2" action="ppaction://hlinksldjump"/>
            </p:cNvPr>
            <p:cNvSpPr txBox="1"/>
            <p:nvPr/>
          </p:nvSpPr>
          <p:spPr>
            <a:xfrm>
              <a:off x="6121604" y="3494901"/>
              <a:ext cx="480568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2200"/>
                </a:lnSpc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>
                <a:lnSpc>
                  <a:spcPts val="2400"/>
                </a:lnSpc>
                <a:spcBef>
                  <a:spcPts val="1200"/>
                </a:spcBef>
              </a:pPr>
              <a:r>
                <a:rPr lang="zh-CN" altLang="en-US" sz="2000" b="1" dirty="0" smtClean="0"/>
                <a:t>掌握：网络</a:t>
              </a:r>
              <a:r>
                <a:rPr lang="zh-CN" altLang="en-US" sz="2000" b="1" dirty="0"/>
                <a:t>设备，组网</a:t>
              </a:r>
              <a:r>
                <a:rPr lang="zh-CN" altLang="en-US" sz="2000" b="1" dirty="0" smtClean="0"/>
                <a:t>方案</a:t>
              </a:r>
              <a:endParaRPr lang="zh-CN" altLang="en-US" sz="2000" b="1" dirty="0"/>
            </a:p>
          </p:txBody>
        </p:sp>
        <p:sp>
          <p:nvSpPr>
            <p:cNvPr id="14" name="TextBox 42">
              <a:hlinkClick r:id="rId3" action="ppaction://hlinksldjump"/>
            </p:cNvPr>
            <p:cNvSpPr txBox="1"/>
            <p:nvPr/>
          </p:nvSpPr>
          <p:spPr>
            <a:xfrm>
              <a:off x="6122239" y="5044936"/>
              <a:ext cx="4805045" cy="2821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2200"/>
                </a:lnSpc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zh-CN" sz="2000" b="1" dirty="0"/>
                <a:t>了解</a:t>
              </a:r>
              <a:r>
                <a:rPr lang="zh-CN" altLang="zh-CN" sz="2000" b="1" dirty="0" smtClean="0"/>
                <a:t>：</a:t>
              </a:r>
              <a:r>
                <a:rPr lang="zh-CN" altLang="en-US" sz="2000" b="1" dirty="0"/>
                <a:t>了解家庭局域网组网</a:t>
              </a:r>
              <a:r>
                <a:rPr lang="zh-CN" altLang="en-US" sz="2000" b="1" dirty="0" smtClean="0"/>
                <a:t>步骤</a:t>
              </a:r>
              <a:endParaRPr lang="zh-CN" altLang="en-US" sz="2000" b="1" dirty="0"/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5341047" y="3433942"/>
              <a:ext cx="780871" cy="425542"/>
              <a:chOff x="3513818" y="1963801"/>
              <a:chExt cx="1051729" cy="354618"/>
            </a:xfrm>
          </p:grpSpPr>
          <p:cxnSp>
            <p:nvCxnSpPr>
              <p:cNvPr id="23" name="直接连接符 22"/>
              <p:cNvCxnSpPr/>
              <p:nvPr/>
            </p:nvCxnSpPr>
            <p:spPr>
              <a:xfrm>
                <a:off x="3513818" y="2141110"/>
                <a:ext cx="1051729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/>
            </p:nvCxnSpPr>
            <p:spPr>
              <a:xfrm>
                <a:off x="4565547" y="1963801"/>
                <a:ext cx="0" cy="354618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合 15"/>
            <p:cNvGrpSpPr/>
            <p:nvPr/>
          </p:nvGrpSpPr>
          <p:grpSpPr>
            <a:xfrm>
              <a:off x="4859843" y="4952717"/>
              <a:ext cx="1262075" cy="425542"/>
              <a:chOff x="3513818" y="1963801"/>
              <a:chExt cx="1051729" cy="354618"/>
            </a:xfrm>
          </p:grpSpPr>
          <p:cxnSp>
            <p:nvCxnSpPr>
              <p:cNvPr id="21" name="直接连接符 20"/>
              <p:cNvCxnSpPr/>
              <p:nvPr/>
            </p:nvCxnSpPr>
            <p:spPr>
              <a:xfrm>
                <a:off x="3513818" y="2141110"/>
                <a:ext cx="1051729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>
                <a:off x="4565547" y="1963801"/>
                <a:ext cx="0" cy="354618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组合 16"/>
            <p:cNvGrpSpPr/>
            <p:nvPr/>
          </p:nvGrpSpPr>
          <p:grpSpPr>
            <a:xfrm>
              <a:off x="4623294" y="602612"/>
              <a:ext cx="6166626" cy="530238"/>
              <a:chOff x="5492082" y="57820"/>
              <a:chExt cx="4531924" cy="530238"/>
            </a:xfrm>
          </p:grpSpPr>
          <p:sp>
            <p:nvSpPr>
              <p:cNvPr id="19" name="圆角矩形 18"/>
              <p:cNvSpPr/>
              <p:nvPr/>
            </p:nvSpPr>
            <p:spPr>
              <a:xfrm>
                <a:off x="5492082" y="57820"/>
                <a:ext cx="4429147" cy="530238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0" name="圆角矩形 4"/>
              <p:cNvSpPr/>
              <p:nvPr/>
            </p:nvSpPr>
            <p:spPr>
              <a:xfrm>
                <a:off x="5492082" y="167482"/>
                <a:ext cx="4531924" cy="35602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795" tIns="10795" rIns="10795" bIns="10795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CN" altLang="en-US" sz="2800" b="1" dirty="0" smtClean="0">
                    <a:solidFill>
                      <a:prstClr val="white"/>
                    </a:solidFill>
                  </a:rPr>
                  <a:t>第二章　</a:t>
                </a:r>
                <a:r>
                  <a:rPr lang="zh-CN" altLang="en-US" sz="2800" dirty="0" smtClean="0"/>
                  <a:t>局域网</a:t>
                </a:r>
                <a:r>
                  <a:rPr lang="zh-CN" altLang="en-US" sz="2800" dirty="0"/>
                  <a:t>组网</a:t>
                </a:r>
                <a:r>
                  <a:rPr lang="zh-CN" altLang="en-US" sz="2800" dirty="0" smtClean="0"/>
                  <a:t>技术</a:t>
                </a:r>
                <a:endParaRPr lang="zh-CN" altLang="en-US" sz="2800" dirty="0"/>
              </a:p>
            </p:txBody>
          </p:sp>
        </p:grpSp>
        <p:sp>
          <p:nvSpPr>
            <p:cNvPr id="18" name="矩形 17"/>
            <p:cNvSpPr/>
            <p:nvPr/>
          </p:nvSpPr>
          <p:spPr>
            <a:xfrm>
              <a:off x="1097934" y="500876"/>
              <a:ext cx="302358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latin typeface="微软雅黑 Light"/>
                </a:rPr>
                <a:t>（三）</a:t>
              </a:r>
              <a:r>
                <a:rPr lang="zh-CN" alt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 Light"/>
                </a:rPr>
                <a:t>教学内容及要求：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24197" y="402405"/>
            <a:ext cx="104304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/>
              <a:t>一、局域网概念</a:t>
            </a:r>
            <a:endParaRPr lang="zh-CN" altLang="en-US" dirty="0"/>
          </a:p>
          <a:p>
            <a:r>
              <a:rPr lang="zh-CN" altLang="en-US" dirty="0"/>
              <a:t>局域网（</a:t>
            </a:r>
            <a:r>
              <a:rPr lang="en-US" altLang="zh-CN" dirty="0"/>
              <a:t>LAN</a:t>
            </a:r>
            <a:r>
              <a:rPr lang="zh-CN" altLang="en-US" dirty="0"/>
              <a:t>，</a:t>
            </a:r>
            <a:r>
              <a:rPr lang="en-US" altLang="zh-CN" dirty="0"/>
              <a:t>Local Area Network</a:t>
            </a:r>
            <a:r>
              <a:rPr lang="zh-CN" altLang="en-US" dirty="0"/>
              <a:t>）是指将局部地理范围内的计算机及网络设备互相连接在一起，构成属于一个单位或一个部门所有的计算机网络。</a:t>
            </a:r>
          </a:p>
          <a:p>
            <a:r>
              <a:rPr lang="zh-CN" altLang="en-US" dirty="0"/>
              <a:t>局域网具有组建简单、维护方便、传输速率高、出错率低、网络延时小等优点。</a:t>
            </a:r>
          </a:p>
        </p:txBody>
      </p:sp>
      <p:sp>
        <p:nvSpPr>
          <p:cNvPr id="3" name="矩形 2"/>
          <p:cNvSpPr/>
          <p:nvPr/>
        </p:nvSpPr>
        <p:spPr>
          <a:xfrm>
            <a:off x="1124196" y="1642891"/>
            <a:ext cx="104304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/>
              <a:t>二、局域网协议</a:t>
            </a:r>
            <a:r>
              <a:rPr lang="en-US" altLang="zh-CN" b="1" dirty="0"/>
              <a:t>IEEE802</a:t>
            </a:r>
          </a:p>
          <a:p>
            <a:r>
              <a:rPr lang="zh-CN" altLang="en-US" dirty="0"/>
              <a:t>局域网标准化委员会，简称</a:t>
            </a:r>
            <a:r>
              <a:rPr lang="en-US" altLang="zh-CN" dirty="0"/>
              <a:t>IEEE 802</a:t>
            </a:r>
            <a:r>
              <a:rPr lang="zh-CN" altLang="en-US" dirty="0"/>
              <a:t>委员会，专门负责局域网协议的制定，制定的一系列标准称为</a:t>
            </a:r>
            <a:r>
              <a:rPr lang="en-US" altLang="zh-CN" dirty="0"/>
              <a:t>IEEE 802</a:t>
            </a:r>
            <a:r>
              <a:rPr lang="zh-CN" altLang="en-US" dirty="0"/>
              <a:t>标准，如图</a:t>
            </a:r>
            <a:r>
              <a:rPr lang="en-US" altLang="zh-CN" dirty="0"/>
              <a:t>2-1</a:t>
            </a:r>
            <a:r>
              <a:rPr lang="zh-CN" altLang="en-US" dirty="0"/>
              <a:t>所示。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92" y="2566221"/>
            <a:ext cx="5638800" cy="376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869" y="3428729"/>
            <a:ext cx="4969825" cy="289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145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1589</Words>
  <Application>Microsoft Office PowerPoint</Application>
  <PresentationFormat>自定义</PresentationFormat>
  <Paragraphs>227</Paragraphs>
  <Slides>42</Slides>
  <Notes>16</Notes>
  <HiddenSlides>0</HiddenSlides>
  <MMClips>0</MMClips>
  <ScaleCrop>false</ScaleCrop>
  <HeadingPairs>
    <vt:vector size="6" baseType="variant"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42</vt:i4>
      </vt:variant>
    </vt:vector>
  </HeadingPairs>
  <TitlesOfParts>
    <vt:vector size="45" baseType="lpstr">
      <vt:lpstr>Office 主题</vt:lpstr>
      <vt:lpstr>Office 主题​​</vt:lpstr>
      <vt:lpstr>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谢谢您的聆听!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王凌燕</dc:creator>
  <cp:lastModifiedBy>lenovo</cp:lastModifiedBy>
  <cp:revision>587</cp:revision>
  <dcterms:created xsi:type="dcterms:W3CDTF">2018-04-18T07:04:00Z</dcterms:created>
  <dcterms:modified xsi:type="dcterms:W3CDTF">2021-06-25T02:30:02Z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2052-11.1.0.8612</vt:lpwstr>
  </property>
</Properties>
</file>