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02" r:id="rId2"/>
    <p:sldId id="391" r:id="rId3"/>
    <p:sldId id="392" r:id="rId4"/>
    <p:sldId id="393" r:id="rId5"/>
    <p:sldId id="394" r:id="rId6"/>
    <p:sldId id="395" r:id="rId7"/>
    <p:sldId id="396" r:id="rId8"/>
    <p:sldId id="397" r:id="rId9"/>
    <p:sldId id="398" r:id="rId10"/>
    <p:sldId id="403" r:id="rId11"/>
  </p:sldIdLst>
  <p:sldSz cx="12192000" cy="6858000"/>
  <p:notesSz cx="6797675" cy="9926638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70C0"/>
    <a:srgbClr val="2F5597"/>
    <a:srgbClr val="8FC8E4"/>
    <a:srgbClr val="404040"/>
    <a:srgbClr val="E6E6E6"/>
    <a:srgbClr val="848383"/>
    <a:srgbClr val="6D6D6D"/>
    <a:srgbClr val="8F8F8E"/>
    <a:srgbClr val="3765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61" autoAdjust="0"/>
    <p:restoredTop sz="98667" autoAdjust="0"/>
  </p:normalViewPr>
  <p:slideViewPr>
    <p:cSldViewPr snapToGrid="0" showGuides="1">
      <p:cViewPr>
        <p:scale>
          <a:sx n="72" d="100"/>
          <a:sy n="72" d="100"/>
        </p:scale>
        <p:origin x="-834" y="-41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9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5354C-212D-41A8-9415-03DE493FE6D5}" type="datetimeFigureOut">
              <a:rPr lang="zh-CN" altLang="en-US" smtClean="0"/>
              <a:t>2021/4/28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AFEA3-5F8A-4766-AAFE-F1F91EE83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38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F8777-A6DF-4004-BF2D-5451A2DEB2B5}" type="datetimeFigureOut">
              <a:rPr lang="zh-CN" altLang="en-US" smtClean="0"/>
              <a:t>2021/4/28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29087-9B48-4020-A53F-D99920FFD3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01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84F66-7BA4-4FEA-898F-5C48D6CDF95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84F66-7BA4-4FEA-898F-5C48D6CDF95E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/>
              <a:t>2021/4/28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/>
              <a:t>2021/4/28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1B84-1E5C-4FC5-BC05-C7A743CF2F47}" type="datetimeFigureOut">
              <a:rPr lang="zh-CN" altLang="en-US" smtClean="0"/>
              <a:t>2021/4/28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0BFF-482E-494F-8DA2-7FFD5CC08E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536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/>
              <a:t>2021/4/28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/>
              <a:t>2021/4/28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/>
              <a:t>2021/4/28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/>
              <a:t>2021/4/28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/>
              <a:t>2021/4/28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/>
              <a:t>2021/4/28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/>
              <a:t>2021/4/28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/>
              <a:t>2021/4/28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395A7-C5DF-4180-B6CE-AD2798636690}" type="datetimeFigureOut">
              <a:rPr lang="zh-CN" altLang="en-US" smtClean="0"/>
              <a:t>2021/4/28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164A-D509-4402-AFC7-1C044C3A8D4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2F2F2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ka.tv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" y="-1854"/>
            <a:ext cx="12191999" cy="6860986"/>
            <a:chOff x="-283977" y="779393"/>
            <a:chExt cx="10108415" cy="6943838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3977" y="5753471"/>
              <a:ext cx="10106026" cy="1276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3977" y="4494608"/>
              <a:ext cx="10106026" cy="1276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3977" y="3270471"/>
              <a:ext cx="10106026" cy="1276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3977" y="2046335"/>
              <a:ext cx="10106026" cy="1276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3977" y="779393"/>
              <a:ext cx="10106026" cy="1276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1588" y="6446881"/>
              <a:ext cx="10106026" cy="1276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6" name="组合 75"/>
          <p:cNvGrpSpPr/>
          <p:nvPr/>
        </p:nvGrpSpPr>
        <p:grpSpPr>
          <a:xfrm>
            <a:off x="104636" y="282755"/>
            <a:ext cx="12000000" cy="6495695"/>
            <a:chOff x="410612" y="490688"/>
            <a:chExt cx="8265845" cy="5962649"/>
          </a:xfrm>
        </p:grpSpPr>
        <p:sp>
          <p:nvSpPr>
            <p:cNvPr id="77" name="圆角矩形 76"/>
            <p:cNvSpPr/>
            <p:nvPr/>
          </p:nvSpPr>
          <p:spPr>
            <a:xfrm>
              <a:off x="467545" y="538783"/>
              <a:ext cx="8208912" cy="5914554"/>
            </a:xfrm>
            <a:prstGeom prst="roundRect">
              <a:avLst>
                <a:gd name="adj" fmla="val 5214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圆角矩形 77"/>
            <p:cNvSpPr/>
            <p:nvPr/>
          </p:nvSpPr>
          <p:spPr>
            <a:xfrm>
              <a:off x="410612" y="490688"/>
              <a:ext cx="8208912" cy="5914554"/>
            </a:xfrm>
            <a:prstGeom prst="roundRect">
              <a:avLst>
                <a:gd name="adj" fmla="val 5214"/>
              </a:avLst>
            </a:prstGeom>
            <a:pattFill prst="ltUpDiag">
              <a:fgClr>
                <a:srgbClr val="F4F4F4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790" name="矩形 789"/>
          <p:cNvSpPr/>
          <p:nvPr/>
        </p:nvSpPr>
        <p:spPr>
          <a:xfrm>
            <a:off x="5260687" y="2461701"/>
            <a:ext cx="6508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Helvetica Light" pitchFamily="50" charset="0"/>
              </a:rPr>
              <a:t>　</a:t>
            </a:r>
            <a:endParaRPr lang="zh-CN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792" name="直接连接符 791"/>
          <p:cNvCxnSpPr/>
          <p:nvPr/>
        </p:nvCxnSpPr>
        <p:spPr>
          <a:xfrm>
            <a:off x="239349" y="5510919"/>
            <a:ext cx="1149976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3" name="TextBox 792"/>
          <p:cNvSpPr txBox="1"/>
          <p:nvPr/>
        </p:nvSpPr>
        <p:spPr>
          <a:xfrm>
            <a:off x="8400256" y="241484"/>
            <a:ext cx="336186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榆林广播电视大学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0467" y="-921367"/>
            <a:ext cx="8064500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4" name="TextBox 793"/>
          <p:cNvSpPr txBox="1"/>
          <p:nvPr/>
        </p:nvSpPr>
        <p:spPr>
          <a:xfrm>
            <a:off x="1391478" y="5598011"/>
            <a:ext cx="9683748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43525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榆</a:t>
            </a:r>
            <a:r>
              <a:rPr lang="zh-CN" altLang="en-US" sz="2000" dirty="0">
                <a:solidFill>
                  <a:srgbClr val="43525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林</a:t>
            </a:r>
            <a:r>
              <a:rPr lang="zh-CN" altLang="en-US" sz="2000" dirty="0" smtClean="0">
                <a:solidFill>
                  <a:srgbClr val="43525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电大教学管理科</a:t>
            </a:r>
            <a:r>
              <a:rPr lang="zh-CN" altLang="en-US" sz="2000" dirty="0">
                <a:solidFill>
                  <a:srgbClr val="43525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薛东红</a:t>
            </a:r>
          </a:p>
        </p:txBody>
      </p:sp>
      <p:sp>
        <p:nvSpPr>
          <p:cNvPr id="3" name="矩形 2"/>
          <p:cNvSpPr/>
          <p:nvPr/>
        </p:nvSpPr>
        <p:spPr>
          <a:xfrm>
            <a:off x="5883203" y="2904240"/>
            <a:ext cx="52629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600" b="1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</a:t>
            </a:r>
            <a:r>
              <a:rPr lang="zh-CN" altLang="en-US" sz="3600" b="1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使用“布卡互动”　</a:t>
            </a:r>
            <a:endParaRPr lang="en-US" altLang="zh-CN" sz="3600" b="1" kern="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3600" b="1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上课的</a:t>
            </a:r>
            <a:r>
              <a:rPr lang="zh-CN" altLang="en-US" sz="3600" b="1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endParaRPr lang="zh-CN" altLang="en-US" sz="3600" b="1" kern="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461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0" grpId="0"/>
      <p:bldP spid="793" grpId="0"/>
      <p:bldP spid="79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" y="-1854"/>
            <a:ext cx="12191999" cy="6860986"/>
            <a:chOff x="-283977" y="779393"/>
            <a:chExt cx="10108415" cy="6943838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3977" y="5753471"/>
              <a:ext cx="10106026" cy="1276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3977" y="4494608"/>
              <a:ext cx="10106026" cy="1276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3977" y="3270471"/>
              <a:ext cx="10106026" cy="1276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3977" y="2046335"/>
              <a:ext cx="10106026" cy="1276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3977" y="779393"/>
              <a:ext cx="10106026" cy="1276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1588" y="6446881"/>
              <a:ext cx="10106026" cy="1276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6" name="组合 75"/>
          <p:cNvGrpSpPr/>
          <p:nvPr/>
        </p:nvGrpSpPr>
        <p:grpSpPr>
          <a:xfrm>
            <a:off x="192000" y="284290"/>
            <a:ext cx="12000000" cy="6482442"/>
            <a:chOff x="410612" y="502853"/>
            <a:chExt cx="8265845" cy="5950484"/>
          </a:xfrm>
        </p:grpSpPr>
        <p:sp>
          <p:nvSpPr>
            <p:cNvPr id="77" name="圆角矩形 76"/>
            <p:cNvSpPr/>
            <p:nvPr/>
          </p:nvSpPr>
          <p:spPr>
            <a:xfrm>
              <a:off x="467545" y="538783"/>
              <a:ext cx="8208912" cy="5914554"/>
            </a:xfrm>
            <a:prstGeom prst="roundRect">
              <a:avLst>
                <a:gd name="adj" fmla="val 5214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8" name="圆角矩形 77"/>
            <p:cNvSpPr/>
            <p:nvPr/>
          </p:nvSpPr>
          <p:spPr>
            <a:xfrm>
              <a:off x="410612" y="502853"/>
              <a:ext cx="8208912" cy="5914554"/>
            </a:xfrm>
            <a:prstGeom prst="roundRect">
              <a:avLst>
                <a:gd name="adj" fmla="val 5214"/>
              </a:avLst>
            </a:prstGeom>
            <a:pattFill prst="ltUpDiag">
              <a:fgClr>
                <a:srgbClr val="F4F4F4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792" name="直接连接符 791"/>
          <p:cNvCxnSpPr/>
          <p:nvPr/>
        </p:nvCxnSpPr>
        <p:spPr>
          <a:xfrm>
            <a:off x="239349" y="5510919"/>
            <a:ext cx="1149976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3" name="TextBox 792"/>
          <p:cNvSpPr txBox="1"/>
          <p:nvPr/>
        </p:nvSpPr>
        <p:spPr>
          <a:xfrm>
            <a:off x="8400256" y="573906"/>
            <a:ext cx="3361861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zh-CN" alt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榆林广播电视大学</a:t>
            </a:r>
            <a:endParaRPr lang="zh-CN" altLang="en-US" sz="1400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0467" y="-921367"/>
            <a:ext cx="8064500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矩形 29"/>
          <p:cNvSpPr/>
          <p:nvPr/>
        </p:nvSpPr>
        <p:spPr>
          <a:xfrm>
            <a:off x="4288196" y="2831217"/>
            <a:ext cx="7053942" cy="198467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convex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5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</a:rPr>
              <a:t>祝同学们学习愉快！</a:t>
            </a:r>
            <a:endParaRPr lang="zh-CN" altLang="en-US" sz="54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276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14398" y="475264"/>
            <a:ext cx="10406421" cy="1247381"/>
            <a:chOff x="692431" y="995834"/>
            <a:chExt cx="4192660" cy="1247381"/>
          </a:xfrm>
        </p:grpSpPr>
        <p:grpSp>
          <p:nvGrpSpPr>
            <p:cNvPr id="5" name="组合 4"/>
            <p:cNvGrpSpPr/>
            <p:nvPr/>
          </p:nvGrpSpPr>
          <p:grpSpPr>
            <a:xfrm>
              <a:off x="692431" y="995834"/>
              <a:ext cx="4192660" cy="1247381"/>
              <a:chOff x="2894679" y="5426262"/>
              <a:chExt cx="3541789" cy="1053737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2894679" y="5426262"/>
                <a:ext cx="3541789" cy="105373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D5D5D5"/>
                  </a:gs>
                  <a:gs pos="100000">
                    <a:srgbClr val="FBFBFB"/>
                  </a:gs>
                </a:gsLst>
                <a:lin ang="5400000" scaled="1"/>
                <a:tileRect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rgbClr val="CBCBCB"/>
                    </a:gs>
                  </a:gsLst>
                  <a:lin ang="5400000" scaled="0"/>
                </a:gradFill>
              </a:ln>
              <a:effectLst>
                <a:outerShdw blurRad="127000" dist="63500" dir="5400000" algn="t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3514338" y="5578088"/>
                <a:ext cx="2626185" cy="750086"/>
              </a:xfrm>
              <a:prstGeom prst="rect">
                <a:avLst/>
              </a:prstGeom>
              <a:gradFill>
                <a:gsLst>
                  <a:gs pos="0">
                    <a:srgbClr val="05508F"/>
                  </a:gs>
                  <a:gs pos="98000">
                    <a:srgbClr val="06A4E5"/>
                  </a:gs>
                </a:gsLst>
                <a:lin ang="3600000" scaled="0"/>
              </a:gradFill>
              <a:ln w="12700">
                <a:noFill/>
              </a:ln>
              <a:effectLst>
                <a:innerShdw blurRad="88900" dist="25400" dir="162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3148174" y="5875198"/>
                <a:ext cx="155864" cy="155863"/>
                <a:chOff x="4559531" y="2227811"/>
                <a:chExt cx="207818" cy="207818"/>
              </a:xfrm>
            </p:grpSpPr>
            <p:sp>
              <p:nvSpPr>
                <p:cNvPr id="13" name="椭圆 12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六边形 13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6192457" y="5875198"/>
                <a:ext cx="155864" cy="155863"/>
                <a:chOff x="4559531" y="2227811"/>
                <a:chExt cx="207818" cy="207818"/>
              </a:xfrm>
            </p:grpSpPr>
            <p:sp>
              <p:nvSpPr>
                <p:cNvPr id="11" name="椭圆 10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" name="六边形 11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6" name="文本框 79"/>
            <p:cNvSpPr txBox="1"/>
            <p:nvPr/>
          </p:nvSpPr>
          <p:spPr>
            <a:xfrm>
              <a:off x="1468846" y="1306663"/>
              <a:ext cx="2758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　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学生</a:t>
              </a:r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使用“布卡互动”上课的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方法</a:t>
              </a:r>
              <a:r>
                <a:rPr lang="zh-CN" altLang="en-US" sz="2400" b="1" dirty="0" smtClean="0">
                  <a:solidFill>
                    <a:schemeClr val="bg1"/>
                  </a:solidFill>
                  <a:ea typeface="宋体" panose="02010600030101010101" pitchFamily="2" charset="-122"/>
                </a:rPr>
                <a:t> </a:t>
              </a:r>
              <a:endParaRPr lang="en-US" altLang="zh-CN" sz="2400" b="1" dirty="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06776" y="1881486"/>
            <a:ext cx="10214043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　　</a:t>
            </a:r>
            <a:r>
              <a:rPr lang="zh-CN" altLang="en-US" b="1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全省电大系统统一使用“布卡在线教育服务平台”</a:t>
            </a:r>
            <a:r>
              <a:rPr lang="zh-CN" altLang="en-US" b="1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实施直播课教学</a:t>
            </a:r>
            <a:r>
              <a:rPr lang="zh-CN" altLang="en-US" b="1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。“</a:t>
            </a:r>
            <a:r>
              <a:rPr lang="zh-CN" altLang="en-US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布卡互动</a:t>
            </a:r>
            <a:r>
              <a:rPr lang="en-US" altLang="zh-CN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app</a:t>
            </a:r>
            <a:r>
              <a:rPr lang="zh-CN" altLang="en-US" b="1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” 是</a:t>
            </a:r>
            <a:r>
              <a:rPr lang="zh-CN" altLang="en-US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一</a:t>
            </a:r>
            <a:r>
              <a:rPr lang="zh-CN" altLang="en-US" b="1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款功能强大的直播软件。该平台安装操作方便、画面清晰不卡顿，交互功能强，在手机、</a:t>
            </a:r>
            <a:r>
              <a:rPr lang="en-US" altLang="zh-CN" b="1" dirty="0" err="1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ipad</a:t>
            </a:r>
            <a:r>
              <a:rPr lang="zh-CN" altLang="en-US" b="1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和电脑上都可以收看和回看。每个课堂不限制进入的学生人数，每个学生都能完整看到课堂里的场景。不懂的问题可以随时问，真实还原线下面对面教学场景。让老师在线教学更轻松，学生学习更高效。</a:t>
            </a:r>
            <a:endParaRPr lang="zh-CN" altLang="en-US" b="1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7168" y="3318049"/>
            <a:ext cx="4808925" cy="338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云形标注 16"/>
          <p:cNvSpPr/>
          <p:nvPr/>
        </p:nvSpPr>
        <p:spPr>
          <a:xfrm>
            <a:off x="7607471" y="3198546"/>
            <a:ext cx="2843808" cy="2462951"/>
          </a:xfrm>
          <a:prstGeom prst="cloudCallout">
            <a:avLst>
              <a:gd name="adj1" fmla="val -81568"/>
              <a:gd name="adj2" fmla="val 49349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大家只需手握一部手机，在上下班途中，旅游休假中，无论何时何地，上课变得无限“制”由。</a:t>
            </a:r>
            <a:endParaRPr lang="zh-CN" altLang="en-US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流程图: 延期 3"/>
          <p:cNvSpPr/>
          <p:nvPr/>
        </p:nvSpPr>
        <p:spPr>
          <a:xfrm>
            <a:off x="402157" y="345067"/>
            <a:ext cx="1475281" cy="432048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操作步骤：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8859" y="681081"/>
            <a:ext cx="10170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第一步：下载。在手机、平板或者是电脑上下载“布卡互动”客户端。</a:t>
            </a:r>
            <a:r>
              <a:rPr lang="en-US" altLang="zh-CN" sz="2000" b="1" dirty="0" smtClean="0">
                <a:latin typeface="黑体" panose="02010609060101010101" pitchFamily="49" charset="-122"/>
                <a:ea typeface="黑体" panose="02010609060101010101" pitchFamily="49" charset="-122"/>
                <a:hlinkClick r:id="rId3"/>
              </a:rPr>
              <a:t>www.buka.tv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或者手机应用宝中输入“布卡互动”。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Straight Connector 10"/>
          <p:cNvSpPr/>
          <p:nvPr/>
        </p:nvSpPr>
        <p:spPr>
          <a:xfrm>
            <a:off x="927841" y="1573316"/>
            <a:ext cx="1043405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70" y="1609725"/>
            <a:ext cx="10328224" cy="473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8485" y="774716"/>
            <a:ext cx="10700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第二步：安装。下载完成后进行安装，安装完成后手机页面上就会出现“布卡互动”的快捷方式，双击打开，选择“立即注册”。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697" y="1605064"/>
            <a:ext cx="5206526" cy="48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85" y="1605064"/>
            <a:ext cx="4873103" cy="48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流程图: 延期 8"/>
          <p:cNvSpPr/>
          <p:nvPr/>
        </p:nvSpPr>
        <p:spPr>
          <a:xfrm>
            <a:off x="13037" y="345067"/>
            <a:ext cx="1475281" cy="432048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操作步骤：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Straight Connector 10"/>
          <p:cNvSpPr/>
          <p:nvPr/>
        </p:nvSpPr>
        <p:spPr>
          <a:xfrm>
            <a:off x="651753" y="1456580"/>
            <a:ext cx="1071014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4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延期 3"/>
          <p:cNvSpPr/>
          <p:nvPr/>
        </p:nvSpPr>
        <p:spPr>
          <a:xfrm>
            <a:off x="0" y="260765"/>
            <a:ext cx="1615715" cy="432048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操作步骤：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7299" y="579461"/>
            <a:ext cx="9792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第三步：注册登录。在注册页面中，输入手机号进行注册，注册完成后，输入手机号和密码进行登录。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10" y="1516107"/>
            <a:ext cx="4240643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927" y="1516106"/>
            <a:ext cx="3961440" cy="485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traight Connector 10"/>
          <p:cNvSpPr/>
          <p:nvPr/>
        </p:nvSpPr>
        <p:spPr>
          <a:xfrm>
            <a:off x="1054305" y="1281476"/>
            <a:ext cx="1043405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延期 3"/>
          <p:cNvSpPr/>
          <p:nvPr/>
        </p:nvSpPr>
        <p:spPr>
          <a:xfrm>
            <a:off x="-1" y="358496"/>
            <a:ext cx="1809345" cy="380805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操作步骤：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7133" y="557871"/>
            <a:ext cx="10206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　　第四步：进入课堂。在布卡的主界面中，我们可以看到有“课程ＩＤ或主页名称”搜索框，</a:t>
            </a:r>
            <a:r>
              <a:rPr lang="zh-TW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在搜索框中输入课堂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ID</a:t>
            </a:r>
            <a:r>
              <a:rPr lang="zh-TW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，点击</a:t>
            </a:r>
            <a:r>
              <a:rPr lang="en-US" altLang="zh-CN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搜索</a:t>
            </a:r>
            <a:r>
              <a:rPr lang="en-US" altLang="zh-CN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TW" altLang="zh-CN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按钮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进</a:t>
            </a:r>
            <a:r>
              <a:rPr lang="zh-TW" altLang="zh-CN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入课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程教室，收看直播。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513" y="1604942"/>
            <a:ext cx="4872949" cy="436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云形标注 7"/>
          <p:cNvSpPr/>
          <p:nvPr/>
        </p:nvSpPr>
        <p:spPr>
          <a:xfrm>
            <a:off x="6546850" y="1604645"/>
            <a:ext cx="4872355" cy="4107180"/>
          </a:xfrm>
          <a:prstGeom prst="cloud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/>
              <a:t>　</a:t>
            </a:r>
            <a:r>
              <a:rPr lang="zh-CN" altLang="en-US" sz="1600" dirty="0" smtClean="0"/>
              <a:t>注意</a:t>
            </a:r>
            <a:r>
              <a:rPr lang="zh-CN" altLang="en-US" sz="1600" dirty="0"/>
              <a:t>：每门课程</a:t>
            </a:r>
            <a:r>
              <a:rPr lang="zh-CN" altLang="en-US" sz="1600" dirty="0" smtClean="0"/>
              <a:t>的ＩＤ</a:t>
            </a:r>
            <a:r>
              <a:rPr lang="zh-CN" altLang="en-US" sz="1600" dirty="0"/>
              <a:t>号是不一样的，根据老师给你的课程ＩＤ号来进行上课</a:t>
            </a:r>
            <a:r>
              <a:rPr lang="zh-CN" altLang="en-US" sz="1600" dirty="0" smtClean="0"/>
              <a:t>。</a:t>
            </a:r>
          </a:p>
          <a:p>
            <a:r>
              <a:rPr lang="zh-CN" altLang="en-US" sz="1600" dirty="0" smtClean="0"/>
              <a:t>  例如《心理学》的课程ＩＤ是23CUCS，我们在课程ＩＤ搜索框中输入“</a:t>
            </a:r>
            <a:r>
              <a:rPr lang="zh-CN" altLang="en-US" sz="1600" dirty="0" smtClean="0">
                <a:sym typeface="+mn-ea"/>
              </a:rPr>
              <a:t>23CUCS</a:t>
            </a:r>
            <a:r>
              <a:rPr lang="zh-CN" altLang="en-US" sz="1600" dirty="0" smtClean="0"/>
              <a:t>”</a:t>
            </a:r>
            <a:r>
              <a:rPr lang="en-US" altLang="zh-CN" sz="1600" dirty="0" smtClean="0"/>
              <a:t> </a:t>
            </a:r>
            <a:r>
              <a:rPr lang="zh-CN" altLang="en-US" sz="1600" dirty="0" smtClean="0"/>
              <a:t>，点“搜索”就可以进入《心理学》课堂了。</a:t>
            </a:r>
            <a:endParaRPr lang="zh-CN" altLang="en-US" sz="1600" dirty="0"/>
          </a:p>
          <a:p>
            <a:endParaRPr lang="zh-CN" altLang="en-US" sz="1600" dirty="0"/>
          </a:p>
        </p:txBody>
      </p:sp>
      <p:sp>
        <p:nvSpPr>
          <p:cNvPr id="10" name="Straight Connector 10"/>
          <p:cNvSpPr/>
          <p:nvPr/>
        </p:nvSpPr>
        <p:spPr>
          <a:xfrm>
            <a:off x="1073761" y="1369028"/>
            <a:ext cx="1043405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延期 3"/>
          <p:cNvSpPr/>
          <p:nvPr/>
        </p:nvSpPr>
        <p:spPr>
          <a:xfrm>
            <a:off x="-1" y="358496"/>
            <a:ext cx="1809345" cy="380805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操作步骤：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7133" y="557871"/>
            <a:ext cx="10206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第五步：设备检测。进入课堂后，首先进行设备检测，摄像头、麦克风、扬声器等。一般默认就可以了。</a:t>
            </a:r>
          </a:p>
        </p:txBody>
      </p:sp>
      <p:sp>
        <p:nvSpPr>
          <p:cNvPr id="10" name="Straight Connector 10"/>
          <p:cNvSpPr/>
          <p:nvPr/>
        </p:nvSpPr>
        <p:spPr>
          <a:xfrm>
            <a:off x="1073761" y="1369028"/>
            <a:ext cx="1043405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46" y="1528763"/>
            <a:ext cx="10404368" cy="459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延期 3"/>
          <p:cNvSpPr/>
          <p:nvPr/>
        </p:nvSpPr>
        <p:spPr>
          <a:xfrm>
            <a:off x="-1" y="358496"/>
            <a:ext cx="1809345" cy="380805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操作步骤：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7133" y="739301"/>
            <a:ext cx="10206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第六步：上课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TW" altLang="zh-CN" sz="2000" dirty="0"/>
              <a:t>学生进入课堂后，默认不上台（不出视频），但是此时学生可以看到整个教室的场景，也可以听到教师和台上学生的声音。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Straight Connector 10"/>
          <p:cNvSpPr/>
          <p:nvPr/>
        </p:nvSpPr>
        <p:spPr>
          <a:xfrm>
            <a:off x="980997" y="1448540"/>
            <a:ext cx="1043405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" name="officeArt object"/>
          <p:cNvPicPr/>
          <p:nvPr/>
        </p:nvPicPr>
        <p:blipFill>
          <a:blip r:embed="rId3"/>
          <a:stretch>
            <a:fillRect/>
          </a:stretch>
        </p:blipFill>
        <p:spPr>
          <a:xfrm>
            <a:off x="1809344" y="1621616"/>
            <a:ext cx="9505056" cy="4608512"/>
          </a:xfrm>
          <a:prstGeom prst="rect">
            <a:avLst/>
          </a:prstGeom>
          <a:ln w="12700" cap="flat">
            <a:solidFill>
              <a:schemeClr val="accent1"/>
            </a:solidFill>
            <a:miter lim="400000"/>
            <a:headEnd/>
            <a:tailEnd/>
          </a:ln>
          <a:effectLst/>
        </p:spPr>
      </p:pic>
      <p:pic>
        <p:nvPicPr>
          <p:cNvPr id="9" name="Picture 2" descr="E:\2016P素材\123\512个各行各业背景透明人物头像png图标素材\image53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14405" y="3584829"/>
            <a:ext cx="2976331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344" y="2390060"/>
            <a:ext cx="7742280" cy="370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延期 3"/>
          <p:cNvSpPr/>
          <p:nvPr/>
        </p:nvSpPr>
        <p:spPr>
          <a:xfrm>
            <a:off x="-1" y="358496"/>
            <a:ext cx="1809345" cy="380805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操作步骤：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7133" y="557871"/>
            <a:ext cx="10206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　　第七步：打开共享盘，可以回看直播的教学视频。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Straight Connector 10"/>
          <p:cNvSpPr/>
          <p:nvPr/>
        </p:nvSpPr>
        <p:spPr>
          <a:xfrm>
            <a:off x="927841" y="1086916"/>
            <a:ext cx="1043405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32" y="1304722"/>
            <a:ext cx="1039886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77</Words>
  <Application>Microsoft Office PowerPoint</Application>
  <PresentationFormat>自定义</PresentationFormat>
  <Paragraphs>37</Paragraphs>
  <Slides>10</Slides>
  <Notes>10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lenovo</cp:lastModifiedBy>
  <cp:revision>409</cp:revision>
  <cp:lastPrinted>2019-11-01T06:51:00Z</cp:lastPrinted>
  <dcterms:created xsi:type="dcterms:W3CDTF">2018-02-24T06:24:00Z</dcterms:created>
  <dcterms:modified xsi:type="dcterms:W3CDTF">2021-04-28T02:08:54Z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2052-11.3.0.8775</vt:lpwstr>
  </property>
</Properties>
</file>