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63" r:id="rId4"/>
    <p:sldId id="381" r:id="rId5"/>
    <p:sldId id="380" r:id="rId6"/>
    <p:sldId id="364" r:id="rId7"/>
    <p:sldId id="382" r:id="rId8"/>
    <p:sldId id="365" r:id="rId9"/>
    <p:sldId id="366" r:id="rId10"/>
    <p:sldId id="383" r:id="rId11"/>
    <p:sldId id="367" r:id="rId12"/>
    <p:sldId id="270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-PC" initials="D" lastIdx="1" clrIdx="0">
    <p:extLst>
      <p:ext uri="{19B8F6BF-5375-455C-9EA6-DF929625EA0E}">
        <p15:presenceInfo xmlns:p15="http://schemas.microsoft.com/office/powerpoint/2012/main" xmlns="" userId="DELL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320"/>
    <a:srgbClr val="A9091D"/>
    <a:srgbClr val="CE0703"/>
    <a:srgbClr val="E18B8E"/>
    <a:srgbClr val="FE8479"/>
    <a:srgbClr val="EE9999"/>
    <a:srgbClr val="FFE2D3"/>
    <a:srgbClr val="ECEADD"/>
    <a:srgbClr val="EA684F"/>
    <a:srgbClr val="D9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2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19A0C-5DFA-47F6-9A4E-3512CA188C74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F22E2-07F8-4505-9441-020FF93813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41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46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100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46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46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13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135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181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85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858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20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16424A5-7C9B-4FAF-874B-E342A8114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7891" y="-2687891"/>
            <a:ext cx="6816218" cy="12192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8F3373C-84C2-45C5-AD49-D9545FEEA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2" r="-1684"/>
          <a:stretch/>
        </p:blipFill>
        <p:spPr>
          <a:xfrm>
            <a:off x="-11237" y="1218075"/>
            <a:ext cx="12214474" cy="597530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84B0C7B4-80D1-4C65-87FE-5FB1A3948300}"/>
              </a:ext>
            </a:extLst>
          </p:cNvPr>
          <p:cNvGrpSpPr/>
          <p:nvPr userDrawn="1"/>
        </p:nvGrpSpPr>
        <p:grpSpPr>
          <a:xfrm>
            <a:off x="168812" y="140678"/>
            <a:ext cx="11774659" cy="6527408"/>
            <a:chOff x="433118" y="342830"/>
            <a:chExt cx="11336095" cy="6188293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D0B78376-EF78-4321-9A95-9051CFB67D99}"/>
                </a:ext>
              </a:extLst>
            </p:cNvPr>
            <p:cNvSpPr/>
            <p:nvPr userDrawn="1"/>
          </p:nvSpPr>
          <p:spPr>
            <a:xfrm>
              <a:off x="433118" y="342830"/>
              <a:ext cx="11336095" cy="6188293"/>
            </a:xfrm>
            <a:prstGeom prst="roundRect">
              <a:avLst>
                <a:gd name="adj" fmla="val 4036"/>
              </a:avLst>
            </a:prstGeom>
            <a:noFill/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7FFE88B4-74A1-4363-A40E-60B9C1A5A76F}"/>
                </a:ext>
              </a:extLst>
            </p:cNvPr>
            <p:cNvSpPr/>
            <p:nvPr userDrawn="1"/>
          </p:nvSpPr>
          <p:spPr>
            <a:xfrm>
              <a:off x="585518" y="495231"/>
              <a:ext cx="11021463" cy="5867608"/>
            </a:xfrm>
            <a:prstGeom prst="roundRect">
              <a:avLst>
                <a:gd name="adj" fmla="val 4036"/>
              </a:avLst>
            </a:prstGeom>
            <a:noFill/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65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45A9D-7F12-4093-8488-A2127C57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C8BD4AD-9225-405A-B1B7-B9BCD91C0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38D4D9-D93E-4D2C-B76D-8ECC14C6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D9622-509D-4CDB-BF26-BA78DE71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A7E0FC-23D4-4570-B2CD-FFFC2052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39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D220D58-716E-476D-838D-5B8F9DB0A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C401A9D-3EA1-4A31-8F3F-82966821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5682CD-1FF8-4B91-A0F6-B9CEEE33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0D40D4-3210-4054-9A92-F5481A07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38AC89A-CF23-4610-8DEB-B273AEE2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68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799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603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8719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592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599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779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B03ADFF-1890-4B40-AF9C-F043C314AC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8650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08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4D58499-4E77-46CE-A4CB-8C60F5E72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7891" y="-2687891"/>
            <a:ext cx="6816218" cy="12192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C902546-5542-4A11-AA7F-6976C1F81AC5}"/>
              </a:ext>
            </a:extLst>
          </p:cNvPr>
          <p:cNvGrpSpPr/>
          <p:nvPr userDrawn="1"/>
        </p:nvGrpSpPr>
        <p:grpSpPr>
          <a:xfrm>
            <a:off x="168812" y="140678"/>
            <a:ext cx="11774659" cy="6527408"/>
            <a:chOff x="433118" y="342830"/>
            <a:chExt cx="11336095" cy="6188293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2DBEED19-413A-42A8-8F74-5FB758D44764}"/>
                </a:ext>
              </a:extLst>
            </p:cNvPr>
            <p:cNvSpPr/>
            <p:nvPr userDrawn="1"/>
          </p:nvSpPr>
          <p:spPr>
            <a:xfrm>
              <a:off x="433118" y="342830"/>
              <a:ext cx="11336095" cy="6188293"/>
            </a:xfrm>
            <a:prstGeom prst="roundRect">
              <a:avLst>
                <a:gd name="adj" fmla="val 4036"/>
              </a:avLst>
            </a:prstGeom>
            <a:noFill/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A7E6A375-B7F4-44ED-88D3-BFD47CB569B1}"/>
                </a:ext>
              </a:extLst>
            </p:cNvPr>
            <p:cNvSpPr/>
            <p:nvPr userDrawn="1"/>
          </p:nvSpPr>
          <p:spPr>
            <a:xfrm>
              <a:off x="585518" y="495231"/>
              <a:ext cx="11021463" cy="5867608"/>
            </a:xfrm>
            <a:prstGeom prst="roundRect">
              <a:avLst>
                <a:gd name="adj" fmla="val 4036"/>
              </a:avLst>
            </a:prstGeom>
            <a:noFill/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A76821-F433-4955-A7C4-08665FD0D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rgbClr val="A9091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7058" y="4388876"/>
            <a:ext cx="3671667" cy="21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99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407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5309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5772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677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268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1889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732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1345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5086A-E661-452E-A176-01368C46AF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640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263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28C0AF-6686-4791-B131-C47EB294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8EE0D-225E-4AA6-9330-E9C46329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B4DFA8-27CE-4BF6-8A5E-E868DBEC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17974C-58B2-4762-9CC8-7CB4AF6C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E9C4FD-0D43-4562-8871-DB9CAEF0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732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2750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207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4613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4984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8097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4762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F489C-9F0E-4EC0-A38C-BDFD94B684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940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D6392B-CA56-4986-912E-7377DD95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33BF77-5E47-44F9-9A44-86E2D20A0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74823E-B256-48AB-81BB-AC12BFC1C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5E5359-5FE4-4ED4-8546-8C249A76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C1D37A-AC5E-4970-826B-2CBA5616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F2768D1-2B0A-4E77-AADC-6D28EB33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15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730F99-569C-4495-81DC-0BFEDBA1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87923DD-F665-438C-9466-991121538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B8F0207-CC87-4236-88BB-4992BBF64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F431E3-A198-4212-9A7E-34A7271B8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AFD131-F52E-476E-AE93-14D37E718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4BDEA7-A301-46FB-BB7C-B36C2DDF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F965020-0737-473F-A39B-6351B8BA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6E39C29-A043-41C8-9E3F-A8EA5A6A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29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7137D2-8F58-4A0C-B190-8F271D67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783BAB3-4A48-4B70-BDB4-3D7C48DE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134E6F-32C0-498D-8204-FAF83F92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491476-230F-4DFB-9112-47D84124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1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D49BC35-CE91-439D-91A5-78B3CFB51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5EBDAF5-843F-4D68-9C90-1B93BFB7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A808A6-4C74-4E95-A2CB-51FC3039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0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E5511A-7809-469D-AA50-2508C0F4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BCACC4-0FD1-4EFB-A6F3-70703FA75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E5F20B-7B6F-488E-9FA7-B9199D4DF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0BEB48-73D7-4E4F-9319-494D4BED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6C73A3-8F77-46B8-8254-90AFA533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075892-72B1-46DF-BF97-C501F6B9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A6F10A-4744-4081-9FCA-317EE916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95264B-E55D-4734-A352-65E83510A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5EA488A-9CD6-401F-A8F9-FB7DF0F61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8E1ECA-DB9C-4CFC-A73D-90D47C73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01ACFF-2B61-4D78-8C3A-47FE7965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6581CD-4C39-4DFB-AA59-33C3C0EA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97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4E219B3-6CE7-4387-8C62-8447B2CC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557BFFB-9C0A-46CF-B32A-E24D19A9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09FC42-78B9-4422-80FD-4D96B2112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F48C-2FF6-4598-8773-36D14FBB531C}" type="datetimeFigureOut">
              <a:rPr lang="zh-CN" altLang="en-US" smtClean="0"/>
              <a:t>2020/11/20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2A842D-3571-4554-A455-423068C78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83FFAAD-D6B2-47BB-BB40-2FBAF979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59AB-8C89-4F8C-9C08-49DF571ED9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4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8BD7C25-4610-4301-B64F-5AC1397A0AA7}"/>
              </a:ext>
            </a:extLst>
          </p:cNvPr>
          <p:cNvSpPr/>
          <p:nvPr/>
        </p:nvSpPr>
        <p:spPr>
          <a:xfrm>
            <a:off x="2190044" y="2474686"/>
            <a:ext cx="8477513" cy="1015663"/>
          </a:xfrm>
          <a:prstGeom prst="rect">
            <a:avLst/>
          </a:prstGeom>
          <a:effectLst>
            <a:outerShdw blurRad="2159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6000" b="1" dirty="0" smtClean="0">
                <a:gradFill flip="none" rotWithShape="1">
                  <a:gsLst>
                    <a:gs pos="0">
                      <a:srgbClr val="EA684F"/>
                    </a:gs>
                    <a:gs pos="100000">
                      <a:srgbClr val="A9091D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cs typeface="+mn-ea"/>
                <a:sym typeface="+mn-lt"/>
              </a:rPr>
              <a:t>2000</a:t>
            </a:r>
            <a:r>
              <a:rPr lang="zh-CN" altLang="en-US" sz="6000" b="1" dirty="0" smtClean="0">
                <a:gradFill flip="none" rotWithShape="1">
                  <a:gsLst>
                    <a:gs pos="0">
                      <a:srgbClr val="EA684F"/>
                    </a:gs>
                    <a:gs pos="100000">
                      <a:srgbClr val="A9091D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cs typeface="+mn-ea"/>
                <a:sym typeface="+mn-lt"/>
              </a:rPr>
              <a:t>秋季水利工程测量</a:t>
            </a:r>
            <a:endParaRPr lang="zh-CN" altLang="en-US" sz="6000" b="1" dirty="0">
              <a:gradFill flip="none" rotWithShape="1">
                <a:gsLst>
                  <a:gs pos="0">
                    <a:srgbClr val="EA684F"/>
                  </a:gs>
                  <a:gs pos="100000">
                    <a:srgbClr val="A9091D"/>
                  </a:gs>
                </a:gsLst>
                <a:path path="circle">
                  <a:fillToRect l="50000" t="50000" r="50000" b="50000"/>
                </a:path>
                <a:tileRect/>
              </a:gradFill>
              <a:cs typeface="+mn-ea"/>
              <a:sym typeface="+mn-lt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EBC4BCDF-2008-4C94-8558-A38DDF99B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5" r="78522"/>
          <a:stretch/>
        </p:blipFill>
        <p:spPr>
          <a:xfrm>
            <a:off x="2943178" y="1379674"/>
            <a:ext cx="1076168" cy="908057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0515C5DB-D081-4646-B090-9C1E24242B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5" r="78522"/>
          <a:stretch/>
        </p:blipFill>
        <p:spPr>
          <a:xfrm rot="580733" flipH="1">
            <a:off x="9827402" y="360858"/>
            <a:ext cx="1919728" cy="149566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B3BFA93D-242D-4339-BD74-8FCA0624A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5" r="78522"/>
          <a:stretch/>
        </p:blipFill>
        <p:spPr>
          <a:xfrm rot="189205">
            <a:off x="8864210" y="-52214"/>
            <a:ext cx="2365431" cy="1995921"/>
          </a:xfrm>
          <a:prstGeom prst="rect">
            <a:avLst/>
          </a:prstGeom>
        </p:spPr>
      </p:pic>
      <p:pic>
        <p:nvPicPr>
          <p:cNvPr id="2" name="纯音乐 - 夏天欢快的小音乐">
            <a:hlinkClick r:id="" action="ppaction://media"/>
            <a:extLst>
              <a:ext uri="{FF2B5EF4-FFF2-40B4-BE49-F238E27FC236}">
                <a16:creationId xmlns:a16="http://schemas.microsoft.com/office/drawing/2014/main" xmlns="" id="{EF42FCE4-57B8-457B-AA54-E504BB491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452" y="499091"/>
            <a:ext cx="609600" cy="6096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88BD7C25-4610-4301-B64F-5AC1397A0AA7}"/>
              </a:ext>
            </a:extLst>
          </p:cNvPr>
          <p:cNvSpPr/>
          <p:nvPr/>
        </p:nvSpPr>
        <p:spPr>
          <a:xfrm>
            <a:off x="3195540" y="4526117"/>
            <a:ext cx="6208104" cy="830997"/>
          </a:xfrm>
          <a:prstGeom prst="rect">
            <a:avLst/>
          </a:prstGeom>
          <a:effectLst>
            <a:outerShdw blurRad="2159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4800" b="1" dirty="0" smtClean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导学方案         李卫清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9557" y="493046"/>
            <a:ext cx="9457410" cy="609371"/>
          </a:xfrm>
        </p:spPr>
        <p:txBody>
          <a:bodyPr>
            <a:normAutofit/>
          </a:bodyPr>
          <a:lstStyle/>
          <a:p>
            <a:r>
              <a:rPr lang="zh-CN" altLang="zh-CN" sz="2800" b="1" dirty="0"/>
              <a:t>完成形考任务方法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8496528" y="2450931"/>
            <a:ext cx="32631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点击提交所有答案并结束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C92727B-447F-40D6-94F3-6C70B15789D9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3EB6F105-B6BD-410D-BC02-AD3D761FE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81834189-FD68-4277-A061-43FAE182991B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498023" y="5060154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点击提交</a:t>
            </a: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所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4" y="988910"/>
            <a:ext cx="7328142" cy="231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6" y="3474720"/>
            <a:ext cx="715490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FAC64F-D7C5-45E5-9EEA-BCAB2BFF89FD}"/>
              </a:ext>
            </a:extLst>
          </p:cNvPr>
          <p:cNvSpPr/>
          <p:nvPr/>
        </p:nvSpPr>
        <p:spPr>
          <a:xfrm>
            <a:off x="1038618" y="5949315"/>
            <a:ext cx="9125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dirty="0"/>
              <a:t>本形考</a:t>
            </a:r>
            <a:r>
              <a:rPr lang="zh-CN" altLang="zh-CN" sz="2000" b="1" dirty="0" smtClean="0"/>
              <a:t>共</a:t>
            </a:r>
            <a:r>
              <a:rPr lang="zh-CN" altLang="en-US" sz="2000" b="1" dirty="0" smtClean="0"/>
              <a:t>三次</a:t>
            </a:r>
            <a:r>
              <a:rPr lang="zh-CN" altLang="en-US" sz="2000" b="1" dirty="0"/>
              <a:t>作业</a:t>
            </a:r>
            <a:r>
              <a:rPr lang="zh-CN" altLang="zh-CN" sz="2000" b="1" dirty="0" smtClean="0"/>
              <a:t>，</a:t>
            </a:r>
            <a:r>
              <a:rPr lang="zh-CN" altLang="en-US" sz="2000" b="1" dirty="0" smtClean="0"/>
              <a:t>一次学习过程（含课程实验）</a:t>
            </a:r>
            <a:r>
              <a:rPr lang="zh-CN" altLang="zh-CN" sz="2000" b="1" dirty="0" smtClean="0"/>
              <a:t>。</a:t>
            </a:r>
            <a:endParaRPr lang="zh-CN" altLang="zh-CN" sz="2000" dirty="0"/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777146" y="5846475"/>
            <a:ext cx="10028014" cy="605790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2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2" grpId="0"/>
      <p:bldP spid="2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A79AE14B-4860-43E4-8204-D4B3C0857F97}"/>
              </a:ext>
            </a:extLst>
          </p:cNvPr>
          <p:cNvSpPr/>
          <p:nvPr/>
        </p:nvSpPr>
        <p:spPr>
          <a:xfrm>
            <a:off x="1231139" y="1176116"/>
            <a:ext cx="10086160" cy="572311"/>
          </a:xfrm>
          <a:prstGeom prst="roundRect">
            <a:avLst>
              <a:gd name="adj" fmla="val 24041"/>
            </a:avLst>
          </a:prstGeom>
          <a:solidFill>
            <a:schemeClr val="bg1">
              <a:lumMod val="8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b="1" dirty="0">
                <a:solidFill>
                  <a:srgbClr val="D50320"/>
                </a:solidFill>
              </a:rPr>
              <a:t>点击“课程讨论”……，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点击</a:t>
            </a:r>
            <a:r>
              <a:rPr lang="zh-CN" altLang="en-US" sz="2000" b="1" dirty="0" smtClean="0">
                <a:solidFill>
                  <a:srgbClr val="D50320"/>
                </a:solidFill>
              </a:rPr>
              <a:t>“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开</a:t>
            </a:r>
            <a:r>
              <a:rPr lang="zh-CN" altLang="zh-CN" sz="2000" b="1" dirty="0">
                <a:solidFill>
                  <a:srgbClr val="D50320"/>
                </a:solidFill>
              </a:rPr>
              <a:t>起一个新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话题</a:t>
            </a:r>
            <a:r>
              <a:rPr lang="zh-CN" altLang="en-US" sz="2000" b="1" dirty="0" smtClean="0">
                <a:solidFill>
                  <a:srgbClr val="D50320"/>
                </a:solidFill>
              </a:rPr>
              <a:t>”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，</a:t>
            </a:r>
            <a:r>
              <a:rPr lang="zh-CN" altLang="zh-CN" sz="2000" b="1" dirty="0">
                <a:solidFill>
                  <a:srgbClr val="D50320"/>
                </a:solidFill>
              </a:rPr>
              <a:t>将主题与内容写好后，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点</a:t>
            </a:r>
            <a:r>
              <a:rPr lang="zh-CN" altLang="en-US" sz="2000" b="1" dirty="0" smtClean="0">
                <a:solidFill>
                  <a:srgbClr val="D50320"/>
                </a:solidFill>
              </a:rPr>
              <a:t>“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发</a:t>
            </a:r>
            <a:r>
              <a:rPr lang="zh-CN" altLang="zh-CN" sz="2000" b="1" dirty="0">
                <a:solidFill>
                  <a:srgbClr val="D50320"/>
                </a:solidFill>
              </a:rPr>
              <a:t>到讨论区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上</a:t>
            </a:r>
            <a:r>
              <a:rPr lang="zh-CN" altLang="en-US" sz="2000" b="1" dirty="0" smtClean="0">
                <a:solidFill>
                  <a:srgbClr val="D50320"/>
                </a:solidFill>
              </a:rPr>
              <a:t>”</a:t>
            </a:r>
            <a:r>
              <a:rPr lang="zh-CN" altLang="zh-CN" sz="2000" b="1" dirty="0" smtClean="0">
                <a:solidFill>
                  <a:srgbClr val="D50320"/>
                </a:solidFill>
              </a:rPr>
              <a:t>。</a:t>
            </a:r>
            <a:endParaRPr lang="en-US" altLang="zh-CN" sz="2000" b="1" dirty="0">
              <a:solidFill>
                <a:srgbClr val="CE0703"/>
              </a:solidFill>
              <a:cs typeface="+mn-ea"/>
              <a:sym typeface="+mn-lt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2280" y="451623"/>
            <a:ext cx="6702913" cy="7258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zh-CN" sz="2800" b="1" dirty="0"/>
              <a:t>论坛发贴方法及要求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D263F4F-A2B1-4D4E-8453-1E0268FA0E78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EFC9562-4300-489D-8922-E82F3DEEF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BE4C4A06-5FE7-4544-A8C6-88C68276B8A1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40" y="2439302"/>
            <a:ext cx="4106156" cy="34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11" y="2540000"/>
            <a:ext cx="4301067" cy="348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3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1822707" y="1691951"/>
            <a:ext cx="85428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 smtClean="0">
                <a:solidFill>
                  <a:srgbClr val="D50320"/>
                </a:solidFill>
              </a:rPr>
              <a:t>（１）</a:t>
            </a:r>
            <a:r>
              <a:rPr lang="zh-CN" altLang="zh-CN" sz="2000" dirty="0" smtClean="0">
                <a:solidFill>
                  <a:srgbClr val="D50320"/>
                </a:solidFill>
              </a:rPr>
              <a:t>手机：</a:t>
            </a:r>
            <a:r>
              <a:rPr lang="en-US" altLang="zh-CN" sz="2000" dirty="0" smtClean="0"/>
              <a:t>13891212089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　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　　　</a:t>
            </a:r>
            <a:r>
              <a:rPr lang="zh-CN" altLang="zh-CN" sz="2000" dirty="0" smtClean="0">
                <a:solidFill>
                  <a:srgbClr val="D50320"/>
                </a:solidFill>
              </a:rPr>
              <a:t>电话</a:t>
            </a:r>
            <a:r>
              <a:rPr lang="zh-CN" altLang="zh-CN" sz="2000" dirty="0">
                <a:solidFill>
                  <a:srgbClr val="D50320"/>
                </a:solidFill>
              </a:rPr>
              <a:t>：</a:t>
            </a:r>
            <a:r>
              <a:rPr lang="en-US" altLang="zh-CN" sz="2000" dirty="0"/>
              <a:t>0912</a:t>
            </a:r>
            <a:r>
              <a:rPr lang="zh-CN" altLang="zh-CN" sz="2000" dirty="0"/>
              <a:t>－</a:t>
            </a:r>
            <a:r>
              <a:rPr lang="en-US" altLang="zh-CN" sz="2000" dirty="0" smtClean="0"/>
              <a:t>3256891</a:t>
            </a:r>
            <a:endParaRPr lang="en-US" altLang="zh-CN" sz="2000" b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2124940" y="3332743"/>
            <a:ext cx="67687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A9091D"/>
                </a:solidFill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sz="2000" dirty="0">
                <a:solidFill>
                  <a:srgbClr val="D5032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2000" dirty="0" smtClean="0">
                <a:solidFill>
                  <a:srgbClr val="D50320"/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  <a:r>
              <a:rPr lang="zh-CN" altLang="zh-CN" sz="2000" dirty="0">
                <a:solidFill>
                  <a:srgbClr val="D50320"/>
                </a:solidFill>
              </a:rPr>
              <a:t>微信号</a:t>
            </a:r>
            <a:r>
              <a:rPr lang="zh-CN" altLang="zh-CN" sz="2000" dirty="0" smtClean="0"/>
              <a:t>：</a:t>
            </a:r>
            <a:r>
              <a:rPr lang="en-US" altLang="zh-CN" sz="2000" dirty="0" smtClean="0"/>
              <a:t>LWQ19781022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2726335" y="4671849"/>
            <a:ext cx="7758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dirty="0">
                <a:solidFill>
                  <a:srgbClr val="A9091D"/>
                </a:solidFill>
                <a:latin typeface="+mn-ea"/>
                <a:ea typeface="+mn-ea"/>
                <a:cs typeface="+mn-ea"/>
                <a:sym typeface="+mn-lt"/>
              </a:rPr>
              <a:t>（</a:t>
            </a:r>
            <a:r>
              <a:rPr lang="en-US" altLang="zh-CN" sz="1800" dirty="0" smtClean="0">
                <a:solidFill>
                  <a:srgbClr val="A9091D"/>
                </a:solidFill>
                <a:latin typeface="+mn-ea"/>
                <a:ea typeface="+mn-ea"/>
                <a:cs typeface="+mn-ea"/>
                <a:sym typeface="+mn-lt"/>
              </a:rPr>
              <a:t>3</a:t>
            </a:r>
            <a:r>
              <a:rPr lang="zh-CN" altLang="en-US" sz="1800" dirty="0" smtClean="0">
                <a:solidFill>
                  <a:srgbClr val="A9091D"/>
                </a:solidFill>
                <a:latin typeface="+mn-ea"/>
                <a:ea typeface="+mn-ea"/>
                <a:cs typeface="+mn-ea"/>
                <a:sym typeface="+mn-lt"/>
              </a:rPr>
              <a:t>）</a:t>
            </a:r>
            <a:r>
              <a:rPr lang="en-US" altLang="zh-CN" sz="1800" dirty="0" smtClean="0">
                <a:solidFill>
                  <a:srgbClr val="D50320"/>
                </a:solidFill>
              </a:rPr>
              <a:t>QQ</a:t>
            </a:r>
            <a:r>
              <a:rPr lang="zh-CN" altLang="zh-CN" sz="2000" dirty="0">
                <a:solidFill>
                  <a:srgbClr val="D50320"/>
                </a:solidFill>
              </a:rPr>
              <a:t>邮箱</a:t>
            </a:r>
            <a:r>
              <a:rPr lang="zh-CN" altLang="zh-CN" sz="1800" dirty="0" smtClean="0"/>
              <a:t>：</a:t>
            </a:r>
            <a:r>
              <a:rPr lang="en-US" altLang="zh-CN" sz="1800" dirty="0" smtClean="0"/>
              <a:t>1214266711@qq.com</a:t>
            </a:r>
            <a:endParaRPr lang="zh-CN" altLang="zh-CN" sz="1800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ACCE9DFA-8C0D-48ED-98E8-FEE05E6BE99E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CA650DED-C783-40CB-AE5A-C365DCA3F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DF3CD98F-5432-4BC8-AB93-4B3233F5AE33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5B9969F1-12CB-4A11-8067-00CF0A99F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830" y="522054"/>
            <a:ext cx="618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>
              <a:buNone/>
            </a:pPr>
            <a:r>
              <a:rPr lang="zh-CN" altLang="zh-CN" sz="2800" b="1" dirty="0"/>
              <a:t>导学教师联系方式</a:t>
            </a:r>
            <a:endParaRPr lang="zh-CN" altLang="zh-CN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9341CA-8CCA-45BB-80D6-CA824909F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5" y="1112845"/>
            <a:ext cx="1712210" cy="171221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097C58C-7260-4D7E-82DC-81D15E784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13" y="2931404"/>
            <a:ext cx="1202788" cy="120278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1F5709D-49EF-4AB4-8106-E48E4EE6E9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1" y="4542032"/>
            <a:ext cx="824203" cy="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9" grpId="0"/>
      <p:bldP spid="25630" grpId="0"/>
      <p:bldP spid="256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57D4FE1-775D-4401-A050-72EAB75839F1}"/>
              </a:ext>
            </a:extLst>
          </p:cNvPr>
          <p:cNvGrpSpPr/>
          <p:nvPr/>
        </p:nvGrpSpPr>
        <p:grpSpPr>
          <a:xfrm>
            <a:off x="6134173" y="799570"/>
            <a:ext cx="4261568" cy="1316408"/>
            <a:chOff x="4450452" y="872069"/>
            <a:chExt cx="4261568" cy="1316408"/>
          </a:xfrm>
          <a:effectLst>
            <a:outerShdw blurRad="190500" dist="38100" dir="8100000" sx="101000" sy="101000" algn="tr" rotWithShape="0">
              <a:prstClr val="black">
                <a:alpha val="40000"/>
              </a:prstClr>
            </a:outerShdw>
          </a:effectLst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A489631C-304F-4BEE-B09F-98455BE6D708}"/>
                </a:ext>
              </a:extLst>
            </p:cNvPr>
            <p:cNvSpPr/>
            <p:nvPr/>
          </p:nvSpPr>
          <p:spPr>
            <a:xfrm>
              <a:off x="5206187" y="1301315"/>
              <a:ext cx="3505833" cy="553999"/>
            </a:xfrm>
            <a:prstGeom prst="roundRect">
              <a:avLst/>
            </a:prstGeom>
            <a:noFill/>
            <a:ln w="28575">
              <a:solidFill>
                <a:srgbClr val="A9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rgbClr val="C00000"/>
                  </a:solidFill>
                  <a:cs typeface="+mn-ea"/>
                  <a:sym typeface="+mn-lt"/>
                </a:rPr>
                <a:t>学习平台登录方法</a:t>
              </a:r>
              <a:endParaRPr lang="zh-CN" altLang="en-US" sz="2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16B0517C-91CC-4D66-B40C-44443FC15A12}"/>
                </a:ext>
              </a:extLst>
            </p:cNvPr>
            <p:cNvGrpSpPr/>
            <p:nvPr/>
          </p:nvGrpSpPr>
          <p:grpSpPr>
            <a:xfrm>
              <a:off x="4450452" y="872069"/>
              <a:ext cx="1111348" cy="1316408"/>
              <a:chOff x="4712676" y="762568"/>
              <a:chExt cx="1111348" cy="1316408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A4AF6C97-2122-421C-A2A7-7ED70AACF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89633" r="84643" b="2357"/>
              <a:stretch/>
            </p:blipFill>
            <p:spPr>
              <a:xfrm rot="966271">
                <a:off x="4712676" y="762568"/>
                <a:ext cx="1111348" cy="1316408"/>
              </a:xfrm>
              <a:prstGeom prst="rect">
                <a:avLst/>
              </a:prstGeom>
            </p:spPr>
          </p:pic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xmlns="" id="{0FA1949C-E43A-4DAA-B6DF-1BBA874E11E3}"/>
                  </a:ext>
                </a:extLst>
              </p:cNvPr>
              <p:cNvSpPr txBox="1"/>
              <p:nvPr/>
            </p:nvSpPr>
            <p:spPr>
              <a:xfrm>
                <a:off x="5134706" y="1111940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A7FD18FD-DC26-4B85-9F77-C71C66727EFD}"/>
              </a:ext>
            </a:extLst>
          </p:cNvPr>
          <p:cNvGrpSpPr/>
          <p:nvPr/>
        </p:nvGrpSpPr>
        <p:grpSpPr>
          <a:xfrm>
            <a:off x="6134173" y="1855259"/>
            <a:ext cx="4261568" cy="1316408"/>
            <a:chOff x="4450452" y="872069"/>
            <a:chExt cx="4261568" cy="1316408"/>
          </a:xfrm>
          <a:effectLst>
            <a:outerShdw blurRad="190500" dist="38100" dir="8100000" sx="101000" sy="101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xmlns="" id="{DE223506-CEA7-4AB5-9BAD-437887FE8786}"/>
                </a:ext>
              </a:extLst>
            </p:cNvPr>
            <p:cNvSpPr/>
            <p:nvPr/>
          </p:nvSpPr>
          <p:spPr>
            <a:xfrm>
              <a:off x="5206187" y="1301315"/>
              <a:ext cx="3505833" cy="553999"/>
            </a:xfrm>
            <a:prstGeom prst="roundRect">
              <a:avLst/>
            </a:prstGeom>
            <a:noFill/>
            <a:ln w="28575">
              <a:solidFill>
                <a:srgbClr val="A9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rgbClr val="C00000"/>
                  </a:solidFill>
                  <a:cs typeface="+mn-ea"/>
                  <a:sym typeface="+mn-lt"/>
                </a:rPr>
                <a:t>考核方式及学习方法</a:t>
              </a:r>
              <a:endParaRPr lang="zh-CN" altLang="en-US" sz="2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xmlns="" id="{2BD3B262-BC1E-4652-9626-C4F1ED1D0AF7}"/>
                </a:ext>
              </a:extLst>
            </p:cNvPr>
            <p:cNvGrpSpPr/>
            <p:nvPr/>
          </p:nvGrpSpPr>
          <p:grpSpPr>
            <a:xfrm>
              <a:off x="4450452" y="872069"/>
              <a:ext cx="1111348" cy="1316408"/>
              <a:chOff x="4712676" y="762568"/>
              <a:chExt cx="1111348" cy="1316408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31E79669-1116-4F76-B295-12575B2F0B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89633" r="84643" b="2357"/>
              <a:stretch/>
            </p:blipFill>
            <p:spPr>
              <a:xfrm rot="966271">
                <a:off x="4712676" y="762568"/>
                <a:ext cx="1111348" cy="1316408"/>
              </a:xfrm>
              <a:prstGeom prst="rect">
                <a:avLst/>
              </a:prstGeom>
            </p:spPr>
          </p:pic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xmlns="" id="{561D58B7-5ABC-472F-90E5-B15908E596BA}"/>
                  </a:ext>
                </a:extLst>
              </p:cNvPr>
              <p:cNvSpPr txBox="1"/>
              <p:nvPr/>
            </p:nvSpPr>
            <p:spPr>
              <a:xfrm>
                <a:off x="5134706" y="1111940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EF191312-CACA-4636-9F75-6D394E5428AE}"/>
              </a:ext>
            </a:extLst>
          </p:cNvPr>
          <p:cNvGrpSpPr/>
          <p:nvPr/>
        </p:nvGrpSpPr>
        <p:grpSpPr>
          <a:xfrm>
            <a:off x="6134173" y="3037822"/>
            <a:ext cx="4261568" cy="1316408"/>
            <a:chOff x="4450452" y="872069"/>
            <a:chExt cx="4261568" cy="1316408"/>
          </a:xfrm>
          <a:effectLst>
            <a:outerShdw blurRad="190500" dist="38100" dir="8100000" sx="101000" sy="101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xmlns="" id="{9E4844F6-5389-482A-B86E-DBCBA081EF0D}"/>
                </a:ext>
              </a:extLst>
            </p:cNvPr>
            <p:cNvSpPr/>
            <p:nvPr/>
          </p:nvSpPr>
          <p:spPr>
            <a:xfrm>
              <a:off x="5206187" y="1301315"/>
              <a:ext cx="3505833" cy="553999"/>
            </a:xfrm>
            <a:prstGeom prst="roundRect">
              <a:avLst/>
            </a:prstGeom>
            <a:noFill/>
            <a:ln w="28575">
              <a:solidFill>
                <a:srgbClr val="A9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rgbClr val="C00000"/>
                  </a:solidFill>
                  <a:cs typeface="+mn-ea"/>
                  <a:sym typeface="+mn-lt"/>
                </a:rPr>
                <a:t>完成形考任务方法</a:t>
              </a:r>
              <a:endParaRPr lang="zh-CN" altLang="en-US" sz="2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4E346AED-8FEF-4EE6-918C-26F584D9E819}"/>
                </a:ext>
              </a:extLst>
            </p:cNvPr>
            <p:cNvGrpSpPr/>
            <p:nvPr/>
          </p:nvGrpSpPr>
          <p:grpSpPr>
            <a:xfrm>
              <a:off x="4450452" y="872069"/>
              <a:ext cx="1111348" cy="1316408"/>
              <a:chOff x="4712676" y="762568"/>
              <a:chExt cx="1111348" cy="1316408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45902657-D111-4B5B-B797-519D72B7F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89633" r="84643" b="2357"/>
              <a:stretch/>
            </p:blipFill>
            <p:spPr>
              <a:xfrm rot="966271">
                <a:off x="4712676" y="762568"/>
                <a:ext cx="1111348" cy="1316408"/>
              </a:xfrm>
              <a:prstGeom prst="rect">
                <a:avLst/>
              </a:prstGeom>
            </p:spPr>
          </p:pic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xmlns="" id="{63B8C537-6CE2-4CB4-9A5A-0C14CA3B57AC}"/>
                  </a:ext>
                </a:extLst>
              </p:cNvPr>
              <p:cNvSpPr txBox="1"/>
              <p:nvPr/>
            </p:nvSpPr>
            <p:spPr>
              <a:xfrm>
                <a:off x="5134706" y="1126008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C0096BBA-65FE-4579-B5D0-C1DEBDAE82CA}"/>
              </a:ext>
            </a:extLst>
          </p:cNvPr>
          <p:cNvGrpSpPr/>
          <p:nvPr/>
        </p:nvGrpSpPr>
        <p:grpSpPr>
          <a:xfrm>
            <a:off x="6134173" y="4104944"/>
            <a:ext cx="4261568" cy="1316408"/>
            <a:chOff x="4450452" y="872069"/>
            <a:chExt cx="4261568" cy="1316408"/>
          </a:xfrm>
          <a:effectLst>
            <a:outerShdw blurRad="190500" dist="38100" dir="8100000" sx="101000" sy="101000" algn="tr" rotWithShape="0">
              <a:prstClr val="black">
                <a:alpha val="40000"/>
              </a:prstClr>
            </a:outerShdw>
          </a:effectLst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xmlns="" id="{E402A8EE-4F8F-4586-B85E-19D74A2F1954}"/>
                </a:ext>
              </a:extLst>
            </p:cNvPr>
            <p:cNvSpPr/>
            <p:nvPr/>
          </p:nvSpPr>
          <p:spPr>
            <a:xfrm>
              <a:off x="5206187" y="1301315"/>
              <a:ext cx="3505833" cy="553999"/>
            </a:xfrm>
            <a:prstGeom prst="roundRect">
              <a:avLst/>
            </a:prstGeom>
            <a:noFill/>
            <a:ln w="28575">
              <a:solidFill>
                <a:srgbClr val="A9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rgbClr val="C00000"/>
                  </a:solidFill>
                  <a:cs typeface="+mn-ea"/>
                  <a:sym typeface="+mn-lt"/>
                </a:rPr>
                <a:t>论坛法帖方法及要求</a:t>
              </a:r>
              <a:endParaRPr lang="zh-CN" altLang="en-US" sz="24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xmlns="" id="{51855E06-7767-4AF0-8732-9662DCB3AF8A}"/>
                </a:ext>
              </a:extLst>
            </p:cNvPr>
            <p:cNvGrpSpPr/>
            <p:nvPr/>
          </p:nvGrpSpPr>
          <p:grpSpPr>
            <a:xfrm>
              <a:off x="4450452" y="872069"/>
              <a:ext cx="1111348" cy="1316408"/>
              <a:chOff x="4712676" y="762568"/>
              <a:chExt cx="1111348" cy="1316408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53D9477B-807B-457F-B2A0-C0C83B5CD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89633" r="84643" b="2357"/>
              <a:stretch/>
            </p:blipFill>
            <p:spPr>
              <a:xfrm rot="966271">
                <a:off x="4712676" y="762568"/>
                <a:ext cx="1111348" cy="1316408"/>
              </a:xfrm>
              <a:prstGeom prst="rect">
                <a:avLst/>
              </a:prstGeom>
            </p:spPr>
          </p:pic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xmlns="" id="{25CAAC5A-05F6-4C9A-8C62-06B1059A9A6A}"/>
                  </a:ext>
                </a:extLst>
              </p:cNvPr>
              <p:cNvSpPr txBox="1"/>
              <p:nvPr/>
            </p:nvSpPr>
            <p:spPr>
              <a:xfrm>
                <a:off x="5134706" y="1111940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5A8DCEEB-BF16-4CC8-ADB9-BE0900DC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06" y="1454662"/>
            <a:ext cx="2957252" cy="2957252"/>
          </a:xfrm>
          <a:prstGeom prst="rect">
            <a:avLst/>
          </a:prstGeom>
          <a:effectLst>
            <a:outerShdw blurRad="3810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2048808A-EFD1-4800-A0AD-9866A5B98852}"/>
              </a:ext>
            </a:extLst>
          </p:cNvPr>
          <p:cNvSpPr txBox="1"/>
          <p:nvPr/>
        </p:nvSpPr>
        <p:spPr>
          <a:xfrm>
            <a:off x="3110742" y="2373545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3865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3446" y="486388"/>
            <a:ext cx="6869112" cy="576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zh-CN" sz="2800" b="1" dirty="0"/>
              <a:t>学习平台登录方法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5212AC8-C415-4A70-A640-DC3138829F2A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89161F2-9FD6-43DB-A70B-DDA183044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59BEC57-2DAC-4347-B859-AC13851ECAA1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8FAC64F-D7C5-45E5-9EEA-BCAB2BFF89FD}"/>
              </a:ext>
            </a:extLst>
          </p:cNvPr>
          <p:cNvSpPr/>
          <p:nvPr/>
        </p:nvSpPr>
        <p:spPr>
          <a:xfrm>
            <a:off x="8229600" y="1580446"/>
            <a:ext cx="31509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cs typeface="+mn-ea"/>
              </a:rPr>
              <a:t>１、</a:t>
            </a:r>
            <a:r>
              <a:rPr lang="zh-CN" altLang="zh-CN" sz="2400" b="1" dirty="0">
                <a:solidFill>
                  <a:srgbClr val="C00000"/>
                </a:solidFill>
                <a:cs typeface="+mn-ea"/>
              </a:rPr>
              <a:t>登录国开学习网</a:t>
            </a:r>
            <a:r>
              <a:rPr lang="zh-CN" altLang="zh-CN" sz="2400" b="1" dirty="0" smtClean="0">
                <a:solidFill>
                  <a:srgbClr val="C00000"/>
                </a:solidFill>
                <a:cs typeface="+mn-ea"/>
              </a:rPr>
              <a:t>：</a:t>
            </a:r>
            <a:endParaRPr lang="en-US" altLang="zh-CN" sz="2400" b="1" dirty="0" smtClean="0">
              <a:solidFill>
                <a:srgbClr val="C00000"/>
              </a:solidFill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000" b="1" dirty="0" smtClean="0">
                <a:latin typeface="+mn-ea"/>
              </a:rPr>
              <a:t>打开</a:t>
            </a:r>
            <a:r>
              <a:rPr lang="zh-CN" altLang="zh-CN" sz="2000" b="1" dirty="0">
                <a:latin typeface="+mn-ea"/>
              </a:rPr>
              <a:t>浏览器，在地址栏输入：</a:t>
            </a:r>
            <a:r>
              <a:rPr lang="en-US" altLang="zh-CN" sz="2000" b="1" dirty="0">
                <a:latin typeface="+mn-ea"/>
              </a:rPr>
              <a:t>http://www.ouchn.cn/ 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选择“学生登录”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8208965" y="1451250"/>
            <a:ext cx="3171607" cy="3570353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5" y="1307939"/>
            <a:ext cx="6949186" cy="511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6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3446" y="486388"/>
            <a:ext cx="6869112" cy="576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zh-CN" sz="2800" b="1" dirty="0"/>
              <a:t>学习平台登录方法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097" y="988911"/>
            <a:ext cx="7136368" cy="501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8400654" y="1451251"/>
            <a:ext cx="257546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cs typeface="+mn-ea"/>
                <a:sym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cs typeface="+mn-ea"/>
                <a:sym typeface="+mn-lt"/>
              </a:rPr>
              <a:t>、</a:t>
            </a:r>
            <a:r>
              <a:rPr lang="zh-CN" altLang="zh-CN" sz="2400" b="1" dirty="0">
                <a:solidFill>
                  <a:srgbClr val="C00000"/>
                </a:solidFill>
                <a:cs typeface="+mn-ea"/>
              </a:rPr>
              <a:t>点击学生登录</a:t>
            </a:r>
            <a:r>
              <a:rPr lang="zh-CN" altLang="zh-CN" sz="2000" dirty="0" smtClean="0"/>
              <a:t>，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输入学号（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13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位）、密码</a:t>
            </a:r>
            <a:r>
              <a:rPr lang="zh-CN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（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8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位出生年月</a:t>
            </a:r>
            <a:r>
              <a:rPr lang="zh-CN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）登录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5212AC8-C415-4A70-A640-DC3138829F2A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89161F2-9FD6-43DB-A70B-DDA183044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59BEC57-2DAC-4347-B859-AC13851ECAA1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5F815B82-9A9A-46E6-BE7E-6562CFBA521C}"/>
              </a:ext>
            </a:extLst>
          </p:cNvPr>
          <p:cNvSpPr/>
          <p:nvPr/>
        </p:nvSpPr>
        <p:spPr>
          <a:xfrm>
            <a:off x="8274889" y="1099751"/>
            <a:ext cx="2826996" cy="4767927"/>
          </a:xfrm>
          <a:prstGeom prst="roundRect">
            <a:avLst>
              <a:gd name="adj" fmla="val 9556"/>
            </a:avLst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12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3446" y="486388"/>
            <a:ext cx="6869112" cy="576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zh-CN" sz="2800" b="1" dirty="0"/>
              <a:t>学习平台登录方法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75212AC8-C415-4A70-A640-DC3138829F2A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89161F2-9FD6-43DB-A70B-DDA183044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759BEC57-2DAC-4347-B859-AC13851ECAA1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8FAC64F-D7C5-45E5-9EEA-BCAB2BFF89FD}"/>
              </a:ext>
            </a:extLst>
          </p:cNvPr>
          <p:cNvSpPr/>
          <p:nvPr/>
        </p:nvSpPr>
        <p:spPr>
          <a:xfrm>
            <a:off x="8888646" y="1814592"/>
            <a:ext cx="19712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cs typeface="+mn-ea"/>
              </a:rPr>
              <a:t>3</a:t>
            </a:r>
            <a:r>
              <a:rPr lang="zh-CN" altLang="en-US" sz="2000" b="1" dirty="0" smtClean="0">
                <a:solidFill>
                  <a:srgbClr val="C00000"/>
                </a:solidFill>
                <a:cs typeface="+mn-ea"/>
              </a:rPr>
              <a:t>、</a:t>
            </a:r>
            <a:r>
              <a:rPr lang="zh-CN" altLang="zh-CN" sz="2000" b="1" dirty="0" smtClean="0">
                <a:solidFill>
                  <a:srgbClr val="C00000"/>
                </a:solidFill>
                <a:cs typeface="+mn-ea"/>
              </a:rPr>
              <a:t>找到“</a:t>
            </a:r>
            <a:r>
              <a:rPr lang="zh-CN" altLang="en-US" sz="2000" b="1" dirty="0" smtClean="0">
                <a:solidFill>
                  <a:srgbClr val="C00000"/>
                </a:solidFill>
                <a:cs typeface="+mn-ea"/>
              </a:rPr>
              <a:t>水利工程测量</a:t>
            </a:r>
            <a:r>
              <a:rPr lang="zh-CN" altLang="zh-CN" sz="2000" b="1" dirty="0" smtClean="0">
                <a:solidFill>
                  <a:srgbClr val="C00000"/>
                </a:solidFill>
                <a:cs typeface="+mn-ea"/>
              </a:rPr>
              <a:t>”</a:t>
            </a:r>
            <a:r>
              <a:rPr lang="zh-CN" altLang="zh-CN" sz="2000" b="1" dirty="0">
                <a:solidFill>
                  <a:srgbClr val="C00000"/>
                </a:solidFill>
                <a:cs typeface="+mn-ea"/>
              </a:rPr>
              <a:t>，点击</a:t>
            </a:r>
            <a:r>
              <a:rPr lang="zh-CN" altLang="zh-CN" sz="2000" b="1" dirty="0" smtClean="0">
                <a:solidFill>
                  <a:srgbClr val="C00000"/>
                </a:solidFill>
                <a:cs typeface="+mn-ea"/>
              </a:rPr>
              <a:t>“进入课程”</a:t>
            </a:r>
            <a:endParaRPr lang="en-US" altLang="zh-CN" sz="2000" b="1" dirty="0">
              <a:solidFill>
                <a:srgbClr val="C00000"/>
              </a:solidFill>
              <a:cs typeface="+mn-ea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8798010" y="1285103"/>
            <a:ext cx="2286001" cy="3311611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39" y="1581150"/>
            <a:ext cx="6885572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9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1714" y="515783"/>
            <a:ext cx="7247713" cy="523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考核方式及学习方法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C7C22C4-1BFE-42E2-A3FC-249F33529070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92BD3E3-4782-4930-88F6-7F6AE79B2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14534B77-7943-4493-AB59-96AF01089B7D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1456481" y="1285103"/>
            <a:ext cx="9627530" cy="4959620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1" y="1365956"/>
            <a:ext cx="962753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1714" y="515783"/>
            <a:ext cx="7247713" cy="523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2800" dirty="0"/>
              <a:t>考核方式及计分方法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C7C22C4-1BFE-42E2-A3FC-249F33529070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92BD3E3-4782-4930-88F6-7F6AE79B2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14534B77-7943-4493-AB59-96AF01089B7D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1456481" y="1285103"/>
            <a:ext cx="9627530" cy="4959620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8000" y="24133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本课程考核采用形成性考核与终结性考试相结合的方式。形成性考核占课程综合成 绩的 </a:t>
            </a:r>
            <a:r>
              <a:rPr lang="en-US" altLang="zh-CN" dirty="0"/>
              <a:t>50%</a:t>
            </a:r>
            <a:r>
              <a:rPr lang="zh-CN" altLang="en-US" dirty="0"/>
              <a:t>，终结性考试占课程综合成绩的 </a:t>
            </a:r>
            <a:r>
              <a:rPr lang="en-US" altLang="zh-CN" dirty="0"/>
              <a:t>50%</a:t>
            </a:r>
            <a:r>
              <a:rPr lang="zh-CN" altLang="en-US" dirty="0"/>
              <a:t>。课程考核成绩统一采用百分制，即形成 性考核、终结性考试、课程综合成绩均采用百分制。 课程综合成绩达到 </a:t>
            </a:r>
            <a:r>
              <a:rPr lang="en-US" altLang="zh-CN" dirty="0"/>
              <a:t>60 </a:t>
            </a:r>
            <a:r>
              <a:rPr lang="zh-CN" altLang="en-US" dirty="0"/>
              <a:t>分及以上（及格），可获得本课程相应学分。 考核方式相关信息以国家开放大学当学期发布的考试安排文件为准。</a:t>
            </a:r>
          </a:p>
        </p:txBody>
      </p:sp>
    </p:spTree>
    <p:extLst>
      <p:ext uri="{BB962C8B-B14F-4D97-AF65-F5344CB8AC3E}">
        <p14:creationId xmlns:p14="http://schemas.microsoft.com/office/powerpoint/2010/main" val="4093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6892" y="508358"/>
            <a:ext cx="9007116" cy="503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zh-CN" altLang="zh-CN" sz="2800" b="1" dirty="0"/>
              <a:t>完成形考任务方法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12AF4CE-5688-41EF-B45F-68763CE75E1F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95CB401-0524-4367-B946-11C6B42F3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8DE31386-89AC-4C6F-ADEC-6C7CDD74BE37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8FAC64F-D7C5-45E5-9EEA-BCAB2BFF89FD}"/>
              </a:ext>
            </a:extLst>
          </p:cNvPr>
          <p:cNvSpPr/>
          <p:nvPr/>
        </p:nvSpPr>
        <p:spPr>
          <a:xfrm>
            <a:off x="7542931" y="1907064"/>
            <a:ext cx="2961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cs typeface="+mn-ea"/>
              </a:rPr>
              <a:t>　</a:t>
            </a:r>
            <a:r>
              <a:rPr lang="zh-CN" altLang="en-US" sz="2400" b="1" dirty="0"/>
              <a:t>　</a:t>
            </a:r>
            <a:r>
              <a:rPr lang="zh-CN" altLang="en-US" sz="2400" b="1" dirty="0" smtClean="0"/>
              <a:t>１、进</a:t>
            </a:r>
            <a:r>
              <a:rPr lang="zh-CN" altLang="zh-CN" sz="2400" b="1" dirty="0" smtClean="0"/>
              <a:t>入</a:t>
            </a:r>
            <a:r>
              <a:rPr lang="zh-CN" altLang="zh-CN" sz="2400" b="1" dirty="0"/>
              <a:t>到学习页面后</a:t>
            </a:r>
            <a:r>
              <a:rPr lang="zh-CN" altLang="zh-CN" sz="2400" b="1" dirty="0" smtClean="0"/>
              <a:t>，</a:t>
            </a:r>
            <a:r>
              <a:rPr lang="zh-CN" altLang="en-US" sz="2400" b="1" dirty="0" smtClean="0"/>
              <a:t>依次</a:t>
            </a:r>
            <a:r>
              <a:rPr lang="zh-CN" altLang="zh-CN" sz="2400" b="1" dirty="0" smtClean="0"/>
              <a:t>点击</a:t>
            </a:r>
            <a:r>
              <a:rPr lang="zh-CN" altLang="en-US" sz="2400" b="1" dirty="0" smtClean="0"/>
              <a:t>每一个</a:t>
            </a:r>
            <a:r>
              <a:rPr lang="zh-CN" altLang="zh-CN" sz="2400" b="1" dirty="0" smtClean="0"/>
              <a:t>形</a:t>
            </a:r>
            <a:r>
              <a:rPr lang="zh-CN" altLang="zh-CN" sz="2400" b="1" dirty="0"/>
              <a:t>考</a:t>
            </a:r>
            <a:r>
              <a:rPr lang="zh-CN" altLang="zh-CN" sz="2400" b="1" dirty="0" smtClean="0"/>
              <a:t>任务</a:t>
            </a:r>
            <a:r>
              <a:rPr lang="zh-CN" altLang="en-US" sz="2400" b="1" dirty="0" smtClean="0"/>
              <a:t>。</a:t>
            </a:r>
            <a:endParaRPr lang="en-US" altLang="zh-CN" sz="2400" b="1" dirty="0">
              <a:solidFill>
                <a:srgbClr val="C00000"/>
              </a:solidFill>
              <a:cs typeface="+mn-ea"/>
            </a:endParaRPr>
          </a:p>
        </p:txBody>
      </p:sp>
      <p:sp>
        <p:nvSpPr>
          <p:cNvPr id="16" name="矩形: 圆角 2">
            <a:extLst>
              <a:ext uri="{FF2B5EF4-FFF2-40B4-BE49-F238E27FC236}">
                <a16:creationId xmlns:a16="http://schemas.microsoft.com/office/drawing/2014/main" xmlns="" id="{37DB53D0-9A30-49BE-A433-548EB44E7602}"/>
              </a:ext>
            </a:extLst>
          </p:cNvPr>
          <p:cNvSpPr/>
          <p:nvPr/>
        </p:nvSpPr>
        <p:spPr>
          <a:xfrm>
            <a:off x="7330006" y="1285103"/>
            <a:ext cx="3387810" cy="4460377"/>
          </a:xfrm>
          <a:prstGeom prst="roundRect">
            <a:avLst/>
          </a:prstGeom>
          <a:noFill/>
          <a:ln w="19050">
            <a:solidFill>
              <a:srgbClr val="CE070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39" y="1659467"/>
            <a:ext cx="540672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60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9557" y="493046"/>
            <a:ext cx="9457410" cy="609371"/>
          </a:xfrm>
        </p:spPr>
        <p:txBody>
          <a:bodyPr>
            <a:normAutofit/>
          </a:bodyPr>
          <a:lstStyle/>
          <a:p>
            <a:r>
              <a:rPr lang="zh-CN" altLang="zh-CN" sz="2800" b="1" dirty="0"/>
              <a:t>完成形考任务方法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C92727B-447F-40D6-94F3-6C70B15789D9}"/>
              </a:ext>
            </a:extLst>
          </p:cNvPr>
          <p:cNvGrpSpPr/>
          <p:nvPr/>
        </p:nvGrpSpPr>
        <p:grpSpPr>
          <a:xfrm>
            <a:off x="492672" y="224985"/>
            <a:ext cx="943304" cy="1117358"/>
            <a:chOff x="492672" y="224985"/>
            <a:chExt cx="943304" cy="11173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3EB6F105-B6BD-410D-BC02-AD3D761FE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89633" r="84643" b="2357"/>
            <a:stretch/>
          </p:blipFill>
          <p:spPr>
            <a:xfrm rot="966271">
              <a:off x="492672" y="224985"/>
              <a:ext cx="943304" cy="111735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81834189-FD68-4277-A061-43FAE182991B}"/>
                </a:ext>
              </a:extLst>
            </p:cNvPr>
            <p:cNvSpPr txBox="1"/>
            <p:nvPr/>
          </p:nvSpPr>
          <p:spPr>
            <a:xfrm>
              <a:off x="846097" y="46569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095620" y="98891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/>
              <a:t>点击</a:t>
            </a:r>
            <a:r>
              <a:rPr lang="zh-CN" altLang="zh-CN" b="1" dirty="0"/>
              <a:t>结束答题</a:t>
            </a:r>
            <a:endParaRPr lang="zh-CN" altLang="zh-C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457200"/>
            <a:ext cx="7278686" cy="54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6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dzibitk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319</Words>
  <Application>Microsoft Office PowerPoint</Application>
  <PresentationFormat>自定义</PresentationFormat>
  <Paragraphs>45</Paragraphs>
  <Slides>12</Slides>
  <Notes>10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PowerPoint 演示文稿</vt:lpstr>
      <vt:lpstr>PowerPoint 演示文稿</vt:lpstr>
      <vt:lpstr>学习平台登录方法</vt:lpstr>
      <vt:lpstr>学习平台登录方法</vt:lpstr>
      <vt:lpstr>学习平台登录方法</vt:lpstr>
      <vt:lpstr>考核方式及学习方法</vt:lpstr>
      <vt:lpstr>考核方式及计分方法</vt:lpstr>
      <vt:lpstr>完成形考任务方法</vt:lpstr>
      <vt:lpstr>完成形考任务方法</vt:lpstr>
      <vt:lpstr>完成形考任务方法</vt:lpstr>
      <vt:lpstr>论坛发贴方法及要求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DELL-PC</dc:creator>
  <cp:lastModifiedBy>Administrator</cp:lastModifiedBy>
  <cp:revision>64</cp:revision>
  <dcterms:created xsi:type="dcterms:W3CDTF">2018-05-26T06:29:16Z</dcterms:created>
  <dcterms:modified xsi:type="dcterms:W3CDTF">2020-11-20T02:02:27Z</dcterms:modified>
</cp:coreProperties>
</file>