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324" r:id="rId2"/>
    <p:sldId id="292" r:id="rId3"/>
    <p:sldId id="293" r:id="rId4"/>
    <p:sldId id="291" r:id="rId5"/>
    <p:sldId id="290" r:id="rId6"/>
    <p:sldId id="339" r:id="rId7"/>
    <p:sldId id="340" r:id="rId8"/>
    <p:sldId id="298" r:id="rId9"/>
    <p:sldId id="297" r:id="rId10"/>
    <p:sldId id="326" r:id="rId11"/>
    <p:sldId id="328" r:id="rId12"/>
    <p:sldId id="341" r:id="rId13"/>
    <p:sldId id="331" r:id="rId14"/>
    <p:sldId id="335" r:id="rId15"/>
    <p:sldId id="338" r:id="rId16"/>
    <p:sldId id="336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4713451-4AEE-41FA-BE05-8262579C9352}">
          <p14:sldIdLst/>
        </p14:section>
        <p14:section name="无标题节" id="{645D3E05-E4D7-46D7-BE76-838E441240CE}">
          <p14:sldIdLst/>
        </p14:section>
        <p14:section name="无标题节" id="{B03C32D4-2AC0-40A4-8A6B-6ED64ED34C17}">
          <p14:sldIdLst>
            <p14:sldId id="324"/>
            <p14:sldId id="292"/>
            <p14:sldId id="293"/>
            <p14:sldId id="291"/>
            <p14:sldId id="290"/>
            <p14:sldId id="339"/>
            <p14:sldId id="340"/>
            <p14:sldId id="298"/>
            <p14:sldId id="297"/>
            <p14:sldId id="326"/>
            <p14:sldId id="328"/>
            <p14:sldId id="341"/>
            <p14:sldId id="331"/>
            <p14:sldId id="335"/>
            <p14:sldId id="338"/>
            <p14:sldId id="33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5" autoAdjust="0"/>
    <p:restoredTop sz="88187" autoAdjust="0"/>
  </p:normalViewPr>
  <p:slideViewPr>
    <p:cSldViewPr>
      <p:cViewPr varScale="1">
        <p:scale>
          <a:sx n="73" d="100"/>
          <a:sy n="73" d="100"/>
        </p:scale>
        <p:origin x="-1488" y="-7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724506C0-3FFE-45A5-803D-9F4FC5464A70}" type="datetimeFigureOut">
              <a:t>12/17/2009</a:t>
            </a:fld>
            <a:endParaRPr 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F8646707-6BBD-41A9-B4DF-0C76A73A2D2A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5251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CN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4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zh-CN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/>
              <a:t>单击此处编辑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zh-CN" sz="3600" b="0" cap="none">
                <a:latin typeface="Georgia" pitchFamily="18" charset="0"/>
              </a:defRPr>
            </a:lvl1pPr>
          </a:lstStyle>
          <a:p>
            <a:r>
              <a:rPr kumimoji="0" lang="zh-CN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zh-CN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zh-CN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zh-CN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zh-CN" sz="1800">
                <a:latin typeface="Georgia" pitchFamily="18" charset="0"/>
              </a:defRPr>
            </a:lvl2pPr>
            <a:lvl3pPr eaLnBrk="1" latinLnBrk="0" hangingPunct="1">
              <a:defRPr kumimoji="0" lang="zh-CN" sz="2000">
                <a:latin typeface="Georgia" pitchFamily="18" charset="0"/>
              </a:defRPr>
            </a:lvl3pPr>
            <a:lvl4pPr eaLnBrk="1" latinLnBrk="0" hangingPunct="1">
              <a:defRPr kumimoji="0" lang="zh-CN" sz="2000">
                <a:latin typeface="Georgia" pitchFamily="18" charset="0"/>
              </a:defRPr>
            </a:lvl4pPr>
            <a:lvl5pPr eaLnBrk="1" latinLnBrk="0" hangingPunct="1">
              <a:defRPr kumimoji="0" lang="zh-CN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400"/>
            </a:lvl1pPr>
            <a:lvl2pPr eaLnBrk="1" latinLnBrk="0" hangingPunct="1">
              <a:defRPr kumimoji="0" lang="zh-CN" sz="2000"/>
            </a:lvl2pPr>
            <a:lvl3pPr eaLnBrk="1" latinLnBrk="0" hangingPunct="1">
              <a:defRPr kumimoji="0" lang="zh-CN" sz="1800"/>
            </a:lvl3pPr>
            <a:lvl4pPr eaLnBrk="1" latinLnBrk="0" hangingPunct="1">
              <a:defRPr kumimoji="0" lang="zh-CN" sz="1600"/>
            </a:lvl4pPr>
            <a:lvl5pPr eaLnBrk="1" latinLnBrk="0" hangingPunct="1">
              <a:defRPr kumimoji="0" lang="zh-CN" sz="1600"/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400"/>
            </a:lvl1pPr>
            <a:lvl2pPr eaLnBrk="1" latinLnBrk="0" hangingPunct="1">
              <a:defRPr kumimoji="0" lang="zh-CN" sz="2000"/>
            </a:lvl2pPr>
            <a:lvl3pPr eaLnBrk="1" latinLnBrk="0" hangingPunct="1">
              <a:defRPr kumimoji="0" lang="zh-CN" sz="1800"/>
            </a:lvl3pPr>
            <a:lvl4pPr eaLnBrk="1" latinLnBrk="0" hangingPunct="1">
              <a:defRPr kumimoji="0" lang="zh-CN" sz="1600"/>
            </a:lvl4pPr>
            <a:lvl5pPr eaLnBrk="1" latinLnBrk="0" hangingPunct="1">
              <a:defRPr kumimoji="0" lang="zh-CN" sz="1600"/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zh-CN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CN" sz="2000" b="1"/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CN" sz="2000"/>
            </a:lvl1pPr>
            <a:lvl2pPr eaLnBrk="1" latinLnBrk="0" hangingPunct="1">
              <a:defRPr kumimoji="0" lang="zh-CN" sz="1800"/>
            </a:lvl2pPr>
            <a:lvl3pPr eaLnBrk="1" latinLnBrk="0" hangingPunct="1">
              <a:defRPr kumimoji="0" lang="zh-CN" sz="1600"/>
            </a:lvl3pPr>
            <a:lvl4pPr eaLnBrk="1" latinLnBrk="0" hangingPunct="1">
              <a:defRPr kumimoji="0" lang="zh-CN" sz="1400"/>
            </a:lvl4pPr>
            <a:lvl5pPr eaLnBrk="1" latinLnBrk="0" hangingPunct="1">
              <a:defRPr kumimoji="0" lang="zh-CN" sz="1400"/>
            </a:lvl5pPr>
            <a:lvl6pPr eaLnBrk="1" latinLnBrk="0" hangingPunct="1">
              <a:defRPr kumimoji="0" lang="zh-CN" sz="1600"/>
            </a:lvl6pPr>
            <a:lvl7pPr eaLnBrk="1" latinLnBrk="0" hangingPunct="1">
              <a:defRPr kumimoji="0" lang="zh-CN" sz="1600"/>
            </a:lvl7pPr>
            <a:lvl8pPr eaLnBrk="1" latinLnBrk="0" hangingPunct="1">
              <a:defRPr kumimoji="0" lang="zh-CN" sz="1600"/>
            </a:lvl8pPr>
            <a:lvl9pPr eaLnBrk="1" latinLnBrk="0" hangingPunct="1">
              <a:defRPr kumimoji="0" lang="zh-CN"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CN" sz="2000" b="1"/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CN" sz="2000"/>
            </a:lvl1pPr>
            <a:lvl2pPr eaLnBrk="1" latinLnBrk="0" hangingPunct="1">
              <a:defRPr kumimoji="0" lang="zh-CN" sz="1800"/>
            </a:lvl2pPr>
            <a:lvl3pPr eaLnBrk="1" latinLnBrk="0" hangingPunct="1">
              <a:defRPr kumimoji="0" lang="zh-CN" sz="1600"/>
            </a:lvl3pPr>
            <a:lvl4pPr eaLnBrk="1" latinLnBrk="0" hangingPunct="1">
              <a:defRPr kumimoji="0" lang="zh-CN" sz="1400"/>
            </a:lvl4pPr>
            <a:lvl5pPr eaLnBrk="1" latinLnBrk="0" hangingPunct="1">
              <a:defRPr kumimoji="0" lang="zh-CN" sz="1400"/>
            </a:lvl5pPr>
            <a:lvl6pPr eaLnBrk="1" latinLnBrk="0" hangingPunct="1">
              <a:defRPr kumimoji="0" lang="zh-CN" sz="1600"/>
            </a:lvl6pPr>
            <a:lvl7pPr eaLnBrk="1" latinLnBrk="0" hangingPunct="1">
              <a:defRPr kumimoji="0" lang="zh-CN" sz="1600"/>
            </a:lvl7pPr>
            <a:lvl8pPr eaLnBrk="1" latinLnBrk="0" hangingPunct="1">
              <a:defRPr kumimoji="0" lang="zh-CN" sz="1600"/>
            </a:lvl8pPr>
            <a:lvl9pPr eaLnBrk="1" latinLnBrk="0" hangingPunct="1">
              <a:defRPr kumimoji="0" lang="zh-CN"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zh-CN" sz="2800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800"/>
            </a:lvl1pPr>
            <a:lvl2pPr eaLnBrk="1" latinLnBrk="0" hangingPunct="1">
              <a:defRPr kumimoji="0" lang="zh-CN" sz="2400"/>
            </a:lvl2pPr>
            <a:lvl3pPr eaLnBrk="1" latinLnBrk="0" hangingPunct="1">
              <a:defRPr kumimoji="0" lang="zh-CN" sz="2000"/>
            </a:lvl3pPr>
            <a:lvl4pPr eaLnBrk="1" latinLnBrk="0" hangingPunct="1">
              <a:defRPr kumimoji="0" lang="zh-CN" sz="1800"/>
            </a:lvl4pPr>
            <a:lvl5pPr eaLnBrk="1" latinLnBrk="0" hangingPunct="1">
              <a:defRPr kumimoji="0" lang="zh-CN" sz="1800"/>
            </a:lvl5pPr>
            <a:lvl6pPr eaLnBrk="1" latinLnBrk="0" hangingPunct="1">
              <a:defRPr kumimoji="0" lang="zh-CN" sz="2000"/>
            </a:lvl6pPr>
            <a:lvl7pPr eaLnBrk="1" latinLnBrk="0" hangingPunct="1">
              <a:defRPr kumimoji="0" lang="zh-CN" sz="2000"/>
            </a:lvl7pPr>
            <a:lvl8pPr eaLnBrk="1" latinLnBrk="0" hangingPunct="1">
              <a:defRPr kumimoji="0" lang="zh-CN" sz="2000"/>
            </a:lvl8pPr>
            <a:lvl9pPr eaLnBrk="1" latinLnBrk="0" hangingPunct="1">
              <a:defRPr kumimoji="0" lang="zh-CN"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CN" sz="3200"/>
            </a:lvl1pPr>
            <a:lvl2pPr marL="457200" indent="0" eaLnBrk="1" latinLnBrk="0" hangingPunct="1">
              <a:buNone/>
              <a:defRPr kumimoji="0" lang="zh-CN" sz="2800"/>
            </a:lvl2pPr>
            <a:lvl3pPr marL="914400" indent="0" eaLnBrk="1" latinLnBrk="0" hangingPunct="1">
              <a:buNone/>
              <a:defRPr kumimoji="0" lang="zh-CN" sz="2400"/>
            </a:lvl3pPr>
            <a:lvl4pPr marL="1371600" indent="0" eaLnBrk="1" latinLnBrk="0" hangingPunct="1">
              <a:buNone/>
              <a:defRPr kumimoji="0" lang="zh-CN" sz="2000"/>
            </a:lvl4pPr>
            <a:lvl5pPr marL="1828800" indent="0" eaLnBrk="1" latinLnBrk="0" hangingPunct="1">
              <a:buNone/>
              <a:defRPr kumimoji="0" lang="zh-CN" sz="2000"/>
            </a:lvl5pPr>
            <a:lvl6pPr marL="2286000" indent="0" eaLnBrk="1" latinLnBrk="0" hangingPunct="1">
              <a:buNone/>
              <a:defRPr kumimoji="0" lang="zh-CN" sz="2000"/>
            </a:lvl6pPr>
            <a:lvl7pPr marL="2743200" indent="0" eaLnBrk="1" latinLnBrk="0" hangingPunct="1">
              <a:buNone/>
              <a:defRPr kumimoji="0" lang="zh-CN" sz="2000"/>
            </a:lvl7pPr>
            <a:lvl8pPr marL="3200400" indent="0" eaLnBrk="1" latinLnBrk="0" hangingPunct="1">
              <a:buNone/>
              <a:defRPr kumimoji="0" lang="zh-CN" sz="2000"/>
            </a:lvl8pPr>
            <a:lvl9pPr marL="3657600" indent="0" eaLnBrk="1" latinLnBrk="0" hangingPunct="1">
              <a:buNone/>
              <a:defRPr kumimoji="0" lang="zh-CN" sz="2000"/>
            </a:lvl9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CN" altLang="en-US" smtClean="0"/>
              <a:t>单击此处编辑母版标题样式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kumimoji="0" 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CN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CN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CN"/>
      </a:defPPr>
      <a:lvl1pPr marL="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hanxi3.ouchn.cn/mod/glossary/view.php?id=190809&amp;mode=cat&amp;hook=-1" TargetMode="External"/><Relationship Id="rId2" Type="http://schemas.openxmlformats.org/officeDocument/2006/relationships/hyperlink" Target="http://shanxi3.ouchn.cn/mod/glossary/view.php?id=190809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CN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sz="4400" smtClean="0">
                <a:solidFill>
                  <a:prstClr val="black"/>
                </a:solidFill>
                <a:latin typeface="华文隶书" pitchFamily="2" charset="-122"/>
                <a:ea typeface="华文隶书" pitchFamily="2" charset="-122"/>
              </a:rPr>
              <a:t>导学方案</a:t>
            </a:r>
            <a:endParaRPr altLang="en-US" sz="4400" dirty="0">
              <a:solidFill>
                <a:prstClr val="black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3" name="Picture 2" descr="https://p1.ssl.qhmsg.com/t015486462116d2f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8676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57400"/>
            <a:ext cx="6048672" cy="446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97289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000" dirty="0" smtClean="0"/>
              <a:t>如何发帖</a:t>
            </a:r>
            <a:endParaRPr lang="zh-CN" alt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828800"/>
            <a:ext cx="6927850" cy="22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763284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8"/>
            <a:ext cx="9257852" cy="501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41770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点击形考任务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—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开启我们的网上作业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709228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5016" cy="53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13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完成</a:t>
            </a:r>
            <a:r>
              <a:rPr lang="en-US" altLang="zh-CN" sz="44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4</a:t>
            </a:r>
            <a:r>
              <a:rPr lang="zh-CN" altLang="en-US" sz="44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次形考任务</a:t>
            </a:r>
            <a:endParaRPr lang="zh-CN" altLang="en-US" sz="44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969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23685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zh-CN" altLang="en-US" sz="3600" dirty="0" smtClean="0">
                <a:solidFill>
                  <a:srgbClr val="FF0000"/>
                </a:solidFill>
              </a:rPr>
              <a:t>四次形考依次完成，进入榆林电大平台可以查找作业参考答案及导学方案。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2565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8245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08912" cy="471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1687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zh-CN" altLang="en-US" sz="3600" dirty="0" smtClean="0">
                <a:solidFill>
                  <a:srgbClr val="0070C0"/>
                </a:solidFill>
              </a:rPr>
              <a:t>四次形考依次完成，进入榆林电大平台可以查找作业参考答案及导学方案。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1828801"/>
            <a:ext cx="6480720" cy="3184376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2565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8245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04642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输入课程</a:t>
            </a:r>
            <a:r>
              <a:rPr lang="en-US" altLang="zh-CN" dirty="0" smtClean="0">
                <a:solidFill>
                  <a:srgbClr val="0070C0"/>
                </a:solidFill>
              </a:rPr>
              <a:t>ID</a:t>
            </a:r>
            <a:r>
              <a:rPr lang="zh-CN" altLang="en-US" dirty="0" smtClean="0">
                <a:solidFill>
                  <a:srgbClr val="0070C0"/>
                </a:solidFill>
              </a:rPr>
              <a:t>号或者老师的名字，搜索</a:t>
            </a:r>
            <a:r>
              <a:rPr lang="zh-CN" altLang="en-US" dirty="0" smtClean="0">
                <a:solidFill>
                  <a:srgbClr val="0070C0"/>
                </a:solidFill>
              </a:rPr>
              <a:t>你们所需要的课程的导学方案和作业参考答案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089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08912" cy="4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65722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</a:rPr>
              <a:t>老师就在你身边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316416" cy="255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221088"/>
            <a:ext cx="9113837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4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打开国家开放大学学习网（</a:t>
            </a:r>
            <a:r>
              <a:rPr lang="en-US" altLang="zh-CN" b="1" dirty="0">
                <a:solidFill>
                  <a:srgbClr val="FF0000"/>
                </a:solidFill>
              </a:rPr>
              <a:t>www.ouchn.cn</a:t>
            </a:r>
            <a:r>
              <a:rPr lang="zh-CN" altLang="en-US" b="1" dirty="0">
                <a:solidFill>
                  <a:srgbClr val="FF0000"/>
                </a:solidFill>
              </a:rPr>
              <a:t>）</a:t>
            </a:r>
            <a:r>
              <a:rPr lang="en-US" altLang="zh-CN" b="1" dirty="0">
                <a:solidFill>
                  <a:srgbClr val="FF0000"/>
                </a:solidFill>
              </a:rPr>
              <a:t>,</a:t>
            </a:r>
            <a:r>
              <a:rPr lang="zh-CN" altLang="en-US" b="1" dirty="0">
                <a:solidFill>
                  <a:srgbClr val="FF0000"/>
                </a:solidFill>
              </a:rPr>
              <a:t>选择</a:t>
            </a:r>
            <a:r>
              <a:rPr lang="zh-CN" altLang="en-US" b="1" dirty="0" smtClean="0">
                <a:solidFill>
                  <a:srgbClr val="FF0000"/>
                </a:solidFill>
              </a:rPr>
              <a:t>“学生登录”</a:t>
            </a:r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24228" cy="398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200"/>
            <a:ext cx="9144000" cy="433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559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学</a:t>
            </a:r>
            <a:r>
              <a:rPr lang="zh-CN" altLang="en-US" b="1" dirty="0">
                <a:solidFill>
                  <a:srgbClr val="002060"/>
                </a:solidFill>
              </a:rPr>
              <a:t>号和出生</a:t>
            </a:r>
            <a:r>
              <a:rPr lang="zh-CN" altLang="en-US" b="1" dirty="0" smtClean="0">
                <a:solidFill>
                  <a:srgbClr val="002060"/>
                </a:solidFill>
              </a:rPr>
              <a:t>年月（密码）登录</a:t>
            </a:r>
            <a:r>
              <a:rPr lang="zh-CN" altLang="en-US" b="1" dirty="0">
                <a:solidFill>
                  <a:srgbClr val="FF0000"/>
                </a:solidFill>
              </a:rPr>
              <a:t/>
            </a:r>
            <a:br>
              <a:rPr lang="zh-CN" altLang="en-US" b="1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01883"/>
            <a:ext cx="8136904" cy="431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箭头 6"/>
          <p:cNvSpPr/>
          <p:nvPr/>
        </p:nvSpPr>
        <p:spPr>
          <a:xfrm>
            <a:off x="6012160" y="3861048"/>
            <a:ext cx="1368152" cy="36004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出生日期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882"/>
            <a:ext cx="9144000" cy="525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206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92D050"/>
                </a:solidFill>
              </a:rPr>
              <a:t>进入课程</a:t>
            </a:r>
            <a:r>
              <a:rPr lang="en-US" altLang="zh-CN" sz="3600" dirty="0" smtClean="0">
                <a:solidFill>
                  <a:srgbClr val="92D050"/>
                </a:solidFill>
              </a:rPr>
              <a:t>----</a:t>
            </a:r>
            <a:r>
              <a:rPr lang="zh-CN" altLang="en-US" sz="3600" dirty="0" smtClean="0">
                <a:solidFill>
                  <a:srgbClr val="92D050"/>
                </a:solidFill>
              </a:rPr>
              <a:t>点击进入课程</a:t>
            </a:r>
            <a:endParaRPr lang="zh-CN" altLang="en-US" sz="3600" dirty="0">
              <a:solidFill>
                <a:srgbClr val="92D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036496" cy="463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3"/>
            <a:ext cx="9036495" cy="463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984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accent5"/>
                </a:solidFill>
              </a:rPr>
              <a:t>打开课程</a:t>
            </a:r>
            <a:r>
              <a:rPr lang="zh-CN" altLang="en-US" dirty="0" smtClean="0">
                <a:solidFill>
                  <a:schemeClr val="accent5"/>
                </a:solidFill>
              </a:rPr>
              <a:t>页面，浏览、学习课程资源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6" cy="52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9036496" cy="52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528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602832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点击课程导学，明确课程任务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/>
            </a:r>
            <a:br>
              <a:rPr lang="en-US" altLang="zh-CN" sz="4000" b="1" dirty="0" smtClean="0">
                <a:solidFill>
                  <a:srgbClr val="0070C0"/>
                </a:solidFill>
              </a:rPr>
            </a:br>
            <a:r>
              <a:rPr lang="en-US" altLang="zh-CN" sz="4000" b="1" dirty="0">
                <a:solidFill>
                  <a:srgbClr val="0070C0"/>
                </a:solidFill>
              </a:rPr>
              <a:t/>
            </a:r>
            <a:br>
              <a:rPr lang="en-US" altLang="zh-CN" sz="4000" b="1" dirty="0">
                <a:solidFill>
                  <a:srgbClr val="0070C0"/>
                </a:solidFill>
              </a:rPr>
            </a:br>
            <a:r>
              <a:rPr lang="en-US" altLang="zh-CN" b="1" dirty="0" smtClean="0">
                <a:solidFill>
                  <a:srgbClr val="00B0F0"/>
                </a:solidFill>
              </a:rPr>
              <a:t/>
            </a:r>
            <a:br>
              <a:rPr lang="en-US" altLang="zh-CN" b="1" dirty="0" smtClean="0">
                <a:solidFill>
                  <a:srgbClr val="00B0F0"/>
                </a:solidFill>
              </a:rPr>
            </a:br>
            <a:r>
              <a:rPr lang="en-US" altLang="zh-CN" sz="3200" b="1" dirty="0" smtClean="0">
                <a:solidFill>
                  <a:srgbClr val="0070C0"/>
                </a:solidFill>
              </a:rPr>
              <a:t>1.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浏览学习资源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/>
            </a:r>
            <a:br>
              <a:rPr lang="en-US" altLang="zh-CN" sz="3200" b="1" dirty="0" smtClean="0">
                <a:solidFill>
                  <a:srgbClr val="0070C0"/>
                </a:solidFill>
              </a:rPr>
            </a:br>
            <a:r>
              <a:rPr lang="en-US" altLang="zh-CN" sz="3200" b="1" dirty="0" smtClean="0">
                <a:solidFill>
                  <a:srgbClr val="0070C0"/>
                </a:solidFill>
              </a:rPr>
              <a:t>2.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在课程论坛至少发帖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10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个以上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/>
            </a:r>
            <a:br>
              <a:rPr lang="en-US" altLang="zh-CN" sz="3200" b="1" dirty="0" smtClean="0">
                <a:solidFill>
                  <a:srgbClr val="0070C0"/>
                </a:solidFill>
              </a:rPr>
            </a:br>
            <a:r>
              <a:rPr lang="en-US" altLang="zh-CN" sz="3200" b="1" dirty="0" smtClean="0">
                <a:solidFill>
                  <a:srgbClr val="0070C0"/>
                </a:solidFill>
              </a:rPr>
              <a:t>3.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完成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4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次形考任务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/>
            </a:r>
            <a:br>
              <a:rPr lang="en-US" altLang="zh-CN" sz="3200" b="1" dirty="0" smtClean="0">
                <a:solidFill>
                  <a:srgbClr val="0070C0"/>
                </a:solidFill>
              </a:rPr>
            </a:br>
            <a:r>
              <a:rPr lang="en-US" altLang="zh-CN" sz="3200" b="1" dirty="0" smtClean="0">
                <a:solidFill>
                  <a:srgbClr val="0070C0"/>
                </a:solidFill>
              </a:rPr>
              <a:t>4.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每周至少上网学习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5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小时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2616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进入课程浏览学习资源：有文字、视频、自测题及</a:t>
            </a:r>
            <a:r>
              <a:rPr lang="en-US" altLang="zh-CN" sz="3200" dirty="0" smtClean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40</a:t>
            </a:r>
            <a:r>
              <a:rPr lang="zh-CN" altLang="en-US" sz="3200" dirty="0" smtClean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个学习模块等多种形式的学习资源</a:t>
            </a:r>
            <a:endParaRPr lang="zh-CN" altLang="en-US" sz="3200" dirty="0">
              <a:solidFill>
                <a:srgbClr val="0070C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39"/>
            <a:ext cx="8424936" cy="469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6692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36104"/>
          </a:xfrm>
        </p:spPr>
        <p:txBody>
          <a:bodyPr>
            <a:noAutofit/>
          </a:bodyPr>
          <a:lstStyle/>
          <a:p>
            <a:r>
              <a:rPr lang="zh-CN" altLang="en-US" sz="1800" dirty="0">
                <a:solidFill>
                  <a:srgbClr val="00B0F0"/>
                </a:solidFill>
              </a:rPr>
              <a:t>亲爱的同学，在</a:t>
            </a:r>
            <a:r>
              <a:rPr lang="zh-CN" altLang="en-US" sz="1800" dirty="0" smtClean="0">
                <a:solidFill>
                  <a:srgbClr val="00B0F0"/>
                </a:solidFill>
              </a:rPr>
              <a:t>课程的</a:t>
            </a:r>
            <a:r>
              <a:rPr lang="zh-CN" altLang="en-US" sz="1800" dirty="0">
                <a:solidFill>
                  <a:srgbClr val="00B0F0"/>
                </a:solidFill>
              </a:rPr>
              <a:t>学习过程中总会遇到各种问题，请不要灰心气馁，下面我们将为你提供两种解决问题的途径：</a:t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en-US" altLang="zh-CN" sz="1800" b="1" dirty="0">
                <a:solidFill>
                  <a:srgbClr val="00B0F0"/>
                </a:solidFill>
              </a:rPr>
              <a:t>1. </a:t>
            </a:r>
            <a:r>
              <a:rPr lang="zh-CN" altLang="en-US" sz="1800" b="1" dirty="0">
                <a:solidFill>
                  <a:srgbClr val="00B0F0"/>
                </a:solidFill>
              </a:rPr>
              <a:t>在“</a:t>
            </a:r>
            <a:r>
              <a:rPr lang="zh-CN" altLang="en-US" sz="1800" b="1" dirty="0">
                <a:solidFill>
                  <a:srgbClr val="00B0F0"/>
                </a:solidFill>
                <a:hlinkClick r:id="rId2" tooltip="常见问题"/>
              </a:rPr>
              <a:t>常见问题</a:t>
            </a:r>
            <a:r>
              <a:rPr lang="zh-CN" altLang="en-US" sz="1800" b="1" dirty="0">
                <a:solidFill>
                  <a:srgbClr val="00B0F0"/>
                </a:solidFill>
              </a:rPr>
              <a:t>”中搜索</a:t>
            </a:r>
            <a:r>
              <a:rPr lang="zh-CN" altLang="en-US" sz="1800" dirty="0">
                <a:solidFill>
                  <a:srgbClr val="00B0F0"/>
                </a:solidFill>
              </a:rPr>
              <a:t/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zh-CN" altLang="en-US" sz="1800" dirty="0">
                <a:solidFill>
                  <a:srgbClr val="00B0F0"/>
                </a:solidFill>
              </a:rPr>
              <a:t>　　请先进入“</a:t>
            </a:r>
            <a:r>
              <a:rPr lang="zh-CN" altLang="en-US" sz="1800" b="1" dirty="0">
                <a:solidFill>
                  <a:srgbClr val="00B0F0"/>
                </a:solidFill>
                <a:hlinkClick r:id="rId3"/>
              </a:rPr>
              <a:t>常见问题</a:t>
            </a:r>
            <a:r>
              <a:rPr lang="zh-CN" altLang="en-US" sz="1800" dirty="0">
                <a:solidFill>
                  <a:srgbClr val="00B0F0"/>
                </a:solidFill>
              </a:rPr>
              <a:t>”栏目搜索自己的问题查找答案。</a:t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en-US" altLang="zh-CN" sz="1800" b="1" dirty="0">
                <a:solidFill>
                  <a:srgbClr val="00B0F0"/>
                </a:solidFill>
              </a:rPr>
              <a:t>2. </a:t>
            </a:r>
            <a:r>
              <a:rPr lang="zh-CN" altLang="en-US" sz="1800" b="1" dirty="0">
                <a:solidFill>
                  <a:srgbClr val="00B0F0"/>
                </a:solidFill>
              </a:rPr>
              <a:t>将问题发表</a:t>
            </a:r>
            <a:r>
              <a:rPr lang="zh-CN" altLang="en-US" sz="1800" b="1" dirty="0" smtClean="0">
                <a:solidFill>
                  <a:srgbClr val="00B0F0"/>
                </a:solidFill>
              </a:rPr>
              <a:t>在课程论坛</a:t>
            </a:r>
            <a:r>
              <a:rPr lang="zh-CN" altLang="en-US" sz="1800" b="1" dirty="0">
                <a:solidFill>
                  <a:srgbClr val="00B0F0"/>
                </a:solidFill>
              </a:rPr>
              <a:t>中</a:t>
            </a:r>
            <a:r>
              <a:rPr lang="zh-CN" altLang="en-US" sz="1800" dirty="0">
                <a:solidFill>
                  <a:srgbClr val="00B0F0"/>
                </a:solidFill>
              </a:rPr>
              <a:t/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zh-CN" altLang="en-US" sz="1800" dirty="0">
                <a:solidFill>
                  <a:srgbClr val="00B0F0"/>
                </a:solidFill>
              </a:rPr>
              <a:t>       如常见问题中无法找到问题，将问题发表在此论坛中，在这里你会得到老师及小伙伴的热情帮助，同时也希望你能积极的参与到互动当中，为大家答疑解惑。相信大家共同营造的互帮互助的学习氛围会为每一位学伴 带来愉悦的感受，期待我们共同的进步与提高</a:t>
            </a:r>
            <a:r>
              <a:rPr lang="en-US" altLang="zh-CN" sz="1800" dirty="0">
                <a:solidFill>
                  <a:srgbClr val="00B0F0"/>
                </a:solidFill>
              </a:rPr>
              <a:t>~</a:t>
            </a:r>
            <a:r>
              <a:rPr lang="zh-CN" altLang="en-US" sz="1800" dirty="0">
                <a:solidFill>
                  <a:srgbClr val="00B0F0"/>
                </a:solidFill>
              </a:rPr>
              <a:t>加油</a:t>
            </a:r>
            <a:r>
              <a:rPr lang="en-US" altLang="zh-CN" sz="1800" dirty="0">
                <a:solidFill>
                  <a:srgbClr val="00B0F0"/>
                </a:solidFill>
              </a:rPr>
              <a:t>~</a:t>
            </a:r>
            <a:r>
              <a:rPr lang="zh-CN" altLang="en-US" sz="1800" dirty="0">
                <a:solidFill>
                  <a:srgbClr val="00B0F0"/>
                </a:solidFill>
              </a:rPr>
              <a:t>！</a:t>
            </a:r>
            <a:br>
              <a:rPr lang="zh-CN" altLang="en-US" sz="1800" dirty="0">
                <a:solidFill>
                  <a:srgbClr val="00B0F0"/>
                </a:solidFill>
              </a:rPr>
            </a:br>
            <a:endParaRPr lang="zh-CN" altLang="en-US" sz="1800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036496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03649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244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开启新话题，发到课程讨论区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75057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9143999" cy="488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9144000" cy="488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7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项目状态报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201</Words>
  <Application>Microsoft Office PowerPoint</Application>
  <PresentationFormat>全屏显示(4:3)</PresentationFormat>
  <Paragraphs>18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项目状态报告</vt:lpstr>
      <vt:lpstr>PowerPoint 演示文稿</vt:lpstr>
      <vt:lpstr>打开国家开放大学学习网（www.ouchn.cn）,选择“学生登录”</vt:lpstr>
      <vt:lpstr>学号和出生年月（密码）登录 </vt:lpstr>
      <vt:lpstr>进入课程----点击进入课程</vt:lpstr>
      <vt:lpstr>打开课程页面，浏览、学习课程资源</vt:lpstr>
      <vt:lpstr>点击课程导学，明确课程任务   1.浏览学习资源 2.在课程论坛至少发帖10个以上 3.完成4次形考任务 4.每周至少上网学习5小时</vt:lpstr>
      <vt:lpstr>进入课程浏览学习资源：有文字、视频、自测题及40个学习模块等多种形式的学习资源</vt:lpstr>
      <vt:lpstr>亲爱的同学，在课程的学习过程中总会遇到各种问题，请不要灰心气馁，下面我们将为你提供两种解决问题的途径： 1. 在“常见问题”中搜索 　　请先进入“常见问题”栏目搜索自己的问题查找答案。 2. 将问题发表在课程论坛中        如常见问题中无法找到问题，将问题发表在此论坛中，在这里你会得到老师及小伙伴的热情帮助，同时也希望你能积极的参与到互动当中，为大家答疑解惑。相信大家共同营造的互帮互助的学习氛围会为每一位学伴 带来愉悦的感受，期待我们共同的进步与提高~加油~！ </vt:lpstr>
      <vt:lpstr>开启新话题，发到课程讨论区</vt:lpstr>
      <vt:lpstr>如何发帖</vt:lpstr>
      <vt:lpstr>点击形考任务—开启我们的网上作业</vt:lpstr>
      <vt:lpstr>完成4次形考任务</vt:lpstr>
      <vt:lpstr>四次形考依次完成，进入榆林电大平台可以查找作业参考答案及导学方案。</vt:lpstr>
      <vt:lpstr>四次形考依次完成，进入榆林电大平台可以查找作业参考答案及导学方案。</vt:lpstr>
      <vt:lpstr>输入课程ID号或者老师的名字，搜索你们所需要的课程的导学方案和作业参考答案</vt:lpstr>
      <vt:lpstr>老师就在你身边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2018-05-24T01:13:35Z</dcterms:created>
  <dcterms:modified xsi:type="dcterms:W3CDTF">2020-11-20T02:34:10Z</dcterms:modified>
</cp:coreProperties>
</file>