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0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1122680"/>
            <a:ext cx="78867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602356"/>
            <a:ext cx="78867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02436"/>
            <a:ext cx="78867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59100"/>
            <a:ext cx="78867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121"/>
            <a:ext cx="78867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6243921" y="4448611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365125"/>
            <a:ext cx="78867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482091"/>
            <a:ext cx="3915728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368551"/>
            <a:ext cx="391668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2" y="1482091"/>
            <a:ext cx="3822859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2" y="2368551"/>
            <a:ext cx="3822859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905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457200"/>
            <a:ext cx="3294221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694180"/>
            <a:ext cx="3295174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7620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457200"/>
            <a:ext cx="3209925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2" y="1694180"/>
            <a:ext cx="3210401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76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27026"/>
            <a:ext cx="78867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7E6-B281-466E-9543-F8B8F79D9F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8E4-2821-4EF4-914F-0A84477B7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5E4B403-A997-4FC3-975D-5C0BEDC27C27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714140118@qq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3850007" y="3"/>
            <a:ext cx="6818471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zh-CN" altLang="en-US">
              <a:solidFill>
                <a:srgbClr val="7EDCFF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35" t="50000" r="15313"/>
          <a:stretch>
            <a:fillRect/>
          </a:stretch>
        </p:blipFill>
        <p:spPr>
          <a:xfrm>
            <a:off x="4788024" y="1958975"/>
            <a:ext cx="5544616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61111" y="1958975"/>
            <a:ext cx="5424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2AA4E8"/>
                </a:solidFill>
                <a:cs typeface="+mn-ea"/>
                <a:sym typeface="+mn-lt"/>
              </a:rPr>
              <a:t> </a:t>
            </a:r>
            <a:r>
              <a:rPr lang="zh-CN" altLang="en-US" sz="5400" b="1" dirty="0" smtClean="0">
                <a:solidFill>
                  <a:srgbClr val="2AA4E8"/>
                </a:solidFill>
                <a:cs typeface="+mn-ea"/>
                <a:sym typeface="+mn-lt"/>
              </a:rPr>
              <a:t>计算机应用</a:t>
            </a:r>
            <a:r>
              <a:rPr lang="zh-CN" altLang="en-US" sz="5400" b="1" dirty="0">
                <a:solidFill>
                  <a:srgbClr val="2AA4E8"/>
                </a:solidFill>
                <a:cs typeface="+mn-ea"/>
                <a:sym typeface="+mn-lt"/>
              </a:rPr>
              <a:t>基础</a:t>
            </a:r>
            <a:endParaRPr lang="en-US" altLang="zh-CN" sz="5400" b="1" dirty="0" smtClean="0">
              <a:solidFill>
                <a:srgbClr val="2AA4E8"/>
              </a:solidFill>
              <a:cs typeface="+mn-ea"/>
              <a:sym typeface="+mn-lt"/>
            </a:endParaRPr>
          </a:p>
          <a:p>
            <a:r>
              <a:rPr lang="en-US" altLang="zh-CN" sz="5400" b="1" dirty="0" smtClean="0">
                <a:solidFill>
                  <a:prstClr val="black"/>
                </a:solidFill>
                <a:cs typeface="+mn-ea"/>
                <a:sym typeface="+mn-lt"/>
              </a:rPr>
              <a:t>2020</a:t>
            </a:r>
            <a:r>
              <a:rPr lang="zh-CN" altLang="en-US" sz="5400" b="1" dirty="0">
                <a:solidFill>
                  <a:prstClr val="black"/>
                </a:solidFill>
                <a:cs typeface="+mn-ea"/>
                <a:sym typeface="+mn-lt"/>
              </a:rPr>
              <a:t>秋</a:t>
            </a:r>
            <a:r>
              <a:rPr lang="zh-CN" altLang="en-US" sz="5400" b="1" dirty="0" smtClean="0">
                <a:solidFill>
                  <a:prstClr val="black"/>
                </a:solidFill>
                <a:cs typeface="+mn-ea"/>
                <a:sym typeface="+mn-lt"/>
              </a:rPr>
              <a:t>导</a:t>
            </a:r>
            <a:r>
              <a:rPr lang="zh-CN" altLang="en-US" sz="54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学方案</a:t>
            </a:r>
            <a:endParaRPr lang="zh-CN" altLang="en-US" sz="54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7647" y="4682493"/>
            <a:ext cx="3622360" cy="918845"/>
            <a:chOff x="599" y="7460"/>
            <a:chExt cx="4476" cy="1447"/>
          </a:xfrm>
        </p:grpSpPr>
        <p:sp>
          <p:nvSpPr>
            <p:cNvPr id="10" name="矩形: 圆角 25"/>
            <p:cNvSpPr/>
            <p:nvPr/>
          </p:nvSpPr>
          <p:spPr>
            <a:xfrm>
              <a:off x="599" y="7460"/>
              <a:ext cx="4226" cy="80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D49E1"/>
                </a:gs>
                <a:gs pos="100000">
                  <a:srgbClr val="2AA4E8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64" y="7598"/>
              <a:ext cx="4211" cy="1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spc="600" dirty="0">
                  <a:solidFill>
                    <a:prstClr val="white"/>
                  </a:solidFill>
                  <a:cs typeface="+mn-ea"/>
                  <a:sym typeface="+mn-lt"/>
                </a:rPr>
                <a:t>制作</a:t>
              </a:r>
              <a:r>
                <a:rPr lang="zh-CN" altLang="en-US" sz="2400" b="1" spc="600" dirty="0" smtClean="0">
                  <a:solidFill>
                    <a:prstClr val="white"/>
                  </a:solidFill>
                  <a:cs typeface="+mn-ea"/>
                  <a:sym typeface="+mn-lt"/>
                </a:rPr>
                <a:t>人：乔少</a:t>
              </a:r>
              <a:r>
                <a:rPr lang="zh-CN" altLang="en-US" sz="2400" b="1" spc="600" dirty="0">
                  <a:solidFill>
                    <a:prstClr val="white"/>
                  </a:solidFill>
                  <a:cs typeface="+mn-ea"/>
                  <a:sym typeface="+mn-lt"/>
                </a:rPr>
                <a:t>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4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8784975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0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第八步：点击这里完成作业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9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第九步：在这里查看学习情况及完成作业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1388"/>
            <a:ext cx="871296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第十步：</a:t>
            </a:r>
            <a:r>
              <a:rPr lang="zh-CN" altLang="zh-CN" dirty="0"/>
              <a:t>点击这里开始</a:t>
            </a:r>
            <a:r>
              <a:rPr lang="zh-CN" altLang="en-US" dirty="0"/>
              <a:t>完成第一次形考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48880"/>
            <a:ext cx="8784977" cy="450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3016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/>
              <a:t>题型分为三种类型：客观题、实操题、实训项目。其中客观题、实</a:t>
            </a:r>
            <a:r>
              <a:rPr lang="zh-CN" altLang="en-US" dirty="0"/>
              <a:t>操题</a:t>
            </a:r>
            <a:r>
              <a:rPr lang="zh-CN" altLang="en-US" dirty="0" smtClean="0"/>
              <a:t>是完成模块一、二、三。实训项目完成一、二、三。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3594"/>
            <a:ext cx="878497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0" y="3559092"/>
            <a:ext cx="875419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0" y="4025817"/>
            <a:ext cx="875419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9" y="4492542"/>
            <a:ext cx="875673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0" y="4959267"/>
            <a:ext cx="874381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0" y="5378367"/>
            <a:ext cx="874381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6" y="5840831"/>
            <a:ext cx="872850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8" y="6307556"/>
            <a:ext cx="876407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客观题完成方法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569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885698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实操题的完成方法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856983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实训</a:t>
            </a:r>
            <a:r>
              <a:rPr lang="zh-CN" altLang="en-US" dirty="0" smtClean="0"/>
              <a:t>项目的完成方法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8800"/>
            <a:ext cx="86868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8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实训项目</a:t>
            </a:r>
            <a:r>
              <a:rPr lang="zh-CN" altLang="en-US" dirty="0" smtClean="0"/>
              <a:t>的提交作业方法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96448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第十一步</a:t>
            </a:r>
            <a:r>
              <a:rPr lang="zh-CN" altLang="en-US" dirty="0"/>
              <a:t>：点击学习论坛进行发贴讨论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296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第一步：先打开国家开放大学学习平台，点击学生登录。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132856"/>
            <a:ext cx="878497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9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5888"/>
            <a:ext cx="8856984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第十二步：点击</a:t>
            </a:r>
            <a:r>
              <a:rPr lang="zh-CN" altLang="en-US" dirty="0"/>
              <a:t>进入讨论区开始发贴。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7"/>
            <a:ext cx="8856984" cy="515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第十三步</a:t>
            </a:r>
            <a:r>
              <a:rPr lang="zh-CN" altLang="en-US" dirty="0"/>
              <a:t>：在文本框内输入想要问的问题，点击发贴。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51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3068960"/>
            <a:ext cx="8784975" cy="3789039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联系我们：如在学习过程中遇到问题，可以随时联系到课程任课教师，用</a:t>
            </a:r>
            <a:r>
              <a:rPr lang="en-US" altLang="zh-CN" sz="3200" dirty="0"/>
              <a:t>QQ</a:t>
            </a:r>
            <a:r>
              <a:rPr lang="zh-CN" altLang="en-US" sz="3200" dirty="0"/>
              <a:t>或者微信、打电话咨询，到学校来请教等方式都可以进行学习。</a:t>
            </a:r>
            <a:endParaRPr lang="en-US" altLang="zh-CN" sz="3200" dirty="0"/>
          </a:p>
          <a:p>
            <a:r>
              <a:rPr lang="en-US" altLang="zh-CN" sz="3200" dirty="0"/>
              <a:t>QQ</a:t>
            </a:r>
            <a:r>
              <a:rPr lang="zh-CN" altLang="en-US" sz="3200" dirty="0"/>
              <a:t>号码：</a:t>
            </a:r>
            <a:r>
              <a:rPr lang="en-US" altLang="zh-CN" sz="3200" dirty="0">
                <a:hlinkClick r:id="rId2"/>
              </a:rPr>
              <a:t>714140118@qq.com</a:t>
            </a:r>
            <a:endParaRPr lang="en-US" altLang="zh-CN" sz="3200" dirty="0"/>
          </a:p>
          <a:p>
            <a:r>
              <a:rPr lang="zh-CN" altLang="en-US" sz="3200" dirty="0"/>
              <a:t>微信号码与手机同号：</a:t>
            </a:r>
            <a:r>
              <a:rPr lang="en-US" altLang="zh-CN" sz="3200" dirty="0"/>
              <a:t>18991099833</a:t>
            </a:r>
            <a:endParaRPr lang="zh-CN" altLang="en-US" sz="3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第十四步</a:t>
            </a:r>
            <a:r>
              <a:rPr lang="zh-CN" altLang="en-US" dirty="0"/>
              <a:t>：依次</a:t>
            </a:r>
            <a:r>
              <a:rPr lang="zh-CN" altLang="en-US" dirty="0" smtClean="0"/>
              <a:t>完成作业</a:t>
            </a:r>
            <a:r>
              <a:rPr lang="zh-CN" altLang="en-US" dirty="0"/>
              <a:t>，发贴十贴以上，完成课程学习任务。</a:t>
            </a:r>
          </a:p>
        </p:txBody>
      </p:sp>
    </p:spTree>
    <p:extLst>
      <p:ext uri="{BB962C8B-B14F-4D97-AF65-F5344CB8AC3E}">
        <p14:creationId xmlns:p14="http://schemas.microsoft.com/office/powerpoint/2010/main" val="23136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844825"/>
            <a:ext cx="7408333" cy="4281338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祝同学们学习顺利</a:t>
            </a: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，</a:t>
            </a:r>
            <a:endParaRPr lang="en-US" altLang="zh-CN" sz="6600" dirty="0" smtClean="0">
              <a:solidFill>
                <a:schemeClr val="bg2">
                  <a:lumMod val="50000"/>
                </a:schemeClr>
              </a:solidFill>
              <a:latin typeface="华文琥珀" pitchFamily="2" charset="-122"/>
              <a:ea typeface="华文琥珀" pitchFamily="2" charset="-122"/>
            </a:endParaRPr>
          </a:p>
          <a:p>
            <a:pPr marL="0" indent="0">
              <a:buNone/>
            </a:pP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考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出好成绩！！</a:t>
            </a:r>
          </a:p>
          <a:p>
            <a:endParaRPr lang="zh-CN" altLang="en-US" sz="6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8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2635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第二步：请输入用户名（学号），密码（出生年月日八位）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71296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zh-CN" dirty="0"/>
              <a:t>第三步：首先登录到学习页面，在学课程中选择</a:t>
            </a:r>
            <a:r>
              <a:rPr lang="zh-CN" altLang="zh-CN" dirty="0" smtClean="0"/>
              <a:t>《</a:t>
            </a:r>
            <a:r>
              <a:rPr lang="zh-CN" altLang="en-US" dirty="0" smtClean="0"/>
              <a:t>计算机应用</a:t>
            </a:r>
            <a:r>
              <a:rPr lang="zh-CN" altLang="en-US" dirty="0"/>
              <a:t>基础</a:t>
            </a:r>
            <a:r>
              <a:rPr lang="zh-CN" altLang="zh-CN" dirty="0" smtClean="0"/>
              <a:t>》</a:t>
            </a:r>
            <a:r>
              <a:rPr lang="zh-CN" altLang="zh-CN" dirty="0"/>
              <a:t>点击进入。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7"/>
            <a:ext cx="8784976" cy="44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/>
              <a:t>第四步：进入到课程学习主页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12968" cy="52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4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第五步：进入到课程学习主页，点击课程导学，查看课程考核方式。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7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6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第六步：点击进入到</a:t>
            </a:r>
            <a:r>
              <a:rPr lang="zh-CN" altLang="en-US" dirty="0" smtClean="0"/>
              <a:t>怎么学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5698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学习过程与学习资源配合使用图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350"/>
            <a:ext cx="8784976" cy="539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5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869160"/>
          </a:xfrm>
        </p:spPr>
        <p:txBody>
          <a:bodyPr>
            <a:norm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考核</a:t>
            </a:r>
            <a:r>
              <a:rPr lang="zh-CN" altLang="en-US" dirty="0" smtClean="0"/>
              <a:t>目标</a:t>
            </a:r>
            <a:endParaRPr lang="zh-CN" altLang="en-US" dirty="0"/>
          </a:p>
          <a:p>
            <a:r>
              <a:rPr lang="zh-CN" altLang="en-US" dirty="0"/>
              <a:t>本课程以掌握计算机的基础知识、微型计算机的基本使用方法、文字和数据信息处理技术、计算机网络和一些工具软件的基本使用方法为最终目的，着重考察学生对基础知识、基本概念和基本操作技能的掌握情况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en-US" altLang="zh-CN" dirty="0"/>
              <a:t>2. </a:t>
            </a:r>
            <a:r>
              <a:rPr lang="zh-CN" altLang="en-US" dirty="0"/>
              <a:t>考核</a:t>
            </a:r>
            <a:r>
              <a:rPr lang="zh-CN" altLang="en-US" dirty="0" smtClean="0"/>
              <a:t>方式</a:t>
            </a:r>
            <a:endParaRPr lang="zh-CN" altLang="en-US" dirty="0"/>
          </a:p>
          <a:p>
            <a:r>
              <a:rPr lang="zh-CN" altLang="en-US" dirty="0"/>
              <a:t>本课程考核采用 </a:t>
            </a:r>
            <a:r>
              <a:rPr lang="en-US" altLang="zh-CN" dirty="0"/>
              <a:t>100%</a:t>
            </a:r>
            <a:r>
              <a:rPr lang="zh-CN" altLang="en-US" dirty="0"/>
              <a:t>形成性考核方式。其中作业“计算机应用基础课程形成性考核册”成绩占 </a:t>
            </a:r>
            <a:r>
              <a:rPr lang="en-US" altLang="zh-CN" dirty="0"/>
              <a:t>35%</a:t>
            </a:r>
            <a:r>
              <a:rPr lang="zh-CN" altLang="en-US" dirty="0"/>
              <a:t>，实训成绩占 </a:t>
            </a:r>
            <a:r>
              <a:rPr lang="en-US" altLang="zh-CN" dirty="0"/>
              <a:t>50%</a:t>
            </a:r>
            <a:r>
              <a:rPr lang="zh-CN" altLang="en-US" dirty="0"/>
              <a:t>，教学单位规定的考核内容占 </a:t>
            </a:r>
            <a:r>
              <a:rPr lang="en-US" altLang="zh-CN" dirty="0"/>
              <a:t>15%</a:t>
            </a:r>
            <a:r>
              <a:rPr lang="zh-CN" altLang="en-US" dirty="0"/>
              <a:t>。课程综合成绩达到 </a:t>
            </a:r>
            <a:r>
              <a:rPr lang="en-US" altLang="zh-CN" dirty="0"/>
              <a:t>60 </a:t>
            </a:r>
            <a:r>
              <a:rPr lang="zh-CN" altLang="en-US" dirty="0"/>
              <a:t>分及以上（及格），可获得本课程相应学分。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第七步</a:t>
            </a:r>
            <a:r>
              <a:rPr lang="zh-CN" altLang="en-US" dirty="0"/>
              <a:t>：点击进入到怎么考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36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CCE8C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lrxjya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432</Words>
  <Application>Microsoft Office PowerPoint</Application>
  <PresentationFormat>全屏显示(4:3)</PresentationFormat>
  <Paragraphs>32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波形</vt:lpstr>
      <vt:lpstr>第一PPT，www.1ppt.com</vt:lpstr>
      <vt:lpstr>PowerPoint 演示文稿</vt:lpstr>
      <vt:lpstr>第一步：先打开国家开放大学学习平台，点击学生登录。</vt:lpstr>
      <vt:lpstr>第二步：请输入用户名（学号），密码（出生年月日八位） </vt:lpstr>
      <vt:lpstr>第三步：首先登录到学习页面，在学课程中选择《计算机应用基础》点击进入。 </vt:lpstr>
      <vt:lpstr>第四步：进入到课程学习主页 </vt:lpstr>
      <vt:lpstr>第五步：进入到课程学习主页，点击课程导学，查看课程考核方式。 </vt:lpstr>
      <vt:lpstr>第六步：点击进入到怎么学 </vt:lpstr>
      <vt:lpstr>学习过程与学习资源配合使用图</vt:lpstr>
      <vt:lpstr>第七步：点击进入到怎么考 </vt:lpstr>
      <vt:lpstr>PowerPoint 演示文稿</vt:lpstr>
      <vt:lpstr>第八步：点击这里完成作业</vt:lpstr>
      <vt:lpstr>第九步：在这里查看学习情况及完成作业</vt:lpstr>
      <vt:lpstr>第十步：点击这里开始完成第一次形考</vt:lpstr>
      <vt:lpstr>题型分为三种类型：客观题、实操题、实训项目。其中客观题、实操题是完成模块一、二、三。实训项目完成一、二、三。</vt:lpstr>
      <vt:lpstr>客观题完成方法</vt:lpstr>
      <vt:lpstr>实操题的完成方法</vt:lpstr>
      <vt:lpstr>实训项目的完成方法</vt:lpstr>
      <vt:lpstr>实训项目的提交作业方法</vt:lpstr>
      <vt:lpstr>第十一步：点击学习论坛进行发贴讨论</vt:lpstr>
      <vt:lpstr>PowerPoint 演示文稿</vt:lpstr>
      <vt:lpstr>第十二步：点击进入讨论区开始发贴。</vt:lpstr>
      <vt:lpstr>第十三步：在文本框内输入想要问的问题，点击发贴。</vt:lpstr>
      <vt:lpstr>第十四步：依次完成作业，发贴十贴以上，完成课程学习任务。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2019秋导学方案</dc:title>
  <dc:creator>ylddypf</dc:creator>
  <cp:lastModifiedBy>ylddypf</cp:lastModifiedBy>
  <cp:revision>35</cp:revision>
  <dcterms:created xsi:type="dcterms:W3CDTF">2019-11-28T06:42:27Z</dcterms:created>
  <dcterms:modified xsi:type="dcterms:W3CDTF">2020-11-24T02:49:30Z</dcterms:modified>
</cp:coreProperties>
</file>